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3" r:id="rId3"/>
    <p:sldId id="258" r:id="rId4"/>
    <p:sldId id="263" r:id="rId5"/>
    <p:sldId id="264" r:id="rId6"/>
    <p:sldId id="265" r:id="rId7"/>
    <p:sldId id="266" r:id="rId8"/>
    <p:sldId id="267" r:id="rId9"/>
    <p:sldId id="269" r:id="rId10"/>
    <p:sldId id="270" r:id="rId11"/>
    <p:sldId id="284" r:id="rId12"/>
    <p:sldId id="271" r:id="rId13"/>
    <p:sldId id="272" r:id="rId14"/>
    <p:sldId id="285" r:id="rId15"/>
    <p:sldId id="273" r:id="rId16"/>
    <p:sldId id="287" r:id="rId17"/>
    <p:sldId id="274" r:id="rId18"/>
    <p:sldId id="276" r:id="rId19"/>
    <p:sldId id="286" r:id="rId20"/>
    <p:sldId id="277" r:id="rId21"/>
    <p:sldId id="278" r:id="rId22"/>
    <p:sldId id="279" r:id="rId23"/>
    <p:sldId id="280"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12/21/2020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‹N°›</a:t>
            </a:fld>
            <a:endParaRPr lang="en-US"/>
          </a:p>
        </p:txBody>
      </p:sp>
    </p:spTree>
    <p:extLst>
      <p:ext uri="{BB962C8B-B14F-4D97-AF65-F5344CB8AC3E}">
        <p14:creationId xmlns:p14="http://schemas.microsoft.com/office/powerpoint/2010/main" val="77985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extLst>
      <p:ext uri="{BB962C8B-B14F-4D97-AF65-F5344CB8AC3E}">
        <p14:creationId xmlns:p14="http://schemas.microsoft.com/office/powerpoint/2010/main" val="183836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11</a:t>
            </a:fld>
            <a:endParaRPr lang="en-US"/>
          </a:p>
        </p:txBody>
      </p:sp>
    </p:spTree>
    <p:extLst>
      <p:ext uri="{BB962C8B-B14F-4D97-AF65-F5344CB8AC3E}">
        <p14:creationId xmlns:p14="http://schemas.microsoft.com/office/powerpoint/2010/main" val="146909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24</a:t>
            </a:fld>
            <a:endParaRPr lang="en-US"/>
          </a:p>
        </p:txBody>
      </p:sp>
    </p:spTree>
    <p:extLst>
      <p:ext uri="{BB962C8B-B14F-4D97-AF65-F5344CB8AC3E}">
        <p14:creationId xmlns:p14="http://schemas.microsoft.com/office/powerpoint/2010/main" val="298900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3" name="Subtitle 2"/>
          <p:cNvSpPr>
            <a:spLocks noGrp="1"/>
          </p:cNvSpPr>
          <p:nvPr>
            <p:ph type="subTitle" idx="1"/>
          </p:nvPr>
        </p:nvSpPr>
        <p:spPr>
          <a:xfrm>
            <a:off x="35575" y="3813416"/>
            <a:ext cx="3805260" cy="893735"/>
          </a:xfrm>
        </p:spPr>
        <p:txBody>
          <a:bodyPr>
            <a:noAutofit/>
          </a:bodyPr>
          <a:lstStyle/>
          <a:p>
            <a:pPr algn="l">
              <a:lnSpc>
                <a:spcPct val="80000"/>
              </a:lnSpc>
            </a:pPr>
            <a:r>
              <a:rPr lang="fr-FR" sz="2800" b="1" dirty="0">
                <a:solidFill>
                  <a:srgbClr val="AA0000"/>
                </a:solidFill>
                <a:latin typeface="Arial"/>
                <a:cs typeface="Arial"/>
              </a:rPr>
              <a:t>Jean-Louis OSVATH</a:t>
            </a:r>
          </a:p>
          <a:p>
            <a:pPr algn="l">
              <a:lnSpc>
                <a:spcPct val="80000"/>
              </a:lnSpc>
            </a:pPr>
            <a:r>
              <a:rPr lang="fr-FR" sz="2000" b="1" dirty="0">
                <a:solidFill>
                  <a:schemeClr val="tx1">
                    <a:lumMod val="95000"/>
                    <a:lumOff val="5000"/>
                  </a:schemeClr>
                </a:solidFill>
                <a:latin typeface="Arial"/>
                <a:cs typeface="Arial"/>
              </a:rPr>
              <a:t>Inspecteur du travail</a:t>
            </a:r>
            <a:endParaRPr lang="fr-FR" sz="2000" b="1" dirty="0">
              <a:solidFill>
                <a:srgbClr val="AA0000"/>
              </a:solidFill>
              <a:latin typeface="Arial"/>
              <a:cs typeface="Arial"/>
            </a:endParaRPr>
          </a:p>
        </p:txBody>
      </p:sp>
      <p:sp>
        <p:nvSpPr>
          <p:cNvPr id="5" name="Title 1"/>
          <p:cNvSpPr txBox="1">
            <a:spLocks/>
          </p:cNvSpPr>
          <p:nvPr/>
        </p:nvSpPr>
        <p:spPr>
          <a:xfrm>
            <a:off x="-253342" y="1980012"/>
            <a:ext cx="8641765" cy="1470025"/>
          </a:xfrm>
          <a:prstGeom prst="rect">
            <a:avLst/>
          </a:prstGeom>
        </p:spPr>
        <p:txBody>
          <a:bodyPr vert="horz" lIns="91440" tIns="45720" rIns="91440" bIns="45720" rtlCol="0" anchor="ctr">
            <a:normAutofit fontScale="5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0" b="1" i="0" u="none" strike="noStrike" kern="1200" cap="none" spc="0" normalizeH="0" baseline="0" noProof="0" dirty="0">
                <a:ln>
                  <a:noFill/>
                </a:ln>
                <a:solidFill>
                  <a:schemeClr val="tx1"/>
                </a:solidFill>
                <a:effectLst/>
                <a:uLnTx/>
                <a:uFillTx/>
                <a:latin typeface="Arial"/>
                <a:ea typeface="+mj-ea"/>
                <a:cs typeface="Arial"/>
              </a:rPr>
              <a:t>Les missions HSCT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0" b="1" i="0" u="none" strike="noStrike" kern="1200" cap="none" spc="0" normalizeH="0" baseline="0" noProof="0" dirty="0">
                <a:ln>
                  <a:noFill/>
                </a:ln>
                <a:solidFill>
                  <a:schemeClr val="tx1"/>
                </a:solidFill>
                <a:effectLst/>
                <a:uLnTx/>
                <a:uFillTx/>
                <a:latin typeface="Arial"/>
                <a:ea typeface="+mj-ea"/>
                <a:cs typeface="Arial"/>
              </a:rPr>
              <a:t>du Comité Social et Economique</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7000" b="1" dirty="0">
                <a:latin typeface="Arial"/>
                <a:ea typeface="+mj-ea"/>
                <a:cs typeface="Arial"/>
              </a:rPr>
              <a:t>Et de la CSSCT</a:t>
            </a:r>
            <a:endParaRPr kumimoji="0" lang="en-US" sz="7000" b="1" i="0" u="none" strike="noStrike" kern="1200" cap="none" spc="-150" normalizeH="0" baseline="0" noProof="0" dirty="0">
              <a:ln>
                <a:noFill/>
              </a:ln>
              <a:solidFill>
                <a:schemeClr val="tx1"/>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wrap="square">
            <a:noAutofit/>
          </a:bodyPr>
          <a:lstStyle/>
          <a:p>
            <a:pPr algn="l">
              <a:lnSpc>
                <a:spcPct val="80000"/>
              </a:lnSpc>
            </a:pPr>
            <a:r>
              <a:rPr lang="en-US" sz="24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4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558141" y="2618987"/>
            <a:ext cx="8229600" cy="4176464"/>
          </a:xfrm>
          <a:prstGeom prst="rect">
            <a:avLst/>
          </a:prstGeom>
          <a:noFill/>
        </p:spPr>
        <p:txBody>
          <a:bodyPr wrap="square" rtlCol="0">
            <a:noAutofit/>
          </a:bodyPr>
          <a:lstStyle/>
          <a:p>
            <a:pPr>
              <a:lnSpc>
                <a:spcPct val="90000"/>
              </a:lnSpc>
              <a:spcAft>
                <a:spcPts val="1500"/>
              </a:spcAft>
              <a:buClr>
                <a:srgbClr val="AA0000"/>
              </a:buClr>
            </a:pPr>
            <a:r>
              <a:rPr lang="fr-FR" sz="2000" b="1" dirty="0">
                <a:latin typeface="Arial"/>
                <a:cs typeface="Arial"/>
              </a:rPr>
              <a:t>Article L. 2312-8 </a:t>
            </a:r>
          </a:p>
          <a:p>
            <a:pPr>
              <a:lnSpc>
                <a:spcPct val="90000"/>
              </a:lnSpc>
              <a:spcAft>
                <a:spcPts val="1500"/>
              </a:spcAft>
              <a:buClr>
                <a:srgbClr val="AA0000"/>
              </a:buClr>
            </a:pPr>
            <a:r>
              <a:rPr lang="fr-FR" sz="2000" dirty="0">
                <a:latin typeface="Arial"/>
                <a:cs typeface="Arial"/>
              </a:rPr>
              <a:t>Le CSE est informé et consulté sur les questions intéressant l’organisation, la gestion et la marche générale de l’entreprise, notamment sur : (…)</a:t>
            </a:r>
            <a:endParaRPr lang="fr-FR" sz="2000" dirty="0"/>
          </a:p>
          <a:p>
            <a:pPr marL="684000" lvl="1" indent="-342000">
              <a:lnSpc>
                <a:spcPct val="90000"/>
              </a:lnSpc>
              <a:spcAft>
                <a:spcPts val="1500"/>
              </a:spcAft>
              <a:buClr>
                <a:srgbClr val="AA0000"/>
              </a:buClr>
              <a:buFont typeface="Wingdings" charset="2"/>
              <a:buChar char="ü"/>
            </a:pPr>
            <a:r>
              <a:rPr lang="fr-FR" sz="2000" dirty="0"/>
              <a:t>4° L’introduction de nouvelles technologies, tout aménagement important modifiant les conditions de santé et de sécurité ou les conditions de travail ;</a:t>
            </a:r>
          </a:p>
          <a:p>
            <a:pPr marL="684000" lvl="1" indent="-342000">
              <a:lnSpc>
                <a:spcPct val="90000"/>
              </a:lnSpc>
              <a:spcAft>
                <a:spcPts val="1500"/>
              </a:spcAft>
              <a:buClr>
                <a:srgbClr val="AA0000"/>
              </a:buClr>
              <a:buFont typeface="Wingdings" charset="2"/>
              <a:buChar char="ü"/>
            </a:pPr>
            <a:r>
              <a:rPr lang="fr-FR" sz="2000" dirty="0"/>
              <a:t>5° Les mesures prises en vue de faciliter la mise, la remise ou le maintien au travail des accidentés du travail, des invalides de guerre, des invalides civils, des personnes atteintes de maladies chroniques évolutives et des travailleurs handicapés, notamment sur l'aménagement des postes de travail.</a:t>
            </a:r>
          </a:p>
        </p:txBody>
      </p:sp>
      <p:pic>
        <p:nvPicPr>
          <p:cNvPr id="5" name="Image 11" descr="code.jpg"/>
          <p:cNvPicPr>
            <a:picLocks noChangeAspect="1"/>
          </p:cNvPicPr>
          <p:nvPr/>
        </p:nvPicPr>
        <p:blipFill>
          <a:blip r:embed="rId3">
            <a:lum contrast="17000"/>
          </a:blip>
          <a:stretch>
            <a:fillRect/>
          </a:stretch>
        </p:blipFill>
        <p:spPr>
          <a:xfrm>
            <a:off x="558141" y="1655496"/>
            <a:ext cx="991788" cy="859104"/>
          </a:xfrm>
          <a:prstGeom prst="rect">
            <a:avLst/>
          </a:prstGeom>
          <a:ln>
            <a:noFill/>
          </a:ln>
          <a:effectLst>
            <a:outerShdw blurRad="190500" dist="63500" dir="2700000" algn="tl" rotWithShape="0">
              <a:srgbClr val="333333">
                <a:alpha val="65000"/>
              </a:srgbClr>
            </a:outerShdw>
          </a:effectLst>
        </p:spPr>
      </p:pic>
      <p:sp>
        <p:nvSpPr>
          <p:cNvPr id="6" name="TextBox 5"/>
          <p:cNvSpPr txBox="1"/>
          <p:nvPr/>
        </p:nvSpPr>
        <p:spPr>
          <a:xfrm>
            <a:off x="457200" y="914445"/>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a:pPr>
            <a:r>
              <a:rPr lang="fr-FR" sz="3000" b="1" dirty="0">
                <a:solidFill>
                  <a:srgbClr val="AA0000"/>
                </a:solidFill>
                <a:latin typeface="Arial"/>
                <a:cs typeface="Arial"/>
              </a:rPr>
              <a:t>Son rôle</a:t>
            </a:r>
            <a:endParaRPr lang="en-US" sz="3000" dirty="0">
              <a:latin typeface="Arial"/>
              <a:cs typeface="Arial"/>
            </a:endParaRPr>
          </a:p>
        </p:txBody>
      </p:sp>
      <p:sp>
        <p:nvSpPr>
          <p:cNvPr id="14" name="TextBox 5"/>
          <p:cNvSpPr txBox="1"/>
          <p:nvPr/>
        </p:nvSpPr>
        <p:spPr>
          <a:xfrm>
            <a:off x="2123728" y="1689909"/>
            <a:ext cx="3653819" cy="609555"/>
          </a:xfrm>
          <a:prstGeom prst="rect">
            <a:avLst/>
          </a:prstGeom>
          <a:noFill/>
        </p:spPr>
        <p:txBody>
          <a:bodyPr wrap="square" rtlCol="0">
            <a:noAutofit/>
          </a:bodyPr>
          <a:lstStyle/>
          <a:p>
            <a:pPr>
              <a:lnSpc>
                <a:spcPct val="90000"/>
              </a:lnSpc>
              <a:spcAft>
                <a:spcPts val="1500"/>
              </a:spcAft>
              <a:buClr>
                <a:srgbClr val="AA0000"/>
              </a:buClr>
            </a:pPr>
            <a:r>
              <a:rPr lang="fr-FR" sz="2400" b="1" dirty="0">
                <a:solidFill>
                  <a:srgbClr val="AA0000"/>
                </a:solidFill>
                <a:latin typeface="Arial"/>
                <a:cs typeface="Arial"/>
              </a:rPr>
              <a:t>Consultations du CSE</a:t>
            </a:r>
            <a:endParaRPr lang="en-US" sz="2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53"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3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p:stCondLst>
                              <p:cond delay="33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4281"/>
            <a:ext cx="8305800" cy="748536"/>
          </a:xfrm>
        </p:spPr>
        <p:txBody>
          <a:bodyPr wrap="square">
            <a:noAutofit/>
          </a:bodyPr>
          <a:lstStyle/>
          <a:p>
            <a:pPr algn="l">
              <a:lnSpc>
                <a:spcPct val="80000"/>
              </a:lnSpc>
            </a:pPr>
            <a:r>
              <a:rPr lang="en-US" sz="24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4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590800"/>
            <a:ext cx="8229600" cy="3934544"/>
          </a:xfrm>
          <a:prstGeom prst="rect">
            <a:avLst/>
          </a:prstGeom>
          <a:noFill/>
        </p:spPr>
        <p:txBody>
          <a:bodyPr wrap="square" rtlCol="0">
            <a:noAutofit/>
          </a:bodyPr>
          <a:lstStyle/>
          <a:p>
            <a:pPr>
              <a:lnSpc>
                <a:spcPct val="90000"/>
              </a:lnSpc>
              <a:spcAft>
                <a:spcPts val="1500"/>
              </a:spcAft>
              <a:buClr>
                <a:srgbClr val="AA0000"/>
              </a:buClr>
            </a:pPr>
            <a:r>
              <a:rPr lang="fr-FR" b="1" dirty="0">
                <a:latin typeface="Arial"/>
                <a:cs typeface="Arial"/>
              </a:rPr>
              <a:t>Article L. 2312-9</a:t>
            </a:r>
            <a:endParaRPr lang="fr-FR" sz="1100" dirty="0"/>
          </a:p>
          <a:p>
            <a:pPr>
              <a:tabLst>
                <a:tab pos="714375" algn="l"/>
              </a:tabLst>
            </a:pPr>
            <a:r>
              <a:rPr lang="fr-FR" dirty="0"/>
              <a:t>Dans le champ de la santé, de la sécurité et des conditions de travail, le comité social et économique :</a:t>
            </a:r>
          </a:p>
          <a:p>
            <a:pPr>
              <a:tabLst>
                <a:tab pos="714375" algn="l"/>
              </a:tabLst>
            </a:pPr>
            <a:r>
              <a:rPr lang="fr-FR" dirty="0"/>
              <a:t>1° Procède à l'analyse des risques professionnels auxquels peuvent être exposés les travailleurs, notamment les femmes enceintes, ainsi que des effets de l’exposition aux facteurs de risques professionnels mentionnés à l’article L. 4161-1 ;</a:t>
            </a:r>
          </a:p>
          <a:p>
            <a:pPr>
              <a:tabLst>
                <a:tab pos="714375" algn="l"/>
              </a:tabLst>
            </a:pPr>
            <a:r>
              <a:rPr lang="fr-FR" dirty="0"/>
              <a:t>2° Contribue notamment à faciliter l'accès des femmes à tous les emplois, à la résolution des problèmes liés à la maternité, l'adaptation et à l'aménagement des postes de travail afin de faciliter l'accès et le maintien des personnes handicapées à tous les emplois au cours de leur vie professionnelle ;</a:t>
            </a:r>
          </a:p>
          <a:p>
            <a:pPr>
              <a:tabLst>
                <a:tab pos="714375" algn="l"/>
              </a:tabLst>
            </a:pPr>
            <a:r>
              <a:rPr lang="fr-FR" dirty="0"/>
              <a:t>3° Peut susciter toute initiative qu’il estime utile et proposer notamment des actions de prévention du harcèlement moral, du harcèlement sexuel et des agissements sexistes définis à l'article L. 1142-2-1. Le refus de l'employeur est motivé.</a:t>
            </a:r>
          </a:p>
          <a:p>
            <a:pPr marL="684000" lvl="1" indent="-342000">
              <a:lnSpc>
                <a:spcPct val="90000"/>
              </a:lnSpc>
              <a:spcAft>
                <a:spcPts val="1500"/>
              </a:spcAft>
              <a:buClr>
                <a:srgbClr val="AA0000"/>
              </a:buClr>
              <a:buFont typeface="Wingdings" charset="2"/>
              <a:buChar char="ü"/>
            </a:pPr>
            <a:endParaRPr lang="fr-FR" dirty="0"/>
          </a:p>
          <a:p>
            <a:pPr>
              <a:lnSpc>
                <a:spcPct val="90000"/>
              </a:lnSpc>
              <a:spcAft>
                <a:spcPts val="1500"/>
              </a:spcAft>
              <a:buClr>
                <a:srgbClr val="AA0000"/>
              </a:buClr>
            </a:pPr>
            <a:endParaRPr lang="fr-FR" sz="1600" b="1" dirty="0">
              <a:solidFill>
                <a:srgbClr val="000000"/>
              </a:solidFill>
              <a:latin typeface="Arial"/>
              <a:cs typeface="Arial"/>
            </a:endParaRPr>
          </a:p>
        </p:txBody>
      </p:sp>
      <p:pic>
        <p:nvPicPr>
          <p:cNvPr id="5" name="Image 11" descr="code.jpg"/>
          <p:cNvPicPr>
            <a:picLocks noChangeAspect="1"/>
          </p:cNvPicPr>
          <p:nvPr/>
        </p:nvPicPr>
        <p:blipFill>
          <a:blip r:embed="rId4">
            <a:lum contrast="17000"/>
          </a:blip>
          <a:stretch>
            <a:fillRect/>
          </a:stretch>
        </p:blipFill>
        <p:spPr>
          <a:xfrm>
            <a:off x="558141" y="1655496"/>
            <a:ext cx="991788" cy="859104"/>
          </a:xfrm>
          <a:prstGeom prst="rect">
            <a:avLst/>
          </a:prstGeom>
          <a:ln>
            <a:noFill/>
          </a:ln>
          <a:effectLst>
            <a:outerShdw blurRad="190500" dist="63500" dir="2700000" algn="tl" rotWithShape="0">
              <a:srgbClr val="333333">
                <a:alpha val="65000"/>
              </a:srgbClr>
            </a:outerShdw>
          </a:effectLst>
        </p:spPr>
      </p:pic>
      <p:sp>
        <p:nvSpPr>
          <p:cNvPr id="6" name="TextBox 5"/>
          <p:cNvSpPr txBox="1"/>
          <p:nvPr/>
        </p:nvSpPr>
        <p:spPr>
          <a:xfrm>
            <a:off x="457200" y="914445"/>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a:pPr>
            <a:r>
              <a:rPr lang="fr-FR" sz="3000" b="1" dirty="0">
                <a:solidFill>
                  <a:srgbClr val="AA0000"/>
                </a:solidFill>
                <a:latin typeface="Arial"/>
                <a:cs typeface="Arial"/>
              </a:rPr>
              <a:t>Son rôle</a:t>
            </a:r>
            <a:endParaRPr lang="en-US" sz="3000" dirty="0">
              <a:latin typeface="Arial"/>
              <a:cs typeface="Arial"/>
            </a:endParaRPr>
          </a:p>
        </p:txBody>
      </p:sp>
      <p:sp>
        <p:nvSpPr>
          <p:cNvPr id="14" name="TextBox 5"/>
          <p:cNvSpPr txBox="1"/>
          <p:nvPr/>
        </p:nvSpPr>
        <p:spPr>
          <a:xfrm>
            <a:off x="2123728" y="1689909"/>
            <a:ext cx="3653819" cy="609555"/>
          </a:xfrm>
          <a:prstGeom prst="rect">
            <a:avLst/>
          </a:prstGeom>
          <a:noFill/>
        </p:spPr>
        <p:txBody>
          <a:bodyPr wrap="square" rtlCol="0">
            <a:noAutofit/>
          </a:bodyPr>
          <a:lstStyle/>
          <a:p>
            <a:pPr>
              <a:lnSpc>
                <a:spcPct val="90000"/>
              </a:lnSpc>
              <a:spcAft>
                <a:spcPts val="1500"/>
              </a:spcAft>
              <a:buClr>
                <a:srgbClr val="AA0000"/>
              </a:buClr>
            </a:pPr>
            <a:r>
              <a:rPr lang="fr-FR" sz="2400" b="1" dirty="0">
                <a:solidFill>
                  <a:srgbClr val="AA0000"/>
                </a:solidFill>
                <a:latin typeface="Arial"/>
                <a:cs typeface="Arial"/>
              </a:rPr>
              <a:t>Consultations du CSE</a:t>
            </a:r>
            <a:endParaRPr lang="en-US" sz="2400" dirty="0">
              <a:latin typeface="Arial"/>
              <a:cs typeface="Arial"/>
            </a:endParaRPr>
          </a:p>
        </p:txBody>
      </p:sp>
    </p:spTree>
    <p:extLst>
      <p:ext uri="{BB962C8B-B14F-4D97-AF65-F5344CB8AC3E}">
        <p14:creationId xmlns:p14="http://schemas.microsoft.com/office/powerpoint/2010/main" val="334605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53"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3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p:stCondLst>
                              <p:cond delay="33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14300"/>
            <a:ext cx="8305800" cy="1143000"/>
          </a:xfrm>
        </p:spPr>
        <p:txBody>
          <a:bodyPr wrap="square">
            <a:noAutofit/>
          </a:bodyPr>
          <a:lstStyle/>
          <a:p>
            <a:pPr algn="l">
              <a:lnSpc>
                <a:spcPct val="80000"/>
              </a:lnSpc>
            </a:pPr>
            <a:r>
              <a:rPr lang="en-US" sz="24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4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3352800"/>
            <a:ext cx="8229600" cy="3028528"/>
          </a:xfrm>
          <a:prstGeom prst="rect">
            <a:avLst/>
          </a:prstGeom>
          <a:noFill/>
        </p:spPr>
        <p:txBody>
          <a:bodyPr wrap="square" rtlCol="0">
            <a:noAutofit/>
          </a:bodyPr>
          <a:lstStyle/>
          <a:p>
            <a:pPr marL="342900" indent="-342900">
              <a:lnSpc>
                <a:spcPct val="90000"/>
              </a:lnSpc>
              <a:spcAft>
                <a:spcPts val="1500"/>
              </a:spcAft>
              <a:buClr>
                <a:srgbClr val="AA0000"/>
              </a:buClr>
            </a:pPr>
            <a:r>
              <a:rPr lang="fr-FR" b="1" dirty="0">
                <a:solidFill>
                  <a:srgbClr val="000000"/>
                </a:solidFill>
                <a:latin typeface="Arial"/>
                <a:cs typeface="Arial"/>
              </a:rPr>
              <a:t>Arrêt Mornay du 28 novembre 2007</a:t>
            </a:r>
          </a:p>
          <a:p>
            <a:pPr marL="684000" lvl="1">
              <a:lnSpc>
                <a:spcPct val="90000"/>
              </a:lnSpc>
              <a:spcAft>
                <a:spcPts val="1500"/>
              </a:spcAft>
              <a:buClr>
                <a:srgbClr val="AA0000"/>
              </a:buClr>
            </a:pPr>
            <a:r>
              <a:rPr lang="fr-FR" sz="2000" i="1" dirty="0">
                <a:solidFill>
                  <a:srgbClr val="000000"/>
                </a:solidFill>
                <a:latin typeface="Arial"/>
                <a:cs typeface="Arial"/>
              </a:rPr>
              <a:t>« les modalités et les enjeux de </a:t>
            </a:r>
            <a:r>
              <a:rPr lang="fr-FR" sz="2000" b="1" i="1" dirty="0">
                <a:solidFill>
                  <a:srgbClr val="000000"/>
                </a:solidFill>
                <a:latin typeface="Arial"/>
                <a:cs typeface="Arial"/>
              </a:rPr>
              <a:t>l’entretien (d’évaluation) </a:t>
            </a:r>
            <a:r>
              <a:rPr lang="fr-FR" sz="2000" i="1" dirty="0">
                <a:solidFill>
                  <a:srgbClr val="000000"/>
                </a:solidFill>
                <a:latin typeface="Arial"/>
                <a:cs typeface="Arial"/>
              </a:rPr>
              <a:t>étaient manifestement de nature à générer une pression psychologique entraînant des répercussions sur les conditions de travail, […] le projet de l’employeur devait être soumis à la consultation du CHSCT »</a:t>
            </a:r>
          </a:p>
          <a:p>
            <a:pPr marL="684000" lvl="1">
              <a:lnSpc>
                <a:spcPct val="90000"/>
              </a:lnSpc>
              <a:spcAft>
                <a:spcPts val="1500"/>
              </a:spcAft>
              <a:buClr>
                <a:srgbClr val="AA0000"/>
              </a:buClr>
            </a:pPr>
            <a:r>
              <a:rPr lang="fr-FR" sz="1600" dirty="0">
                <a:solidFill>
                  <a:srgbClr val="000000"/>
                </a:solidFill>
                <a:latin typeface="Arial"/>
                <a:cs typeface="Arial"/>
              </a:rPr>
              <a:t>Cette jurisprudence portant sur les conditions de travail devrait être toujours applicable et l’article L. 2312-38 dispose que « </a:t>
            </a:r>
            <a:r>
              <a:rPr lang="fr-FR" sz="1600" i="1" dirty="0">
                <a:solidFill>
                  <a:srgbClr val="000000"/>
                </a:solidFill>
                <a:latin typeface="Arial"/>
                <a:cs typeface="Arial"/>
              </a:rPr>
              <a:t>le CSE est informé et consulté préalablement à la mise en œuvre dans l’entreprise sur les moyens ou les techniques permettant un contrôle de l’activité des salariés. »</a:t>
            </a:r>
          </a:p>
          <a:p>
            <a:pPr>
              <a:lnSpc>
                <a:spcPct val="90000"/>
              </a:lnSpc>
              <a:spcAft>
                <a:spcPts val="1500"/>
              </a:spcAft>
              <a:buClr>
                <a:srgbClr val="AA0000"/>
              </a:buClr>
            </a:pPr>
            <a:endParaRPr lang="fr-FR" b="1" dirty="0">
              <a:solidFill>
                <a:srgbClr val="000000"/>
              </a:solidFill>
              <a:latin typeface="Arial"/>
              <a:cs typeface="Arial"/>
            </a:endParaRPr>
          </a:p>
        </p:txBody>
      </p:sp>
      <p:sp>
        <p:nvSpPr>
          <p:cNvPr id="4" name="TextBox 3"/>
          <p:cNvSpPr txBox="1"/>
          <p:nvPr/>
        </p:nvSpPr>
        <p:spPr>
          <a:xfrm>
            <a:off x="1828800" y="2439412"/>
            <a:ext cx="6705600" cy="424212"/>
          </a:xfrm>
          <a:prstGeom prst="rect">
            <a:avLst/>
          </a:prstGeom>
          <a:noFill/>
        </p:spPr>
        <p:txBody>
          <a:bodyPr wrap="square" rtlCol="0">
            <a:noAutofit/>
          </a:bodyPr>
          <a:lstStyle/>
          <a:p>
            <a:pPr>
              <a:lnSpc>
                <a:spcPct val="90000"/>
              </a:lnSpc>
              <a:spcAft>
                <a:spcPts val="1500"/>
              </a:spcAft>
              <a:buClr>
                <a:srgbClr val="AA0000"/>
              </a:buClr>
            </a:pPr>
            <a:r>
              <a:rPr lang="fr-FR" sz="2200" b="1" dirty="0">
                <a:latin typeface="Arial"/>
                <a:cs typeface="Arial"/>
              </a:rPr>
              <a:t>Jurisprudence</a:t>
            </a:r>
            <a:endParaRPr lang="en-US" sz="2200" b="1" dirty="0">
              <a:latin typeface="Arial"/>
              <a:cs typeface="Arial"/>
            </a:endParaRPr>
          </a:p>
        </p:txBody>
      </p:sp>
      <p:sp>
        <p:nvSpPr>
          <p:cNvPr id="6" name="TextBox 5"/>
          <p:cNvSpPr txBox="1"/>
          <p:nvPr/>
        </p:nvSpPr>
        <p:spPr>
          <a:xfrm>
            <a:off x="457200" y="1143045"/>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a:pPr>
            <a:r>
              <a:rPr lang="fr-FR" sz="3000" b="1" dirty="0">
                <a:solidFill>
                  <a:srgbClr val="AA0000"/>
                </a:solidFill>
                <a:latin typeface="Arial"/>
                <a:cs typeface="Arial"/>
              </a:rPr>
              <a:t>Son rôle</a:t>
            </a:r>
            <a:endParaRPr lang="en-US" sz="3000" dirty="0">
              <a:latin typeface="Arial"/>
              <a:cs typeface="Arial"/>
            </a:endParaRPr>
          </a:p>
        </p:txBody>
      </p:sp>
      <p:pic>
        <p:nvPicPr>
          <p:cNvPr id="8"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0636" y="2057400"/>
            <a:ext cx="1119982" cy="1111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300"/>
                            </p:stCondLst>
                            <p:childTnLst>
                              <p:par>
                                <p:cTn id="23" presetID="40" presetClass="entr" presetSubtype="0" fill="hold" grpId="0" nodeType="after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1"/>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28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28328"/>
          </a:xfrm>
        </p:spPr>
        <p:txBody>
          <a:bodyPr wrap="square">
            <a:noAutofit/>
          </a:bodyPr>
          <a:lstStyle/>
          <a:p>
            <a:pPr algn="l">
              <a:lnSpc>
                <a:spcPct val="80000"/>
              </a:lnSpc>
            </a:pPr>
            <a:r>
              <a:rPr lang="en-US" sz="28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377371" y="1752600"/>
            <a:ext cx="8229600" cy="5105400"/>
          </a:xfrm>
          <a:prstGeom prst="rect">
            <a:avLst/>
          </a:prstGeom>
          <a:noFill/>
        </p:spPr>
        <p:txBody>
          <a:bodyPr wrap="square" rtlCol="0">
            <a:noAutofit/>
          </a:bodyPr>
          <a:lstStyle/>
          <a:p>
            <a:pPr>
              <a:lnSpc>
                <a:spcPct val="90000"/>
              </a:lnSpc>
              <a:spcAft>
                <a:spcPts val="1500"/>
              </a:spcAft>
              <a:buClr>
                <a:srgbClr val="AA0000"/>
              </a:buClr>
            </a:pPr>
            <a:r>
              <a:rPr lang="fr-FR" sz="1400" b="1" dirty="0">
                <a:solidFill>
                  <a:srgbClr val="AA0000"/>
                </a:solidFill>
                <a:latin typeface="Arial"/>
                <a:cs typeface="Arial"/>
              </a:rPr>
              <a:t>Articles L. 2315-11 du code du travail</a:t>
            </a:r>
            <a:br>
              <a:rPr lang="fr-FR" b="1" dirty="0">
                <a:solidFill>
                  <a:srgbClr val="000000"/>
                </a:solidFill>
                <a:latin typeface="Arial"/>
                <a:cs typeface="Arial"/>
              </a:rPr>
            </a:br>
            <a:r>
              <a:rPr lang="fr-FR" sz="1600" b="1" dirty="0">
                <a:solidFill>
                  <a:srgbClr val="000000"/>
                </a:solidFill>
                <a:latin typeface="Arial"/>
                <a:cs typeface="Arial"/>
              </a:rPr>
              <a:t>Les moyens nécessaires à la préparation et à l’organisation des réunions et aux déplacements imposés par les enquêtes ou les inspections menées par le comité ;  les informations nécessaires aux consultation figurent dans la BDES. </a:t>
            </a:r>
            <a:endParaRPr lang="fr-FR" b="1" dirty="0">
              <a:solidFill>
                <a:srgbClr val="000000"/>
              </a:solidFill>
              <a:latin typeface="Arial"/>
              <a:cs typeface="Arial"/>
            </a:endParaRPr>
          </a:p>
          <a:p>
            <a:pPr>
              <a:lnSpc>
                <a:spcPct val="90000"/>
              </a:lnSpc>
              <a:buClr>
                <a:srgbClr val="AA0000"/>
              </a:buClr>
            </a:pPr>
            <a:r>
              <a:rPr lang="fr-FR" sz="1400" b="1" dirty="0">
                <a:solidFill>
                  <a:srgbClr val="AA0000"/>
                </a:solidFill>
                <a:latin typeface="Arial"/>
                <a:cs typeface="Arial"/>
              </a:rPr>
              <a:t>Article R. 2312-9 du code du travail</a:t>
            </a:r>
          </a:p>
          <a:p>
            <a:pPr>
              <a:lnSpc>
                <a:spcPct val="90000"/>
              </a:lnSpc>
              <a:spcAft>
                <a:spcPts val="1500"/>
              </a:spcAft>
              <a:buClr>
                <a:srgbClr val="AA0000"/>
              </a:buClr>
            </a:pPr>
            <a:r>
              <a:rPr lang="fr-FR" sz="1600" b="1" dirty="0">
                <a:solidFill>
                  <a:srgbClr val="000000"/>
                </a:solidFill>
                <a:latin typeface="Arial"/>
                <a:cs typeface="Arial"/>
              </a:rPr>
              <a:t>(+de 300) La BDES (…) comporte des informations relatives (…) aux conditions de travail : (…) Accidents de travail (…) répartition des accidents par éléments matériels (…) Maladies professionnelles, Organisation et contenu du travail (…) Médecine du travail (…)</a:t>
            </a:r>
          </a:p>
          <a:p>
            <a:pPr>
              <a:lnSpc>
                <a:spcPct val="90000"/>
              </a:lnSpc>
              <a:spcAft>
                <a:spcPts val="1500"/>
              </a:spcAft>
              <a:buClr>
                <a:srgbClr val="AA0000"/>
              </a:buClr>
            </a:pPr>
            <a:r>
              <a:rPr lang="fr-FR" sz="1400" b="1" dirty="0">
                <a:solidFill>
                  <a:srgbClr val="AA0000"/>
                </a:solidFill>
                <a:latin typeface="Arial"/>
                <a:cs typeface="Arial"/>
              </a:rPr>
              <a:t>Articles L. 2315-5 du code du travail</a:t>
            </a:r>
            <a:br>
              <a:rPr lang="fr-FR" b="1" dirty="0">
                <a:solidFill>
                  <a:srgbClr val="000000"/>
                </a:solidFill>
                <a:latin typeface="Arial"/>
                <a:cs typeface="Arial"/>
              </a:rPr>
            </a:br>
            <a:r>
              <a:rPr lang="fr-FR" sz="1600" b="1" dirty="0">
                <a:solidFill>
                  <a:srgbClr val="000000"/>
                </a:solidFill>
                <a:latin typeface="Arial"/>
                <a:cs typeface="Arial"/>
              </a:rPr>
              <a:t>Le CSE peut avoir </a:t>
            </a:r>
            <a:r>
              <a:rPr lang="fr-FR" sz="1600" b="1" dirty="0">
                <a:latin typeface="Arial"/>
                <a:cs typeface="Arial"/>
              </a:rPr>
              <a:t>recours à un expert </a:t>
            </a:r>
            <a:r>
              <a:rPr lang="fr-FR" sz="1600" b="1" dirty="0">
                <a:solidFill>
                  <a:srgbClr val="000000"/>
                </a:solidFill>
                <a:latin typeface="Arial"/>
                <a:cs typeface="Arial"/>
              </a:rPr>
              <a:t>sur proposition de la CSSCT notamment en cas de risque grave ou de projet important modifiant les conditions de travail (article L. 2315-96 du code du travail)</a:t>
            </a:r>
          </a:p>
          <a:p>
            <a:pPr>
              <a:lnSpc>
                <a:spcPct val="90000"/>
              </a:lnSpc>
              <a:spcAft>
                <a:spcPts val="1500"/>
              </a:spcAft>
              <a:buClr>
                <a:srgbClr val="AA0000"/>
              </a:buClr>
            </a:pPr>
            <a:r>
              <a:rPr lang="fr-FR" sz="1400" b="1" dirty="0">
                <a:solidFill>
                  <a:srgbClr val="AA0000"/>
                </a:solidFill>
                <a:latin typeface="Arial"/>
                <a:cs typeface="Arial"/>
              </a:rPr>
              <a:t>Articles L. 2315-3 du code du travail</a:t>
            </a:r>
            <a:br>
              <a:rPr lang="fr-FR" b="1" dirty="0">
                <a:solidFill>
                  <a:srgbClr val="000000"/>
                </a:solidFill>
                <a:latin typeface="Arial"/>
                <a:cs typeface="Arial"/>
              </a:rPr>
            </a:br>
            <a:r>
              <a:rPr lang="fr-FR" sz="1600" b="1" dirty="0">
                <a:solidFill>
                  <a:srgbClr val="000000"/>
                </a:solidFill>
                <a:latin typeface="Arial"/>
                <a:cs typeface="Arial"/>
              </a:rPr>
              <a:t>Obligation de discrétion</a:t>
            </a:r>
          </a:p>
          <a:p>
            <a:pPr>
              <a:lnSpc>
                <a:spcPct val="90000"/>
              </a:lnSpc>
              <a:spcAft>
                <a:spcPts val="1500"/>
              </a:spcAft>
              <a:buClr>
                <a:srgbClr val="AA0000"/>
              </a:buClr>
            </a:pPr>
            <a:r>
              <a:rPr lang="fr-FR" b="1" dirty="0">
                <a:solidFill>
                  <a:srgbClr val="000000"/>
                </a:solidFill>
                <a:latin typeface="Arial"/>
                <a:cs typeface="Arial"/>
              </a:rPr>
              <a:t>La CCSCT, peut par délégation, disposer de tout ou partie des attributions du CSE à l’exception du recours l’expert </a:t>
            </a:r>
          </a:p>
          <a:p>
            <a:pPr>
              <a:lnSpc>
                <a:spcPct val="90000"/>
              </a:lnSpc>
              <a:spcAft>
                <a:spcPts val="1500"/>
              </a:spcAft>
              <a:buClr>
                <a:srgbClr val="AA0000"/>
              </a:buClr>
            </a:pPr>
            <a:endParaRPr lang="fr-FR" sz="2000" b="1" dirty="0">
              <a:solidFill>
                <a:srgbClr val="000000"/>
              </a:solidFill>
              <a:latin typeface="Arial"/>
              <a:cs typeface="Arial"/>
            </a:endParaRPr>
          </a:p>
        </p:txBody>
      </p:sp>
      <p:sp>
        <p:nvSpPr>
          <p:cNvPr id="6" name="TextBox 5"/>
          <p:cNvSpPr txBox="1"/>
          <p:nvPr/>
        </p:nvSpPr>
        <p:spPr>
          <a:xfrm>
            <a:off x="457200" y="1163261"/>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startAt="2"/>
            </a:pPr>
            <a:r>
              <a:rPr lang="fr-FR" sz="3000" b="1" dirty="0">
                <a:solidFill>
                  <a:srgbClr val="AA0000"/>
                </a:solidFill>
                <a:latin typeface="Arial"/>
                <a:cs typeface="Arial"/>
              </a:rPr>
              <a:t>Moyens</a:t>
            </a:r>
            <a:endParaRPr lang="en-US" sz="30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28328"/>
          </a:xfrm>
        </p:spPr>
        <p:txBody>
          <a:bodyPr wrap="square">
            <a:noAutofit/>
          </a:bodyPr>
          <a:lstStyle/>
          <a:p>
            <a:pPr algn="l">
              <a:lnSpc>
                <a:spcPct val="80000"/>
              </a:lnSpc>
            </a:pPr>
            <a:r>
              <a:rPr lang="en-US" sz="28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5" name="Title 1"/>
          <p:cNvSpPr txBox="1">
            <a:spLocks/>
          </p:cNvSpPr>
          <p:nvPr/>
        </p:nvSpPr>
        <p:spPr>
          <a:xfrm>
            <a:off x="457200" y="980728"/>
            <a:ext cx="8305800" cy="1143000"/>
          </a:xfrm>
          <a:prstGeom prst="rect">
            <a:avLst/>
          </a:prstGeom>
        </p:spPr>
        <p:txBody>
          <a:bodyPr vert="horz" wrap="square"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fr-FR" sz="2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Commission santé, sécurité et conditions de travail </a:t>
            </a:r>
            <a:endParaRPr lang="en-US" sz="2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8" name="TextBox 6"/>
          <p:cNvSpPr txBox="1"/>
          <p:nvPr/>
        </p:nvSpPr>
        <p:spPr>
          <a:xfrm>
            <a:off x="348747" y="2123728"/>
            <a:ext cx="8229600" cy="4401616"/>
          </a:xfrm>
          <a:prstGeom prst="rect">
            <a:avLst/>
          </a:prstGeom>
          <a:noFill/>
        </p:spPr>
        <p:txBody>
          <a:bodyPr wrap="square" rtlCol="0">
            <a:noAutofit/>
          </a:bodyPr>
          <a:lstStyle/>
          <a:p>
            <a:pPr marL="342900" indent="-342900">
              <a:lnSpc>
                <a:spcPct val="90000"/>
              </a:lnSpc>
              <a:spcAft>
                <a:spcPts val="1500"/>
              </a:spcAft>
              <a:buClr>
                <a:srgbClr val="AA0000"/>
              </a:buClr>
              <a:buFont typeface="Wingdings" charset="2"/>
              <a:buChar char="ü"/>
            </a:pPr>
            <a:r>
              <a:rPr lang="fr-FR" dirty="0">
                <a:latin typeface="Arial"/>
                <a:cs typeface="Arial"/>
              </a:rPr>
              <a:t>Obligatoire dans les entreprises et établissements distincts </a:t>
            </a:r>
            <a:r>
              <a:rPr lang="fr-FR" b="1" dirty="0">
                <a:latin typeface="Arial"/>
                <a:cs typeface="Arial"/>
              </a:rPr>
              <a:t>d’au moins 300 salariés </a:t>
            </a:r>
            <a:r>
              <a:rPr lang="fr-FR" dirty="0">
                <a:latin typeface="Arial"/>
                <a:cs typeface="Arial"/>
              </a:rPr>
              <a:t>(Art. L. 2315-36)  Peut être imposée par l’Inspecteur du travail dans les entreprises et établissements distincts de moins de 300 salariés lorsque cela apparait nécessaire (Art. L. 2315-37) </a:t>
            </a:r>
          </a:p>
          <a:p>
            <a:pPr marL="342900" indent="-342900">
              <a:lnSpc>
                <a:spcPct val="90000"/>
              </a:lnSpc>
              <a:spcAft>
                <a:spcPts val="1500"/>
              </a:spcAft>
              <a:buClr>
                <a:srgbClr val="AA0000"/>
              </a:buClr>
              <a:buFont typeface="Wingdings" charset="2"/>
              <a:buChar char="ü"/>
            </a:pPr>
            <a:r>
              <a:rPr lang="fr-FR" dirty="0">
                <a:latin typeface="Arial"/>
                <a:cs typeface="Arial"/>
              </a:rPr>
              <a:t>Se voit confier, par délégation du CSE, tout ou partie des attributions relatives à la santé, à la sécurité et aux conditions de travail, à l’exception du recours à un expert et des attributions consultatives du CSE (Art. L. 2315-38) </a:t>
            </a:r>
          </a:p>
          <a:p>
            <a:pPr marL="342900" indent="-342900">
              <a:lnSpc>
                <a:spcPct val="90000"/>
              </a:lnSpc>
              <a:spcAft>
                <a:spcPts val="1500"/>
              </a:spcAft>
              <a:buClr>
                <a:srgbClr val="AA0000"/>
              </a:buClr>
              <a:buFont typeface="Wingdings" charset="2"/>
              <a:buChar char="ü"/>
            </a:pPr>
            <a:r>
              <a:rPr lang="fr-FR" dirty="0">
                <a:latin typeface="Arial"/>
                <a:cs typeface="Arial"/>
              </a:rPr>
              <a:t>Comprend au minimum 3 membres représentants du personnel désignés par une résolution du CSE parmi ses membres (Art. L. 2315-39), pour une durée qui prend fin avec celle du mandat des membres élus du CSE </a:t>
            </a:r>
          </a:p>
          <a:p>
            <a:pPr marL="342900" indent="-342900">
              <a:lnSpc>
                <a:spcPct val="90000"/>
              </a:lnSpc>
              <a:spcAft>
                <a:spcPts val="1500"/>
              </a:spcAft>
              <a:buClr>
                <a:srgbClr val="AA0000"/>
              </a:buClr>
              <a:buFont typeface="Wingdings" charset="2"/>
              <a:buChar char="ü"/>
            </a:pPr>
            <a:r>
              <a:rPr lang="fr-FR" dirty="0">
                <a:latin typeface="Arial"/>
                <a:cs typeface="Arial"/>
              </a:rPr>
              <a:t>L’employeur ou son représentant préside la commission. Il peut se faire assister par des collaborateurs appartenant à l’entreprise et choisis en dehors du comité. Ensemble, ils ne peuvent pas être en nombre supérieur à celui des représentants du personnel titulaires (Art. L. 2315-39) </a:t>
            </a:r>
          </a:p>
          <a:p>
            <a:pPr marL="342900" indent="-342900">
              <a:lnSpc>
                <a:spcPct val="90000"/>
              </a:lnSpc>
              <a:spcAft>
                <a:spcPts val="1500"/>
              </a:spcAft>
              <a:buClr>
                <a:srgbClr val="AA0000"/>
              </a:buClr>
              <a:buFont typeface="Wingdings" charset="2"/>
              <a:buChar char="ü"/>
            </a:pPr>
            <a:endParaRPr lang="fr-FR" dirty="0">
              <a:latin typeface="Arial"/>
              <a:cs typeface="Arial"/>
            </a:endParaRPr>
          </a:p>
        </p:txBody>
      </p:sp>
    </p:spTree>
    <p:extLst>
      <p:ext uri="{BB962C8B-B14F-4D97-AF65-F5344CB8AC3E}">
        <p14:creationId xmlns:p14="http://schemas.microsoft.com/office/powerpoint/2010/main" val="26631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2204864"/>
            <a:ext cx="8229600" cy="3600400"/>
          </a:xfrm>
          <a:prstGeom prst="rect">
            <a:avLst/>
          </a:prstGeom>
          <a:noFill/>
        </p:spPr>
        <p:txBody>
          <a:bodyPr wrap="square" rtlCol="0">
            <a:noAutofit/>
          </a:bodyPr>
          <a:lstStyle/>
          <a:p>
            <a:pPr marL="342900" indent="-342900">
              <a:lnSpc>
                <a:spcPct val="90000"/>
              </a:lnSpc>
              <a:spcAft>
                <a:spcPts val="600"/>
              </a:spcAft>
              <a:buClr>
                <a:srgbClr val="AA0000"/>
              </a:buClr>
            </a:pPr>
            <a:r>
              <a:rPr lang="fr-FR" sz="1600" b="1" dirty="0">
                <a:solidFill>
                  <a:srgbClr val="AA0000"/>
                </a:solidFill>
                <a:latin typeface="Arial"/>
                <a:cs typeface="Arial"/>
              </a:rPr>
              <a:t>Article L. 2315-27du code du travail</a:t>
            </a:r>
          </a:p>
          <a:p>
            <a:pPr marL="342900" indent="-342900">
              <a:lnSpc>
                <a:spcPct val="90000"/>
              </a:lnSpc>
              <a:spcAft>
                <a:spcPts val="1500"/>
              </a:spcAft>
              <a:buClr>
                <a:srgbClr val="AA0000"/>
              </a:buClr>
              <a:buFont typeface="Wingdings" charset="2"/>
              <a:buChar char="ü"/>
            </a:pPr>
            <a:r>
              <a:rPr lang="fr-FR" b="1" dirty="0">
                <a:latin typeface="Arial"/>
                <a:cs typeface="Arial"/>
              </a:rPr>
              <a:t>Au moins quatre réunions par an du CSE en matière de santé, sécurité et conditions de travail et en cas d’accident du travail</a:t>
            </a:r>
          </a:p>
          <a:p>
            <a:pPr>
              <a:lnSpc>
                <a:spcPct val="90000"/>
              </a:lnSpc>
              <a:spcAft>
                <a:spcPts val="600"/>
              </a:spcAft>
              <a:buClr>
                <a:srgbClr val="AA0000"/>
              </a:buClr>
            </a:pPr>
            <a:r>
              <a:rPr lang="fr-FR" sz="1600" b="1" dirty="0">
                <a:solidFill>
                  <a:srgbClr val="AA0000"/>
                </a:solidFill>
                <a:latin typeface="Arial"/>
                <a:cs typeface="Arial"/>
              </a:rPr>
              <a:t>Article L. 2312-27 du code du travail</a:t>
            </a:r>
          </a:p>
          <a:p>
            <a:pPr marL="342900" indent="-342900">
              <a:lnSpc>
                <a:spcPct val="90000"/>
              </a:lnSpc>
              <a:spcAft>
                <a:spcPts val="1500"/>
              </a:spcAft>
              <a:buClr>
                <a:srgbClr val="AA0000"/>
              </a:buClr>
              <a:buFont typeface="Wingdings" charset="2"/>
              <a:buChar char="ü"/>
            </a:pPr>
            <a:r>
              <a:rPr lang="fr-FR" b="1" dirty="0">
                <a:latin typeface="Arial"/>
                <a:cs typeface="Arial"/>
              </a:rPr>
              <a:t>Le rapport écrit sur le bilan </a:t>
            </a:r>
            <a:r>
              <a:rPr lang="fr-FR" dirty="0">
                <a:latin typeface="Arial"/>
                <a:cs typeface="Arial"/>
              </a:rPr>
              <a:t>de la situation générale en matière d’hygiène, de sécurité et des conditions de travail;</a:t>
            </a:r>
          </a:p>
          <a:p>
            <a:pPr marL="342900" indent="-342900">
              <a:lnSpc>
                <a:spcPct val="90000"/>
              </a:lnSpc>
              <a:spcAft>
                <a:spcPts val="1500"/>
              </a:spcAft>
              <a:buClr>
                <a:srgbClr val="AA0000"/>
              </a:buClr>
              <a:buFont typeface="Wingdings" charset="2"/>
              <a:buChar char="ü"/>
            </a:pPr>
            <a:r>
              <a:rPr lang="fr-FR" sz="1900" b="1" dirty="0">
                <a:latin typeface="Arial"/>
                <a:cs typeface="Arial"/>
              </a:rPr>
              <a:t>Le programme annuel de prévention des risques professionnels</a:t>
            </a:r>
            <a:r>
              <a:rPr lang="fr-FR" sz="1900" dirty="0">
                <a:latin typeface="Arial"/>
                <a:cs typeface="Arial"/>
              </a:rPr>
              <a:t>.</a:t>
            </a:r>
          </a:p>
          <a:p>
            <a:pPr>
              <a:lnSpc>
                <a:spcPct val="90000"/>
              </a:lnSpc>
              <a:buClr>
                <a:srgbClr val="AA0000"/>
              </a:buClr>
            </a:pPr>
            <a:r>
              <a:rPr lang="fr-FR" sz="1600" b="1" dirty="0">
                <a:solidFill>
                  <a:srgbClr val="AA0000"/>
                </a:solidFill>
                <a:latin typeface="Arial"/>
                <a:cs typeface="Arial"/>
              </a:rPr>
              <a:t>Article L. 2312-27 du code du travail</a:t>
            </a:r>
          </a:p>
          <a:p>
            <a:pPr lvl="1">
              <a:lnSpc>
                <a:spcPct val="90000"/>
              </a:lnSpc>
              <a:spcAft>
                <a:spcPts val="1500"/>
              </a:spcAft>
              <a:buClr>
                <a:srgbClr val="AA0000"/>
              </a:buClr>
            </a:pPr>
            <a:r>
              <a:rPr lang="fr-FR" sz="1900" b="1" dirty="0">
                <a:latin typeface="Arial"/>
                <a:cs typeface="Arial"/>
              </a:rPr>
              <a:t>Le document unique </a:t>
            </a:r>
            <a:r>
              <a:rPr lang="fr-FR" sz="1900" dirty="0">
                <a:latin typeface="Arial"/>
                <a:cs typeface="Arial"/>
              </a:rPr>
              <a:t>sur lequel sont transcrits les résultats de l’évaluation des risques pour la santé et la sécurité des travailleurs, </a:t>
            </a:r>
          </a:p>
        </p:txBody>
      </p:sp>
      <p:sp>
        <p:nvSpPr>
          <p:cNvPr id="6" name="TextBox 5"/>
          <p:cNvSpPr txBox="1"/>
          <p:nvPr/>
        </p:nvSpPr>
        <p:spPr>
          <a:xfrm>
            <a:off x="457200" y="1066845"/>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startAt="2"/>
            </a:pPr>
            <a:r>
              <a:rPr lang="fr-FR" sz="3000" b="1" dirty="0">
                <a:solidFill>
                  <a:srgbClr val="AA0000"/>
                </a:solidFill>
                <a:latin typeface="Arial"/>
                <a:cs typeface="Arial"/>
              </a:rPr>
              <a:t>Moyens - documents</a:t>
            </a:r>
            <a:endParaRPr lang="en-US" sz="3000" dirty="0">
              <a:latin typeface="Arial"/>
              <a:cs typeface="Arial"/>
            </a:endParaRPr>
          </a:p>
        </p:txBody>
      </p:sp>
      <p:sp>
        <p:nvSpPr>
          <p:cNvPr id="8" name="Title 1"/>
          <p:cNvSpPr>
            <a:spLocks noGrp="1"/>
          </p:cNvSpPr>
          <p:nvPr>
            <p:ph type="title"/>
          </p:nvPr>
        </p:nvSpPr>
        <p:spPr>
          <a:xfrm>
            <a:off x="457200" y="152400"/>
            <a:ext cx="8305800" cy="828328"/>
          </a:xfrm>
        </p:spPr>
        <p:txBody>
          <a:bodyPr wrap="square">
            <a:noAutofit/>
          </a:bodyPr>
          <a:lstStyle/>
          <a:p>
            <a:pPr algn="l">
              <a:lnSpc>
                <a:spcPct val="80000"/>
              </a:lnSpc>
            </a:pPr>
            <a:r>
              <a:rPr lang="en-US" sz="28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125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225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23528" y="2204864"/>
            <a:ext cx="8229600" cy="3188568"/>
          </a:xfrm>
          <a:prstGeom prst="rect">
            <a:avLst/>
          </a:prstGeom>
          <a:noFill/>
        </p:spPr>
        <p:txBody>
          <a:bodyPr wrap="square" rtlCol="0">
            <a:noAutofit/>
          </a:bodyPr>
          <a:lstStyle/>
          <a:p>
            <a:pPr>
              <a:lnSpc>
                <a:spcPct val="90000"/>
              </a:lnSpc>
              <a:buClr>
                <a:srgbClr val="AA0000"/>
              </a:buClr>
            </a:pPr>
            <a:r>
              <a:rPr lang="fr-FR" sz="1600" b="1" dirty="0">
                <a:solidFill>
                  <a:srgbClr val="AA0000"/>
                </a:solidFill>
                <a:latin typeface="Arial"/>
                <a:cs typeface="Arial"/>
              </a:rPr>
              <a:t>Article R. 2315-23 du code du travail</a:t>
            </a:r>
          </a:p>
          <a:p>
            <a:pPr lvl="1">
              <a:lnSpc>
                <a:spcPct val="90000"/>
              </a:lnSpc>
              <a:spcAft>
                <a:spcPts val="1500"/>
              </a:spcAft>
              <a:buClr>
                <a:srgbClr val="AA0000"/>
              </a:buClr>
            </a:pPr>
            <a:r>
              <a:rPr lang="fr-FR" sz="1900" b="1" dirty="0">
                <a:latin typeface="Arial"/>
                <a:cs typeface="Arial"/>
              </a:rPr>
              <a:t>Les attestations et rapports </a:t>
            </a:r>
            <a:r>
              <a:rPr lang="fr-FR" sz="1900" dirty="0">
                <a:latin typeface="Arial"/>
                <a:cs typeface="Arial"/>
              </a:rPr>
              <a:t>des organismes chargés des contrôles et vérifications des installations et machines après chaque visite (article L. 4711-1 du code du travail) ;</a:t>
            </a:r>
          </a:p>
          <a:p>
            <a:pPr lvl="1">
              <a:lnSpc>
                <a:spcPct val="90000"/>
              </a:lnSpc>
              <a:spcAft>
                <a:spcPts val="1500"/>
              </a:spcAft>
              <a:buClr>
                <a:srgbClr val="AA0000"/>
              </a:buClr>
            </a:pPr>
            <a:r>
              <a:rPr lang="fr-FR" sz="1900" dirty="0">
                <a:latin typeface="Arial"/>
                <a:cs typeface="Arial"/>
              </a:rPr>
              <a:t>(…) Le président informe le comité </a:t>
            </a:r>
            <a:r>
              <a:rPr lang="fr-FR" sz="1900" b="1" dirty="0">
                <a:latin typeface="Arial"/>
                <a:cs typeface="Arial"/>
              </a:rPr>
              <a:t>des observations de l’inspecteur du travail</a:t>
            </a:r>
            <a:r>
              <a:rPr lang="fr-FR" sz="1900" dirty="0">
                <a:latin typeface="Arial"/>
                <a:cs typeface="Arial"/>
              </a:rPr>
              <a:t>, du Médecin inspecteur du travail, des agents des services de prévention des organismes de sécurité sociale au ours de la réunion qui suit leur intervention. </a:t>
            </a:r>
          </a:p>
          <a:p>
            <a:pPr lvl="1">
              <a:lnSpc>
                <a:spcPct val="90000"/>
              </a:lnSpc>
              <a:spcAft>
                <a:spcPts val="1500"/>
              </a:spcAft>
              <a:buClr>
                <a:srgbClr val="AA0000"/>
              </a:buClr>
            </a:pPr>
            <a:endParaRPr lang="fr-FR" sz="1900" dirty="0">
              <a:latin typeface="Arial"/>
              <a:cs typeface="Arial"/>
            </a:endParaRPr>
          </a:p>
          <a:p>
            <a:pPr lvl="1">
              <a:lnSpc>
                <a:spcPct val="90000"/>
              </a:lnSpc>
              <a:spcAft>
                <a:spcPts val="1500"/>
              </a:spcAft>
              <a:buClr>
                <a:srgbClr val="AA0000"/>
              </a:buClr>
            </a:pPr>
            <a:r>
              <a:rPr lang="fr-FR" sz="1900" b="1" dirty="0">
                <a:latin typeface="Arial"/>
                <a:cs typeface="Arial"/>
              </a:rPr>
              <a:t>Les rapports et les résultats des études du médecin du travail</a:t>
            </a:r>
            <a:r>
              <a:rPr lang="fr-FR" sz="1900" dirty="0">
                <a:latin typeface="Arial"/>
                <a:cs typeface="Arial"/>
              </a:rPr>
              <a:t> </a:t>
            </a:r>
          </a:p>
          <a:p>
            <a:pPr lvl="1">
              <a:lnSpc>
                <a:spcPct val="90000"/>
              </a:lnSpc>
              <a:spcAft>
                <a:spcPts val="1500"/>
              </a:spcAft>
              <a:buClr>
                <a:srgbClr val="AA0000"/>
              </a:buClr>
            </a:pPr>
            <a:endParaRPr lang="fr-FR" sz="1900" dirty="0">
              <a:latin typeface="Arial"/>
              <a:cs typeface="Arial"/>
            </a:endParaRPr>
          </a:p>
          <a:p>
            <a:pPr marL="342900" indent="-342900">
              <a:lnSpc>
                <a:spcPct val="90000"/>
              </a:lnSpc>
              <a:spcAft>
                <a:spcPts val="1500"/>
              </a:spcAft>
              <a:buClr>
                <a:srgbClr val="AA0000"/>
              </a:buClr>
              <a:buFont typeface="Wingdings" charset="2"/>
              <a:buChar char="ü"/>
            </a:pPr>
            <a:endParaRPr lang="fr-FR" sz="1900" dirty="0">
              <a:latin typeface="Arial"/>
              <a:cs typeface="Arial"/>
            </a:endParaRPr>
          </a:p>
          <a:p>
            <a:pPr marL="342900" indent="-342900">
              <a:lnSpc>
                <a:spcPct val="90000"/>
              </a:lnSpc>
              <a:spcAft>
                <a:spcPts val="1500"/>
              </a:spcAft>
              <a:buClr>
                <a:srgbClr val="AA0000"/>
              </a:buClr>
              <a:buFont typeface="Wingdings" charset="2"/>
              <a:buChar char="ü"/>
            </a:pPr>
            <a:endParaRPr lang="fr-FR" sz="1900" dirty="0">
              <a:latin typeface="Arial"/>
              <a:cs typeface="Arial"/>
            </a:endParaRPr>
          </a:p>
        </p:txBody>
      </p:sp>
      <p:sp>
        <p:nvSpPr>
          <p:cNvPr id="6" name="TextBox 5"/>
          <p:cNvSpPr txBox="1"/>
          <p:nvPr/>
        </p:nvSpPr>
        <p:spPr>
          <a:xfrm>
            <a:off x="457200" y="1066845"/>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startAt="2"/>
            </a:pPr>
            <a:r>
              <a:rPr lang="fr-FR" sz="3000" b="1" dirty="0">
                <a:solidFill>
                  <a:srgbClr val="AA0000"/>
                </a:solidFill>
                <a:latin typeface="Arial"/>
                <a:cs typeface="Arial"/>
              </a:rPr>
              <a:t>Moyens - documents</a:t>
            </a:r>
            <a:endParaRPr lang="en-US" sz="3000" dirty="0">
              <a:latin typeface="Arial"/>
              <a:cs typeface="Arial"/>
            </a:endParaRPr>
          </a:p>
        </p:txBody>
      </p:sp>
      <p:sp>
        <p:nvSpPr>
          <p:cNvPr id="8" name="Title 1"/>
          <p:cNvSpPr>
            <a:spLocks noGrp="1"/>
          </p:cNvSpPr>
          <p:nvPr>
            <p:ph type="title"/>
          </p:nvPr>
        </p:nvSpPr>
        <p:spPr>
          <a:xfrm>
            <a:off x="457200" y="152400"/>
            <a:ext cx="8305800" cy="828328"/>
          </a:xfrm>
        </p:spPr>
        <p:txBody>
          <a:bodyPr wrap="square">
            <a:noAutofit/>
          </a:bodyPr>
          <a:lstStyle/>
          <a:p>
            <a:pPr algn="l">
              <a:lnSpc>
                <a:spcPct val="80000"/>
              </a:lnSpc>
            </a:pPr>
            <a:r>
              <a:rPr lang="en-US" sz="28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extLst>
      <p:ext uri="{BB962C8B-B14F-4D97-AF65-F5344CB8AC3E}">
        <p14:creationId xmlns:p14="http://schemas.microsoft.com/office/powerpoint/2010/main" val="9453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125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225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42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4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6" name="TextBox 5"/>
          <p:cNvSpPr txBox="1"/>
          <p:nvPr/>
        </p:nvSpPr>
        <p:spPr>
          <a:xfrm>
            <a:off x="457200" y="1219245"/>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startAt="2"/>
            </a:pPr>
            <a:r>
              <a:rPr lang="fr-FR" sz="3000" b="1" dirty="0">
                <a:solidFill>
                  <a:srgbClr val="AA0000"/>
                </a:solidFill>
                <a:latin typeface="Arial"/>
                <a:cs typeface="Arial"/>
              </a:rPr>
              <a:t>Moyens - enquêtes</a:t>
            </a:r>
            <a:endParaRPr lang="en-US" sz="3000" dirty="0">
              <a:latin typeface="Arial"/>
              <a:cs typeface="Arial"/>
            </a:endParaRPr>
          </a:p>
        </p:txBody>
      </p:sp>
      <p:sp>
        <p:nvSpPr>
          <p:cNvPr id="5" name="TextBox 6"/>
          <p:cNvSpPr txBox="1"/>
          <p:nvPr/>
        </p:nvSpPr>
        <p:spPr>
          <a:xfrm>
            <a:off x="457200" y="1981200"/>
            <a:ext cx="8229600" cy="4040088"/>
          </a:xfrm>
          <a:prstGeom prst="rect">
            <a:avLst/>
          </a:prstGeom>
          <a:noFill/>
        </p:spPr>
        <p:txBody>
          <a:bodyPr wrap="square" rtlCol="0">
            <a:noAutofit/>
          </a:bodyPr>
          <a:lstStyle/>
          <a:p>
            <a:pPr marL="342900" indent="-342900">
              <a:spcAft>
                <a:spcPts val="1500"/>
              </a:spcAft>
              <a:buClr>
                <a:srgbClr val="AA0000"/>
              </a:buClr>
              <a:buFont typeface="Wingdings" charset="2"/>
              <a:buChar char="ü"/>
            </a:pPr>
            <a:r>
              <a:rPr lang="fr-FR" sz="1600" b="1" dirty="0">
                <a:solidFill>
                  <a:srgbClr val="AA0000"/>
                </a:solidFill>
                <a:latin typeface="Arial"/>
                <a:cs typeface="Arial"/>
              </a:rPr>
              <a:t>Articles L. 2312-13 du code du travail</a:t>
            </a:r>
            <a:br>
              <a:rPr lang="fr-FR" sz="1600" b="1" dirty="0">
                <a:solidFill>
                  <a:srgbClr val="AA0000"/>
                </a:solidFill>
                <a:latin typeface="Arial"/>
                <a:cs typeface="Arial"/>
              </a:rPr>
            </a:br>
            <a:r>
              <a:rPr lang="fr-FR" sz="2200" dirty="0">
                <a:latin typeface="Arial"/>
                <a:cs typeface="Arial"/>
              </a:rPr>
              <a:t>Des </a:t>
            </a:r>
            <a:r>
              <a:rPr lang="fr-FR" sz="2200" b="1" dirty="0">
                <a:latin typeface="Arial"/>
                <a:cs typeface="Arial"/>
              </a:rPr>
              <a:t>visites d’inspections </a:t>
            </a:r>
            <a:r>
              <a:rPr lang="fr-FR" sz="2200" dirty="0">
                <a:latin typeface="Arial"/>
                <a:cs typeface="Arial"/>
              </a:rPr>
              <a:t>régulières</a:t>
            </a:r>
          </a:p>
          <a:p>
            <a:pPr marL="342900" indent="-342900">
              <a:spcAft>
                <a:spcPts val="600"/>
              </a:spcAft>
              <a:buClr>
                <a:srgbClr val="AA0000"/>
              </a:buClr>
              <a:buFont typeface="Wingdings" charset="2"/>
              <a:buChar char="ü"/>
            </a:pPr>
            <a:r>
              <a:rPr lang="fr-FR" sz="1600" b="1" dirty="0">
                <a:solidFill>
                  <a:srgbClr val="AA0000"/>
                </a:solidFill>
                <a:latin typeface="Arial"/>
                <a:cs typeface="Arial"/>
              </a:rPr>
              <a:t>Articles R. 2312-2 du code du travail</a:t>
            </a:r>
            <a:br>
              <a:rPr lang="fr-FR" sz="1600" b="1" dirty="0">
                <a:solidFill>
                  <a:srgbClr val="AA0000"/>
                </a:solidFill>
                <a:latin typeface="Arial"/>
                <a:cs typeface="Arial"/>
              </a:rPr>
            </a:br>
            <a:r>
              <a:rPr lang="fr-FR" sz="2000" dirty="0">
                <a:latin typeface="Arial"/>
                <a:cs typeface="Arial"/>
              </a:rPr>
              <a:t>Les enquêtes du comité social et économique ou, le cas échéant, de la commission santé, sécurité et conditions de travail en cas </a:t>
            </a:r>
            <a:r>
              <a:rPr lang="fr-FR" sz="2000" b="1" dirty="0">
                <a:latin typeface="Arial"/>
                <a:cs typeface="Arial"/>
              </a:rPr>
              <a:t>d’accidents du travail </a:t>
            </a:r>
            <a:r>
              <a:rPr lang="fr-FR" sz="2000" dirty="0">
                <a:latin typeface="Arial"/>
                <a:cs typeface="Arial"/>
              </a:rPr>
              <a:t>ou de </a:t>
            </a:r>
            <a:r>
              <a:rPr lang="fr-FR" sz="2000" b="1" dirty="0">
                <a:latin typeface="Arial"/>
                <a:cs typeface="Arial"/>
              </a:rPr>
              <a:t>maladies professionnelles </a:t>
            </a:r>
            <a:r>
              <a:rPr lang="fr-FR" sz="2000" dirty="0">
                <a:latin typeface="Arial"/>
                <a:cs typeface="Arial"/>
              </a:rPr>
              <a:t>ou à caractère professionnel sont réalisées par une délégation comprenant au moins : </a:t>
            </a:r>
          </a:p>
          <a:p>
            <a:pPr marL="914400" lvl="1" indent="-457200">
              <a:spcAft>
                <a:spcPts val="600"/>
              </a:spcAft>
              <a:buClr>
                <a:srgbClr val="AA0000"/>
              </a:buClr>
              <a:buFont typeface="+mj-lt"/>
              <a:buAutoNum type="arabicPeriod"/>
            </a:pPr>
            <a:r>
              <a:rPr lang="fr-FR" sz="2000" dirty="0">
                <a:latin typeface="Arial"/>
                <a:cs typeface="Arial"/>
              </a:rPr>
              <a:t> L’employeur ou un représentant désigné par lui ; </a:t>
            </a:r>
          </a:p>
          <a:p>
            <a:pPr marL="914400" lvl="1" indent="-457200">
              <a:spcAft>
                <a:spcPts val="600"/>
              </a:spcAft>
              <a:buClr>
                <a:srgbClr val="AA0000"/>
              </a:buClr>
              <a:buFont typeface="+mj-lt"/>
              <a:buAutoNum type="arabicPeriod"/>
            </a:pPr>
            <a:r>
              <a:rPr lang="fr-FR" sz="2000" dirty="0">
                <a:latin typeface="Arial"/>
                <a:cs typeface="Arial"/>
              </a:rPr>
              <a:t>Un représentant du personnel siégeant à ce comité</a:t>
            </a:r>
            <a:r>
              <a:rPr lang="fr-FR" sz="2200" dirty="0">
                <a:latin typeface="Arial"/>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22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81000"/>
            <a:ext cx="8305800" cy="1143000"/>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STRATEGIES ET POSITIONNEMENT FACE AUX ENJEUX EN MATIERE DE CONDITIONS DE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8" name="TextBox 5"/>
          <p:cNvSpPr txBox="1"/>
          <p:nvPr/>
        </p:nvSpPr>
        <p:spPr>
          <a:xfrm>
            <a:off x="457200" y="1752600"/>
            <a:ext cx="8229600" cy="16002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000" b="1" dirty="0">
                <a:latin typeface="Arial"/>
                <a:cs typeface="Arial"/>
              </a:rPr>
              <a:t>Les organisations syndicales consacrent beaucoup d’énergie à former leurs représentants ; </a:t>
            </a:r>
          </a:p>
          <a:p>
            <a:pPr marL="457200" indent="-457200">
              <a:lnSpc>
                <a:spcPct val="90000"/>
              </a:lnSpc>
              <a:spcAft>
                <a:spcPts val="1500"/>
              </a:spcAft>
              <a:buClr>
                <a:srgbClr val="AA0000"/>
              </a:buClr>
              <a:buFont typeface="Wingdings" charset="2"/>
              <a:buChar char="ü"/>
            </a:pPr>
            <a:r>
              <a:rPr lang="fr-FR" sz="2000" b="1" dirty="0">
                <a:latin typeface="Arial"/>
                <a:cs typeface="Arial"/>
              </a:rPr>
              <a:t>Les organisations patronales réfléchissent au rôle clé que doit jouer le Président de ce Comité. </a:t>
            </a:r>
          </a:p>
        </p:txBody>
      </p:sp>
      <p:pic>
        <p:nvPicPr>
          <p:cNvPr id="9" name="Image 10" descr="LS1.jpg"/>
          <p:cNvPicPr>
            <a:picLocks noChangeAspect="1"/>
          </p:cNvPicPr>
          <p:nvPr/>
        </p:nvPicPr>
        <p:blipFill>
          <a:blip r:embed="rId3">
            <a:lum contrast="30000"/>
          </a:blip>
          <a:srcRect t="4546"/>
          <a:stretch>
            <a:fillRect/>
          </a:stretch>
        </p:blipFill>
        <p:spPr bwMode="auto">
          <a:xfrm>
            <a:off x="8246" y="3286393"/>
            <a:ext cx="5554353" cy="2733407"/>
          </a:xfrm>
          <a:prstGeom prst="rect">
            <a:avLst/>
          </a:prstGeom>
          <a:noFill/>
          <a:ln w="9525">
            <a:solidFill>
              <a:schemeClr val="bg2"/>
            </a:solidFill>
            <a:miter lim="800000"/>
            <a:headEnd/>
            <a:tailEnd/>
          </a:ln>
        </p:spPr>
      </p:pic>
      <p:pic>
        <p:nvPicPr>
          <p:cNvPr id="10" name="Image 11" descr="LS2.jpg"/>
          <p:cNvPicPr>
            <a:picLocks noChangeAspect="1"/>
          </p:cNvPicPr>
          <p:nvPr/>
        </p:nvPicPr>
        <p:blipFill>
          <a:blip r:embed="rId4">
            <a:lum contrast="30000"/>
          </a:blip>
          <a:srcRect/>
          <a:stretch>
            <a:fillRect/>
          </a:stretch>
        </p:blipFill>
        <p:spPr bwMode="auto">
          <a:xfrm>
            <a:off x="5200650" y="4365104"/>
            <a:ext cx="3848100" cy="20761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8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33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2362200"/>
            <a:ext cx="8229600" cy="472437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000" b="1" dirty="0">
                <a:latin typeface="Arial"/>
                <a:cs typeface="Arial"/>
              </a:rPr>
              <a:t>Création de commissions, avec comités de pilotage, à l’initiative de l’employeur, à laquelle on associe un ou deux membres du CHSCT</a:t>
            </a:r>
            <a:r>
              <a:rPr lang="fr-FR" sz="2000" dirty="0">
                <a:latin typeface="Arial"/>
                <a:cs typeface="Arial"/>
              </a:rPr>
              <a:t>, sur un strapontin souvent, comme caution à des initiatives de l’employeur qui se veulent de la couleur du CHSCT. </a:t>
            </a:r>
            <a:br>
              <a:rPr lang="fr-FR" sz="2000" dirty="0">
                <a:latin typeface="Arial"/>
                <a:cs typeface="Arial"/>
              </a:rPr>
            </a:br>
            <a:r>
              <a:rPr lang="fr-FR" sz="2000" dirty="0">
                <a:latin typeface="Arial"/>
                <a:cs typeface="Arial"/>
              </a:rPr>
              <a:t>Cela permet de contourner les prérogatives du CHSCT qui ne voit plus trop l’utilité de faire une nouvelle enquête ou  une analyse des conditions de travail particulières sous peine de faire doublon. </a:t>
            </a:r>
          </a:p>
          <a:p>
            <a:pPr marL="457200" indent="-457200">
              <a:lnSpc>
                <a:spcPct val="90000"/>
              </a:lnSpc>
              <a:spcAft>
                <a:spcPts val="1500"/>
              </a:spcAft>
              <a:buClr>
                <a:srgbClr val="AA0000"/>
              </a:buClr>
              <a:buFont typeface="Wingdings" charset="2"/>
              <a:buChar char="ü"/>
            </a:pPr>
            <a:r>
              <a:rPr lang="fr-FR" sz="2000" dirty="0">
                <a:latin typeface="Arial"/>
                <a:cs typeface="Arial"/>
              </a:rPr>
              <a:t>Les </a:t>
            </a:r>
            <a:r>
              <a:rPr lang="fr-FR" sz="2000" b="1" dirty="0">
                <a:latin typeface="Arial"/>
                <a:cs typeface="Arial"/>
              </a:rPr>
              <a:t>enquêtes du CHSCT sont parfois conduites par des experts en lieu et place du CHSCT</a:t>
            </a:r>
            <a:r>
              <a:rPr lang="fr-FR" sz="2000" dirty="0">
                <a:latin typeface="Arial"/>
                <a:cs typeface="Arial"/>
              </a:rPr>
              <a:t> et le plus souvent à l’initiative des directions d’entreprise et quelques fois du CHSCT</a:t>
            </a:r>
          </a:p>
          <a:p>
            <a:pPr marL="457200" indent="-457200">
              <a:lnSpc>
                <a:spcPct val="90000"/>
              </a:lnSpc>
              <a:spcAft>
                <a:spcPts val="1500"/>
              </a:spcAft>
              <a:buClr>
                <a:srgbClr val="AA0000"/>
              </a:buClr>
              <a:buFont typeface="Wingdings" charset="2"/>
              <a:buChar char="ü"/>
            </a:pPr>
            <a:endParaRPr lang="fr-FR" sz="2000" dirty="0">
              <a:latin typeface="Arial"/>
              <a:cs typeface="Arial"/>
            </a:endParaRPr>
          </a:p>
          <a:p>
            <a:pPr marL="457200" indent="-457200">
              <a:lnSpc>
                <a:spcPct val="90000"/>
              </a:lnSpc>
              <a:spcAft>
                <a:spcPts val="1500"/>
              </a:spcAft>
              <a:buClr>
                <a:srgbClr val="AA0000"/>
              </a:buClr>
              <a:buFont typeface="Wingdings" charset="2"/>
              <a:buChar char="ü"/>
            </a:pPr>
            <a:endParaRPr lang="fr-FR" sz="2000" dirty="0">
              <a:latin typeface="Arial"/>
              <a:cs typeface="Arial"/>
            </a:endParaRPr>
          </a:p>
        </p:txBody>
      </p:sp>
      <p:sp>
        <p:nvSpPr>
          <p:cNvPr id="4" name="TextBox 3"/>
          <p:cNvSpPr txBox="1"/>
          <p:nvPr/>
        </p:nvSpPr>
        <p:spPr>
          <a:xfrm>
            <a:off x="457200" y="1600200"/>
            <a:ext cx="8229600" cy="4724370"/>
          </a:xfrm>
          <a:prstGeom prst="rect">
            <a:avLst/>
          </a:prstGeom>
          <a:noFill/>
        </p:spPr>
        <p:txBody>
          <a:bodyPr wrap="square" rtlCol="0">
            <a:noAutofit/>
          </a:bodyPr>
          <a:lstStyle/>
          <a:p>
            <a:pPr marL="457200" indent="-457200">
              <a:lnSpc>
                <a:spcPct val="90000"/>
              </a:lnSpc>
              <a:spcAft>
                <a:spcPts val="1500"/>
              </a:spcAft>
              <a:buClr>
                <a:srgbClr val="AA0000"/>
              </a:buClr>
            </a:pPr>
            <a:r>
              <a:rPr lang="fr-FR" sz="3000" b="1" dirty="0">
                <a:solidFill>
                  <a:srgbClr val="AA0000"/>
                </a:solidFill>
                <a:latin typeface="Arial"/>
                <a:cs typeface="Arial"/>
              </a:rPr>
              <a:t>Quelques situations rencontrées</a:t>
            </a:r>
          </a:p>
        </p:txBody>
      </p:sp>
      <p:sp>
        <p:nvSpPr>
          <p:cNvPr id="7" name="Title 1"/>
          <p:cNvSpPr>
            <a:spLocks noGrp="1"/>
          </p:cNvSpPr>
          <p:nvPr>
            <p:ph type="title"/>
          </p:nvPr>
        </p:nvSpPr>
        <p:spPr>
          <a:xfrm>
            <a:off x="457200" y="381000"/>
            <a:ext cx="8305800" cy="1143000"/>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STRATEGIES ET POSITIONNEMENT FACE AUX ENJEUX EN MATIERE DE CONDITIONS DE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extLst>
      <p:ext uri="{BB962C8B-B14F-4D97-AF65-F5344CB8AC3E}">
        <p14:creationId xmlns:p14="http://schemas.microsoft.com/office/powerpoint/2010/main" val="154866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6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65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80000"/>
              </a:lnSpc>
            </a:pPr>
            <a:r>
              <a:rPr lang="en-US" sz="3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Disparition</a:t>
            </a:r>
            <a:r>
              <a:rPr lang="en-US" sz="3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progressive du CHSCT</a:t>
            </a:r>
            <a:br>
              <a:rPr lang="en-US" sz="3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32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Transfert</a:t>
            </a:r>
            <a:r>
              <a:rPr lang="en-US" sz="32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de </a:t>
            </a:r>
            <a:r>
              <a:rPr lang="en-US" sz="32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ses</a:t>
            </a:r>
            <a:r>
              <a:rPr lang="en-US" sz="32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t>
            </a:r>
            <a:r>
              <a:rPr lang="en-US" sz="32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prérogatives</a:t>
            </a:r>
            <a:r>
              <a:rPr lang="en-US" sz="32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au Comité  Social et Economique (CSE)</a:t>
            </a:r>
            <a:endParaRPr lang="en-US" sz="30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pic>
        <p:nvPicPr>
          <p:cNvPr id="5" name="Image 11" descr="code.jpg"/>
          <p:cNvPicPr>
            <a:picLocks noChangeAspect="1"/>
          </p:cNvPicPr>
          <p:nvPr/>
        </p:nvPicPr>
        <p:blipFill>
          <a:blip r:embed="rId3">
            <a:lum contrast="17000"/>
          </a:blip>
          <a:stretch>
            <a:fillRect/>
          </a:stretch>
        </p:blipFill>
        <p:spPr>
          <a:xfrm>
            <a:off x="457200" y="1981199"/>
            <a:ext cx="1295400" cy="1122097"/>
          </a:xfrm>
          <a:prstGeom prst="rect">
            <a:avLst/>
          </a:prstGeom>
          <a:ln>
            <a:noFill/>
          </a:ln>
          <a:effectLst>
            <a:outerShdw blurRad="190500" dist="63500" dir="2700000" algn="tl" rotWithShape="0">
              <a:srgbClr val="333333">
                <a:alpha val="65000"/>
              </a:srgbClr>
            </a:outerShdw>
          </a:effectLst>
        </p:spPr>
      </p:pic>
      <p:sp>
        <p:nvSpPr>
          <p:cNvPr id="3" name="Rectangle 2"/>
          <p:cNvSpPr/>
          <p:nvPr/>
        </p:nvSpPr>
        <p:spPr>
          <a:xfrm>
            <a:off x="2987824" y="2080582"/>
            <a:ext cx="5775176" cy="1015663"/>
          </a:xfrm>
          <a:prstGeom prst="rect">
            <a:avLst/>
          </a:prstGeom>
        </p:spPr>
        <p:txBody>
          <a:bodyPr wrap="square">
            <a:spAutoFit/>
          </a:bodyPr>
          <a:lstStyle/>
          <a:p>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et </a:t>
            </a:r>
            <a:r>
              <a:rPr lang="en-US" sz="2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partiellement</a:t>
            </a: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par  </a:t>
            </a:r>
            <a:r>
              <a:rPr lang="en-US" sz="2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voie</a:t>
            </a: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t>
            </a:r>
            <a:r>
              <a:rPr lang="en-US" sz="2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d’accord</a:t>
            </a: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à la  CSSCT (commission Santé, </a:t>
            </a:r>
            <a:r>
              <a:rPr lang="en-US" sz="2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Sécurité</a:t>
            </a: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et Conditions de Travail) </a:t>
            </a:r>
            <a:r>
              <a:rPr lang="en-US" sz="2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dans</a:t>
            </a: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les </a:t>
            </a:r>
            <a:r>
              <a:rPr lang="en-US" sz="2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entreprises</a:t>
            </a: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de plus de 300 </a:t>
            </a:r>
            <a:r>
              <a:rPr lang="en-US" sz="20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salariés</a:t>
            </a:r>
            <a:endParaRPr lang="fr-FR" sz="2000" dirty="0"/>
          </a:p>
        </p:txBody>
      </p:sp>
      <p:sp>
        <p:nvSpPr>
          <p:cNvPr id="8" name="Rectangle 7"/>
          <p:cNvSpPr/>
          <p:nvPr/>
        </p:nvSpPr>
        <p:spPr>
          <a:xfrm>
            <a:off x="1147774" y="3888518"/>
            <a:ext cx="6840760" cy="1200329"/>
          </a:xfrm>
          <a:prstGeom prst="rect">
            <a:avLst/>
          </a:prstGeom>
        </p:spPr>
        <p:txBody>
          <a:bodyPr wrap="square">
            <a:spAutoFit/>
          </a:bodyPr>
          <a:lstStyle/>
          <a:p>
            <a:r>
              <a:rPr lang="fr-FR" dirty="0"/>
              <a:t>Le CSE est mis en place au terme du mandat des DP ou des membres élus du CE, de la DUP, de l’instance regroupée, du CHSCT, lors du renouvellement de l’une de ces instances et au plus tard le 31 décembre 2019, (article L. 2311-2 du code du travail)</a:t>
            </a:r>
          </a:p>
        </p:txBody>
      </p:sp>
    </p:spTree>
    <p:extLst>
      <p:ext uri="{BB962C8B-B14F-4D97-AF65-F5344CB8AC3E}">
        <p14:creationId xmlns:p14="http://schemas.microsoft.com/office/powerpoint/2010/main" val="14387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2362200"/>
            <a:ext cx="8229600" cy="457200"/>
          </a:xfrm>
          <a:prstGeom prst="rect">
            <a:avLst/>
          </a:prstGeom>
          <a:noFill/>
        </p:spPr>
        <p:txBody>
          <a:bodyPr wrap="square" rtlCol="0">
            <a:noAutofit/>
          </a:bodyPr>
          <a:lstStyle/>
          <a:p>
            <a:pPr marL="457200" indent="-457200">
              <a:lnSpc>
                <a:spcPct val="90000"/>
              </a:lnSpc>
              <a:spcAft>
                <a:spcPts val="1500"/>
              </a:spcAft>
              <a:buClr>
                <a:srgbClr val="AA0000"/>
              </a:buClr>
            </a:pPr>
            <a:r>
              <a:rPr lang="fr-FR" sz="2000" b="1" dirty="0">
                <a:latin typeface="Arial"/>
                <a:cs typeface="Arial"/>
              </a:rPr>
              <a:t>Les bulletins météo de la santé mentale</a:t>
            </a:r>
            <a:endParaRPr lang="fr-FR" sz="2000" dirty="0">
              <a:latin typeface="Arial"/>
              <a:cs typeface="Arial"/>
            </a:endParaRPr>
          </a:p>
        </p:txBody>
      </p:sp>
      <p:sp>
        <p:nvSpPr>
          <p:cNvPr id="4" name="TextBox 3"/>
          <p:cNvSpPr txBox="1"/>
          <p:nvPr/>
        </p:nvSpPr>
        <p:spPr>
          <a:xfrm>
            <a:off x="457200" y="1371600"/>
            <a:ext cx="8229600" cy="533400"/>
          </a:xfrm>
          <a:prstGeom prst="rect">
            <a:avLst/>
          </a:prstGeom>
          <a:noFill/>
        </p:spPr>
        <p:txBody>
          <a:bodyPr wrap="square" rtlCol="0">
            <a:noAutofit/>
          </a:bodyPr>
          <a:lstStyle/>
          <a:p>
            <a:pPr marL="457200" indent="-457200">
              <a:lnSpc>
                <a:spcPct val="90000"/>
              </a:lnSpc>
              <a:spcAft>
                <a:spcPts val="1500"/>
              </a:spcAft>
              <a:buClr>
                <a:srgbClr val="AA0000"/>
              </a:buClr>
            </a:pPr>
            <a:r>
              <a:rPr lang="fr-FR" sz="3000" b="1" dirty="0">
                <a:solidFill>
                  <a:srgbClr val="AA0000"/>
                </a:solidFill>
                <a:latin typeface="Arial"/>
                <a:cs typeface="Arial"/>
              </a:rPr>
              <a:t>Quelques situations rencontrées</a:t>
            </a:r>
          </a:p>
        </p:txBody>
      </p:sp>
      <p:pic>
        <p:nvPicPr>
          <p:cNvPr id="8" name="Sous-titre 2"/>
          <p:cNvPicPr>
            <a:picLocks/>
          </p:cNvPicPr>
          <p:nvPr/>
        </p:nvPicPr>
        <p:blipFill>
          <a:blip r:embed="rId3"/>
          <a:srcRect t="8246"/>
          <a:stretch>
            <a:fillRect/>
          </a:stretch>
        </p:blipFill>
        <p:spPr bwMode="auto">
          <a:xfrm>
            <a:off x="638174" y="3048000"/>
            <a:ext cx="7820026" cy="2910692"/>
          </a:xfrm>
          <a:prstGeom prst="rect">
            <a:avLst/>
          </a:prstGeom>
          <a:noFill/>
          <a:ln w="25400">
            <a:solidFill>
              <a:srgbClr val="AA0000"/>
            </a:solidFill>
            <a:miter lim="800000"/>
            <a:headEnd/>
            <a:tailEnd/>
          </a:ln>
        </p:spPr>
      </p:pic>
      <p:sp>
        <p:nvSpPr>
          <p:cNvPr id="9" name="Title 1"/>
          <p:cNvSpPr>
            <a:spLocks noGrp="1"/>
          </p:cNvSpPr>
          <p:nvPr>
            <p:ph type="title"/>
          </p:nvPr>
        </p:nvSpPr>
        <p:spPr>
          <a:xfrm>
            <a:off x="457200" y="381000"/>
            <a:ext cx="8305800" cy="1143000"/>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STRATEGIES ET POSITIONNEMENT FACE AUX ENJEUX EN MATIERE DE CONDITIONS DE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6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4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240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2057400"/>
            <a:ext cx="8229600" cy="457200"/>
          </a:xfrm>
          <a:prstGeom prst="rect">
            <a:avLst/>
          </a:prstGeom>
          <a:noFill/>
        </p:spPr>
        <p:txBody>
          <a:bodyPr wrap="square" rtlCol="0">
            <a:noAutofit/>
          </a:bodyPr>
          <a:lstStyle/>
          <a:p>
            <a:pPr>
              <a:lnSpc>
                <a:spcPct val="90000"/>
              </a:lnSpc>
              <a:spcAft>
                <a:spcPts val="1500"/>
              </a:spcAft>
              <a:buClr>
                <a:srgbClr val="AA0000"/>
              </a:buClr>
            </a:pPr>
            <a:r>
              <a:rPr lang="fr-FR" sz="2000" b="1" dirty="0">
                <a:latin typeface="Arial"/>
                <a:cs typeface="Arial"/>
              </a:rPr>
              <a:t>Les CHARTES sur la prévention du harcèlement moral qui interrogent quant à leur finalité</a:t>
            </a:r>
            <a:endParaRPr lang="fr-FR" sz="2000" dirty="0">
              <a:latin typeface="Arial"/>
              <a:cs typeface="Arial"/>
            </a:endParaRPr>
          </a:p>
        </p:txBody>
      </p:sp>
      <p:sp>
        <p:nvSpPr>
          <p:cNvPr id="4" name="TextBox 3"/>
          <p:cNvSpPr txBox="1"/>
          <p:nvPr/>
        </p:nvSpPr>
        <p:spPr>
          <a:xfrm>
            <a:off x="457200" y="1371600"/>
            <a:ext cx="8229600" cy="533400"/>
          </a:xfrm>
          <a:prstGeom prst="rect">
            <a:avLst/>
          </a:prstGeom>
          <a:noFill/>
        </p:spPr>
        <p:txBody>
          <a:bodyPr wrap="square" rtlCol="0">
            <a:noAutofit/>
          </a:bodyPr>
          <a:lstStyle/>
          <a:p>
            <a:pPr marL="457200" indent="-457200">
              <a:lnSpc>
                <a:spcPct val="90000"/>
              </a:lnSpc>
              <a:spcAft>
                <a:spcPts val="1500"/>
              </a:spcAft>
              <a:buClr>
                <a:srgbClr val="AA0000"/>
              </a:buClr>
            </a:pPr>
            <a:r>
              <a:rPr lang="fr-FR" sz="3000" b="1" dirty="0">
                <a:solidFill>
                  <a:srgbClr val="AA0000"/>
                </a:solidFill>
                <a:latin typeface="Arial"/>
                <a:cs typeface="Arial"/>
              </a:rPr>
              <a:t>Quelques situations rencontrées</a:t>
            </a:r>
          </a:p>
        </p:txBody>
      </p:sp>
      <p:pic>
        <p:nvPicPr>
          <p:cNvPr id="7" name="Picture 6"/>
          <p:cNvPicPr>
            <a:picLocks noChangeAspect="1" noChangeArrowheads="1"/>
          </p:cNvPicPr>
          <p:nvPr/>
        </p:nvPicPr>
        <p:blipFill>
          <a:blip r:embed="rId3">
            <a:lum contrast="38000"/>
          </a:blip>
          <a:srcRect t="13300"/>
          <a:stretch>
            <a:fillRect/>
          </a:stretch>
        </p:blipFill>
        <p:spPr bwMode="auto">
          <a:xfrm>
            <a:off x="727213" y="2895600"/>
            <a:ext cx="7654785" cy="2987493"/>
          </a:xfrm>
          <a:prstGeom prst="rect">
            <a:avLst/>
          </a:prstGeom>
          <a:noFill/>
          <a:ln w="0">
            <a:noFill/>
            <a:miter lim="800000"/>
            <a:headEnd/>
            <a:tailEnd/>
          </a:ln>
        </p:spPr>
      </p:pic>
      <p:pic>
        <p:nvPicPr>
          <p:cNvPr id="9" name="Picture 8"/>
          <p:cNvPicPr>
            <a:picLocks noChangeAspect="1" noChangeArrowheads="1"/>
          </p:cNvPicPr>
          <p:nvPr/>
        </p:nvPicPr>
        <p:blipFill>
          <a:blip r:embed="rId4">
            <a:lum contrast="38000"/>
          </a:blip>
          <a:srcRect/>
          <a:stretch>
            <a:fillRect/>
          </a:stretch>
        </p:blipFill>
        <p:spPr bwMode="auto">
          <a:xfrm>
            <a:off x="727213" y="5334000"/>
            <a:ext cx="7654787" cy="1031269"/>
          </a:xfrm>
          <a:prstGeom prst="rect">
            <a:avLst/>
          </a:prstGeom>
          <a:noFill/>
          <a:ln w="0">
            <a:noFill/>
            <a:miter lim="800000"/>
            <a:headEnd/>
            <a:tailEnd/>
          </a:ln>
        </p:spPr>
      </p:pic>
      <p:sp>
        <p:nvSpPr>
          <p:cNvPr id="10" name="Sous-titre 2"/>
          <p:cNvSpPr txBox="1">
            <a:spLocks/>
          </p:cNvSpPr>
          <p:nvPr/>
        </p:nvSpPr>
        <p:spPr>
          <a:xfrm>
            <a:off x="727213" y="2895600"/>
            <a:ext cx="7654785" cy="3469669"/>
          </a:xfrm>
          <a:prstGeom prst="rect">
            <a:avLst/>
          </a:prstGeom>
          <a:ln w="25400">
            <a:solidFill>
              <a:srgbClr val="AA0000"/>
            </a:solidFill>
          </a:ln>
        </p:spPr>
        <p:txBody>
          <a:bodyPr>
            <a:prstTxWarp prst="textNoShape">
              <a:avLst/>
            </a:prstTxWarp>
            <a:normAutofit/>
          </a:bodyPr>
          <a:lstStyle/>
          <a:p>
            <a:pPr marL="495300" indent="-495300" algn="ctr">
              <a:spcBef>
                <a:spcPct val="20000"/>
              </a:spcBef>
              <a:buFont typeface="Wingdings 2" charset="2"/>
              <a:buNone/>
            </a:pPr>
            <a:r>
              <a:rPr lang="fr-FR">
                <a:solidFill>
                  <a:srgbClr val="898989"/>
                </a:solidFill>
                <a:latin typeface="Calibri" charset="0"/>
              </a:rPr>
              <a:t>. </a:t>
            </a:r>
          </a:p>
          <a:p>
            <a:pPr marL="495300" indent="-495300" algn="ctr">
              <a:spcBef>
                <a:spcPct val="20000"/>
              </a:spcBef>
              <a:buFont typeface="Wingdings 2" charset="2"/>
              <a:buNone/>
            </a:pPr>
            <a:endParaRPr lang="fr-FR">
              <a:solidFill>
                <a:srgbClr val="898989"/>
              </a:solidFill>
              <a:latin typeface="Calibri" charset="0"/>
            </a:endParaRPr>
          </a:p>
          <a:p>
            <a:pPr marL="495300" indent="-495300" algn="ctr">
              <a:spcBef>
                <a:spcPct val="20000"/>
              </a:spcBef>
              <a:buFont typeface="Wingdings 2" charset="2"/>
              <a:buNone/>
            </a:pPr>
            <a:endParaRPr lang="fr-FR">
              <a:solidFill>
                <a:srgbClr val="898989"/>
              </a:solidFill>
              <a:latin typeface="Calibri" charset="0"/>
            </a:endParaRPr>
          </a:p>
        </p:txBody>
      </p:sp>
      <p:sp>
        <p:nvSpPr>
          <p:cNvPr id="11" name="Title 1"/>
          <p:cNvSpPr>
            <a:spLocks noGrp="1"/>
          </p:cNvSpPr>
          <p:nvPr>
            <p:ph type="title"/>
          </p:nvPr>
        </p:nvSpPr>
        <p:spPr>
          <a:xfrm>
            <a:off x="457200" y="381000"/>
            <a:ext cx="8305800" cy="1143000"/>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STRATEGIES ET POSITIONNEMENT FACE AUX ENJEUX EN MATIERE DE CONDITIONS DE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6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par>
                          <p:cTn id="27" fill="hold">
                            <p:stCondLst>
                              <p:cond delay="4250"/>
                            </p:stCondLst>
                            <p:childTnLst>
                              <p:par>
                                <p:cTn id="28" presetID="47"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3048000"/>
            <a:ext cx="8229600" cy="1101080"/>
          </a:xfrm>
          <a:prstGeom prst="rect">
            <a:avLst/>
          </a:prstGeom>
          <a:noFill/>
        </p:spPr>
        <p:txBody>
          <a:bodyPr wrap="square" rtlCol="0">
            <a:noAutofit/>
          </a:bodyPr>
          <a:lstStyle/>
          <a:p>
            <a:pPr>
              <a:lnSpc>
                <a:spcPct val="90000"/>
              </a:lnSpc>
              <a:spcAft>
                <a:spcPts val="1500"/>
              </a:spcAft>
              <a:buClr>
                <a:srgbClr val="AA0000"/>
              </a:buClr>
            </a:pPr>
            <a:r>
              <a:rPr lang="fr-FR" sz="2400" b="1" dirty="0">
                <a:latin typeface="Arial"/>
                <a:cs typeface="Arial"/>
              </a:rPr>
              <a:t>Des présidents de CHSCT recueillent l’avis du CHSCT pour nier l’existence de faits de harcèlement moral</a:t>
            </a:r>
            <a:endParaRPr lang="fr-FR" sz="2400" dirty="0">
              <a:latin typeface="Arial"/>
              <a:cs typeface="Arial"/>
            </a:endParaRPr>
          </a:p>
        </p:txBody>
      </p:sp>
      <p:sp>
        <p:nvSpPr>
          <p:cNvPr id="4" name="TextBox 3"/>
          <p:cNvSpPr txBox="1"/>
          <p:nvPr/>
        </p:nvSpPr>
        <p:spPr>
          <a:xfrm>
            <a:off x="457200" y="1600200"/>
            <a:ext cx="8229600" cy="533400"/>
          </a:xfrm>
          <a:prstGeom prst="rect">
            <a:avLst/>
          </a:prstGeom>
          <a:noFill/>
        </p:spPr>
        <p:txBody>
          <a:bodyPr wrap="square" rtlCol="0">
            <a:noAutofit/>
          </a:bodyPr>
          <a:lstStyle/>
          <a:p>
            <a:pPr marL="457200" indent="-457200">
              <a:lnSpc>
                <a:spcPct val="90000"/>
              </a:lnSpc>
              <a:spcAft>
                <a:spcPts val="1500"/>
              </a:spcAft>
              <a:buClr>
                <a:srgbClr val="AA0000"/>
              </a:buClr>
            </a:pPr>
            <a:r>
              <a:rPr lang="fr-FR" sz="3000" b="1" dirty="0">
                <a:solidFill>
                  <a:srgbClr val="AA0000"/>
                </a:solidFill>
                <a:latin typeface="Arial"/>
                <a:cs typeface="Arial"/>
              </a:rPr>
              <a:t>Quelques situations rencontrées</a:t>
            </a:r>
          </a:p>
        </p:txBody>
      </p:sp>
      <p:sp>
        <p:nvSpPr>
          <p:cNvPr id="7" name="Title 1"/>
          <p:cNvSpPr>
            <a:spLocks noGrp="1"/>
          </p:cNvSpPr>
          <p:nvPr>
            <p:ph type="title"/>
          </p:nvPr>
        </p:nvSpPr>
        <p:spPr>
          <a:xfrm>
            <a:off x="457200" y="381000"/>
            <a:ext cx="8305800" cy="1143000"/>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STRATEGIES ET POSITIONNEMENT FACE AUX ENJEUX EN MATIERE DE CONDITIONS DE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6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85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199" y="3898490"/>
            <a:ext cx="8229600" cy="457200"/>
          </a:xfrm>
          <a:prstGeom prst="rect">
            <a:avLst/>
          </a:prstGeom>
          <a:noFill/>
        </p:spPr>
        <p:txBody>
          <a:bodyPr wrap="square" rtlCol="0">
            <a:noAutofit/>
          </a:bodyPr>
          <a:lstStyle/>
          <a:p>
            <a:r>
              <a:rPr lang="fr-FR" sz="1900" dirty="0">
                <a:latin typeface="Arial"/>
                <a:cs typeface="Arial"/>
              </a:rPr>
              <a:t>Lorsque des salariés sont en arrêt de travail, par exemple pour un syndrome dépressif  réactionnel suite à des situations de travail dégradées, ou après un suicide, il peut être opportun d’inviter  l’employeur à effectuer une déclaration  d’</a:t>
            </a:r>
            <a:r>
              <a:rPr lang="fr-FR" sz="1900" b="1" dirty="0">
                <a:latin typeface="Arial"/>
                <a:cs typeface="Arial"/>
              </a:rPr>
              <a:t>Accident du Travail</a:t>
            </a:r>
            <a:r>
              <a:rPr lang="fr-FR" sz="1900" dirty="0">
                <a:latin typeface="Arial"/>
                <a:cs typeface="Arial"/>
              </a:rPr>
              <a:t>  en le datant du dernier fait qui s’est produit, ou d’effectuer une déclaration de maladie professionnelle, puisque l’arrêt est survenu par le fait du travail</a:t>
            </a:r>
            <a:br>
              <a:rPr lang="fr-FR" sz="1900" dirty="0">
                <a:latin typeface="Arial"/>
                <a:cs typeface="Arial"/>
              </a:rPr>
            </a:br>
            <a:r>
              <a:rPr lang="fr-FR" sz="1900" dirty="0">
                <a:latin typeface="Arial"/>
                <a:cs typeface="Arial"/>
              </a:rPr>
              <a:t>et parfois sur le lieu du travail.</a:t>
            </a:r>
          </a:p>
          <a:p>
            <a:r>
              <a:rPr lang="fr-FR" sz="1900" dirty="0">
                <a:latin typeface="Arial"/>
                <a:cs typeface="Arial"/>
              </a:rPr>
              <a:t>La CPAM a reconnu 10 000 </a:t>
            </a:r>
            <a:r>
              <a:rPr lang="fr-FR" sz="2000" dirty="0"/>
              <a:t>cas d'affections psychiques reconnues en AT en 2016 ainsi que 500 en MP. 70% des déclarations sont reconnues.</a:t>
            </a:r>
            <a:endParaRPr lang="fr-FR" sz="1900" dirty="0">
              <a:latin typeface="Arial"/>
              <a:cs typeface="Arial"/>
            </a:endParaRPr>
          </a:p>
        </p:txBody>
      </p:sp>
      <p:sp>
        <p:nvSpPr>
          <p:cNvPr id="4" name="TextBox 3"/>
          <p:cNvSpPr txBox="1"/>
          <p:nvPr/>
        </p:nvSpPr>
        <p:spPr>
          <a:xfrm>
            <a:off x="457200" y="1371600"/>
            <a:ext cx="8229600" cy="533400"/>
          </a:xfrm>
          <a:prstGeom prst="rect">
            <a:avLst/>
          </a:prstGeom>
          <a:noFill/>
        </p:spPr>
        <p:txBody>
          <a:bodyPr wrap="square" rtlCol="0">
            <a:noAutofit/>
          </a:bodyPr>
          <a:lstStyle/>
          <a:p>
            <a:pPr marL="457200" indent="-457200">
              <a:lnSpc>
                <a:spcPct val="90000"/>
              </a:lnSpc>
              <a:spcAft>
                <a:spcPts val="1500"/>
              </a:spcAft>
              <a:buClr>
                <a:srgbClr val="AA0000"/>
              </a:buClr>
            </a:pPr>
            <a:r>
              <a:rPr lang="fr-FR" sz="3000" b="1" dirty="0">
                <a:solidFill>
                  <a:srgbClr val="AA0000"/>
                </a:solidFill>
                <a:latin typeface="Arial"/>
                <a:cs typeface="Arial"/>
              </a:rPr>
              <a:t>Déclarations d’Accident du Travail</a:t>
            </a:r>
          </a:p>
        </p:txBody>
      </p:sp>
      <p:pic>
        <p:nvPicPr>
          <p:cNvPr id="7" name="Picture 6"/>
          <p:cNvPicPr>
            <a:picLocks noChangeAspect="1" noChangeArrowheads="1"/>
          </p:cNvPicPr>
          <p:nvPr/>
        </p:nvPicPr>
        <p:blipFill>
          <a:blip r:embed="rId3"/>
          <a:srcRect t="17949"/>
          <a:stretch>
            <a:fillRect/>
          </a:stretch>
        </p:blipFill>
        <p:spPr bwMode="auto">
          <a:xfrm>
            <a:off x="457199" y="2057400"/>
            <a:ext cx="8101593" cy="1676400"/>
          </a:xfrm>
          <a:prstGeom prst="rect">
            <a:avLst/>
          </a:prstGeom>
          <a:noFill/>
          <a:ln w="25400">
            <a:solidFill>
              <a:srgbClr val="AA0000"/>
            </a:solidFill>
            <a:miter lim="800000"/>
            <a:headEnd/>
            <a:tailEnd/>
          </a:ln>
        </p:spPr>
      </p:pic>
      <p:sp>
        <p:nvSpPr>
          <p:cNvPr id="8" name="Title 1"/>
          <p:cNvSpPr>
            <a:spLocks noGrp="1"/>
          </p:cNvSpPr>
          <p:nvPr>
            <p:ph type="title"/>
          </p:nvPr>
        </p:nvSpPr>
        <p:spPr>
          <a:xfrm>
            <a:off x="457200" y="381000"/>
            <a:ext cx="8305800" cy="1143000"/>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STRATEGIES ET POSITIONNEMENT FACE AUX ENJEUX EN MATIERE DE CONDITIONS DE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65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1650"/>
                            </p:stCondLst>
                            <p:childTnLst>
                              <p:par>
                                <p:cTn id="15" presetID="40" presetClass="entr" presetSubtype="0"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7300"/>
                            </p:stCondLst>
                            <p:childTnLst>
                              <p:par>
                                <p:cTn id="21" presetID="47"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nd page.png_effected.pn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457200" y="2819400"/>
            <a:ext cx="8305800" cy="1684564"/>
          </a:xfrm>
          <a:prstGeom prst="rect">
            <a:avLst/>
          </a:prstGeom>
          <a:noFill/>
        </p:spPr>
        <p:txBody>
          <a:bodyPr wrap="square" rtlCol="0">
            <a:noAutofit/>
          </a:bodyPr>
          <a:lstStyle/>
          <a:p>
            <a:pPr algn="ctr">
              <a:lnSpc>
                <a:spcPct val="90000"/>
              </a:lnSpc>
              <a:buClr>
                <a:srgbClr val="AA0000"/>
              </a:buClr>
            </a:pPr>
            <a:r>
              <a:rPr lang="fr-FR" sz="3000" b="1" dirty="0">
                <a:latin typeface="Arial"/>
                <a:cs typeface="Arial"/>
              </a:rPr>
              <a:t>Retrouvez l’intégralité du contenu</a:t>
            </a:r>
          </a:p>
          <a:p>
            <a:pPr algn="ctr">
              <a:lnSpc>
                <a:spcPct val="90000"/>
              </a:lnSpc>
              <a:buClr>
                <a:srgbClr val="AA0000"/>
              </a:buClr>
            </a:pPr>
            <a:r>
              <a:rPr lang="fr-FR" sz="3000" b="1" dirty="0">
                <a:latin typeface="Arial"/>
                <a:cs typeface="Arial"/>
              </a:rPr>
              <a:t>Souffrance &amp; Travail sur</a:t>
            </a:r>
            <a:endParaRPr lang="fr-FR" sz="1500" b="1" dirty="0">
              <a:latin typeface="Arial"/>
              <a:cs typeface="Arial"/>
            </a:endParaRPr>
          </a:p>
          <a:p>
            <a:pPr algn="ctr">
              <a:lnSpc>
                <a:spcPct val="90000"/>
              </a:lnSpc>
              <a:buClr>
                <a:srgbClr val="AA0000"/>
              </a:buClr>
            </a:pPr>
            <a:endParaRPr lang="fr-FR" sz="1500" b="1" dirty="0">
              <a:latin typeface="Arial"/>
              <a:cs typeface="Arial"/>
            </a:endParaRPr>
          </a:p>
          <a:p>
            <a:pPr algn="ctr">
              <a:lnSpc>
                <a:spcPct val="90000"/>
              </a:lnSpc>
              <a:buClr>
                <a:srgbClr val="AA0000"/>
              </a:buClr>
            </a:pPr>
            <a:r>
              <a:rPr lang="fr-FR" sz="3000" b="1" dirty="0" err="1">
                <a:latin typeface="Arial"/>
                <a:cs typeface="Arial"/>
              </a:rPr>
              <a:t>www</a:t>
            </a:r>
            <a:r>
              <a:rPr lang="fr-FR" sz="3000" b="1" dirty="0" err="1">
                <a:solidFill>
                  <a:srgbClr val="AA0000"/>
                </a:solidFill>
                <a:latin typeface="Arial"/>
                <a:cs typeface="Arial"/>
              </a:rPr>
              <a:t>.souffrance-</a:t>
            </a:r>
            <a:r>
              <a:rPr lang="fr-FR" sz="3000" b="1" dirty="0" err="1">
                <a:latin typeface="Arial"/>
                <a:cs typeface="Arial"/>
              </a:rPr>
              <a:t>et</a:t>
            </a:r>
            <a:r>
              <a:rPr lang="fr-FR" sz="3000" b="1" dirty="0" err="1">
                <a:solidFill>
                  <a:srgbClr val="AA0000"/>
                </a:solidFill>
                <a:latin typeface="Arial"/>
                <a:cs typeface="Arial"/>
              </a:rPr>
              <a:t>-travail.</a:t>
            </a:r>
            <a:r>
              <a:rPr lang="fr-FR" sz="3000" b="1" dirty="0" err="1">
                <a:latin typeface="Arial"/>
                <a:cs typeface="Arial"/>
              </a:rPr>
              <a:t>com</a:t>
            </a:r>
            <a:endParaRPr lang="fr-FR" sz="3000" b="1" dirty="0">
              <a:latin typeface="Arial"/>
              <a:cs typeface="Arial"/>
            </a:endParaRPr>
          </a:p>
        </p:txBody>
      </p:sp>
      <p:sp>
        <p:nvSpPr>
          <p:cNvPr id="10" name="TextBox 9"/>
          <p:cNvSpPr txBox="1"/>
          <p:nvPr/>
        </p:nvSpPr>
        <p:spPr>
          <a:xfrm>
            <a:off x="3429000" y="6336268"/>
            <a:ext cx="5334000" cy="369332"/>
          </a:xfrm>
          <a:prstGeom prst="rect">
            <a:avLst/>
          </a:prstGeom>
          <a:noFill/>
        </p:spPr>
        <p:txBody>
          <a:bodyPr wrap="square" rtlCol="0">
            <a:noAutofit/>
          </a:bodyPr>
          <a:lstStyle/>
          <a:p>
            <a:r>
              <a:rPr lang="en-US" sz="1600" b="1" i="1" spc="300" dirty="0" err="1">
                <a:effectLst>
                  <a:outerShdw blurRad="50800" dist="38100" dir="2700000">
                    <a:srgbClr val="000000">
                      <a:alpha val="43000"/>
                    </a:srgbClr>
                  </a:outerShdw>
                </a:effectLst>
                <a:latin typeface="Arial"/>
                <a:cs typeface="Arial"/>
              </a:rPr>
              <a:t>facebook.com/Souffrance</a:t>
            </a:r>
            <a:r>
              <a:rPr lang="en-US" sz="1600" b="1" i="1" spc="300" dirty="0" err="1">
                <a:solidFill>
                  <a:srgbClr val="AA0000"/>
                </a:solidFill>
                <a:effectLst>
                  <a:outerShdw blurRad="50800" dist="38100" dir="2700000">
                    <a:srgbClr val="000000">
                      <a:alpha val="43000"/>
                    </a:srgbClr>
                  </a:outerShdw>
                </a:effectLst>
                <a:latin typeface="Arial"/>
                <a:cs typeface="Arial"/>
              </a:rPr>
              <a:t>Et</a:t>
            </a:r>
            <a:r>
              <a:rPr lang="en-US" sz="1600" b="1" i="1" spc="300" dirty="0" err="1">
                <a:effectLst>
                  <a:outerShdw blurRad="50800" dist="38100" dir="2700000">
                    <a:srgbClr val="000000">
                      <a:alpha val="43000"/>
                    </a:srgbClr>
                  </a:outerShdw>
                </a:effectLst>
                <a:latin typeface="Arial"/>
                <a:cs typeface="Arial"/>
              </a:rPr>
              <a:t>Travail</a:t>
            </a:r>
            <a:endParaRPr lang="en-US" sz="1600" b="1" i="1" spc="300" dirty="0">
              <a:effectLst>
                <a:outerShdw blurRad="50800" dist="38100" dir="2700000">
                  <a:srgbClr val="000000">
                    <a:alpha val="43000"/>
                  </a:srgbClr>
                </a:outerShdw>
              </a:effectLst>
              <a:latin typeface="Arial"/>
              <a:cs typeface="Arial"/>
            </a:endParaRPr>
          </a:p>
        </p:txBody>
      </p:sp>
      <p:pic>
        <p:nvPicPr>
          <p:cNvPr id="11" name="Picture 10" descr="facebook_logo.png"/>
          <p:cNvPicPr>
            <a:picLocks noChangeAspect="1"/>
          </p:cNvPicPr>
          <p:nvPr/>
        </p:nvPicPr>
        <p:blipFill>
          <a:blip r:embed="rId4"/>
          <a:stretch>
            <a:fillRect/>
          </a:stretch>
        </p:blipFill>
        <p:spPr>
          <a:xfrm>
            <a:off x="8163840" y="6043136"/>
            <a:ext cx="599160" cy="59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1000"/>
                                        <p:tgtEl>
                                          <p:spTgt spid="10"/>
                                        </p:tgtEl>
                                      </p:cBhvr>
                                    </p:animEffect>
                                  </p:childTnLst>
                                </p:cTn>
                              </p:par>
                            </p:childTnLst>
                          </p:cTn>
                        </p:par>
                        <p:par>
                          <p:cTn id="18" fill="hold">
                            <p:stCondLst>
                              <p:cond delay="40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rectangle 3.png"/>
          <p:cNvPicPr>
            <a:picLocks noChangeAspect="1"/>
          </p:cNvPicPr>
          <p:nvPr/>
        </p:nvPicPr>
        <p:blipFill>
          <a:blip r:embed="rId3"/>
          <a:stretch>
            <a:fillRect/>
          </a:stretch>
        </p:blipFill>
        <p:spPr>
          <a:xfrm>
            <a:off x="0" y="533400"/>
            <a:ext cx="9144000" cy="1676400"/>
          </a:xfrm>
          <a:prstGeom prst="rect">
            <a:avLst/>
          </a:prstGeom>
        </p:spPr>
      </p:pic>
      <p:sp>
        <p:nvSpPr>
          <p:cNvPr id="7" name="TextBox 6"/>
          <p:cNvSpPr txBox="1"/>
          <p:nvPr/>
        </p:nvSpPr>
        <p:spPr>
          <a:xfrm>
            <a:off x="457200" y="980728"/>
            <a:ext cx="8229600" cy="838200"/>
          </a:xfrm>
          <a:prstGeom prst="rect">
            <a:avLst/>
          </a:prstGeom>
          <a:noFill/>
        </p:spPr>
        <p:txBody>
          <a:bodyPr wrap="square" rtlCol="0">
            <a:noAutofit/>
          </a:bodyPr>
          <a:lstStyle/>
          <a:p>
            <a:pPr>
              <a:lnSpc>
                <a:spcPct val="90000"/>
              </a:lnSpc>
              <a:spcAft>
                <a:spcPts val="1500"/>
              </a:spcAft>
              <a:buClr>
                <a:srgbClr val="AA0000"/>
              </a:buClr>
            </a:pPr>
            <a:r>
              <a:rPr lang="fr-FR" sz="2400" b="1" dirty="0">
                <a:latin typeface="Arial"/>
                <a:cs typeface="Arial"/>
              </a:rPr>
              <a:t>Montée en puissance des conditions de travail dans la loi et la jurisprudence</a:t>
            </a:r>
          </a:p>
          <a:p>
            <a:pPr>
              <a:lnSpc>
                <a:spcPct val="90000"/>
              </a:lnSpc>
              <a:spcAft>
                <a:spcPts val="1500"/>
              </a:spcAft>
              <a:buClr>
                <a:srgbClr val="AA0000"/>
              </a:buClr>
            </a:pPr>
            <a:endParaRPr lang="fr-FR" sz="2400" b="1" dirty="0">
              <a:latin typeface="Arial"/>
              <a:cs typeface="Arial"/>
            </a:endParaRPr>
          </a:p>
        </p:txBody>
      </p:sp>
      <p:pic>
        <p:nvPicPr>
          <p:cNvPr id="10" name="Picture 9" descr="rectangle 3.png"/>
          <p:cNvPicPr>
            <a:picLocks noChangeAspect="1"/>
          </p:cNvPicPr>
          <p:nvPr/>
        </p:nvPicPr>
        <p:blipFill>
          <a:blip r:embed="rId3"/>
          <a:stretch>
            <a:fillRect/>
          </a:stretch>
        </p:blipFill>
        <p:spPr>
          <a:xfrm>
            <a:off x="0" y="2209800"/>
            <a:ext cx="9144000" cy="1270658"/>
          </a:xfrm>
          <a:prstGeom prst="rect">
            <a:avLst/>
          </a:prstGeom>
        </p:spPr>
      </p:pic>
      <p:sp>
        <p:nvSpPr>
          <p:cNvPr id="11" name="TextBox 10"/>
          <p:cNvSpPr txBox="1"/>
          <p:nvPr/>
        </p:nvSpPr>
        <p:spPr>
          <a:xfrm>
            <a:off x="457200" y="2582552"/>
            <a:ext cx="8229600" cy="838200"/>
          </a:xfrm>
          <a:prstGeom prst="rect">
            <a:avLst/>
          </a:prstGeom>
          <a:noFill/>
        </p:spPr>
        <p:txBody>
          <a:bodyPr wrap="square" rtlCol="0">
            <a:noAutofit/>
          </a:bodyPr>
          <a:lstStyle/>
          <a:p>
            <a:pPr>
              <a:lnSpc>
                <a:spcPct val="90000"/>
              </a:lnSpc>
              <a:spcAft>
                <a:spcPts val="1500"/>
              </a:spcAft>
              <a:buClr>
                <a:srgbClr val="AA0000"/>
              </a:buClr>
            </a:pPr>
            <a:r>
              <a:rPr lang="fr-FR" sz="2400" b="1" dirty="0">
                <a:latin typeface="Arial"/>
                <a:cs typeface="Arial"/>
              </a:rPr>
              <a:t>Les évolutions des missions HSCT</a:t>
            </a:r>
          </a:p>
        </p:txBody>
      </p:sp>
      <p:pic>
        <p:nvPicPr>
          <p:cNvPr id="12" name="Picture 11" descr="rectangle 3.png"/>
          <p:cNvPicPr>
            <a:picLocks noChangeAspect="1"/>
          </p:cNvPicPr>
          <p:nvPr/>
        </p:nvPicPr>
        <p:blipFill>
          <a:blip r:embed="rId3"/>
          <a:stretch>
            <a:fillRect/>
          </a:stretch>
        </p:blipFill>
        <p:spPr>
          <a:xfrm>
            <a:off x="0" y="3420752"/>
            <a:ext cx="9144000" cy="1270658"/>
          </a:xfrm>
          <a:prstGeom prst="rect">
            <a:avLst/>
          </a:prstGeom>
        </p:spPr>
      </p:pic>
      <p:sp>
        <p:nvSpPr>
          <p:cNvPr id="13" name="TextBox 12"/>
          <p:cNvSpPr txBox="1"/>
          <p:nvPr/>
        </p:nvSpPr>
        <p:spPr>
          <a:xfrm>
            <a:off x="457200" y="3793504"/>
            <a:ext cx="8229600" cy="838200"/>
          </a:xfrm>
          <a:prstGeom prst="rect">
            <a:avLst/>
          </a:prstGeom>
          <a:noFill/>
        </p:spPr>
        <p:txBody>
          <a:bodyPr wrap="square" rtlCol="0">
            <a:noAutofit/>
          </a:bodyPr>
          <a:lstStyle/>
          <a:p>
            <a:pPr>
              <a:lnSpc>
                <a:spcPct val="90000"/>
              </a:lnSpc>
              <a:spcAft>
                <a:spcPts val="1500"/>
              </a:spcAft>
              <a:buClr>
                <a:srgbClr val="AA0000"/>
              </a:buClr>
            </a:pPr>
            <a:r>
              <a:rPr lang="fr-FR" sz="2400" b="1" dirty="0">
                <a:latin typeface="Arial"/>
                <a:cs typeface="Arial"/>
              </a:rPr>
              <a:t>Rôles et moyens du CSE et de la CSSCT</a:t>
            </a:r>
          </a:p>
        </p:txBody>
      </p:sp>
      <p:pic>
        <p:nvPicPr>
          <p:cNvPr id="14" name="Picture 13" descr="rectangle 3.png"/>
          <p:cNvPicPr>
            <a:picLocks noChangeAspect="1"/>
          </p:cNvPicPr>
          <p:nvPr/>
        </p:nvPicPr>
        <p:blipFill>
          <a:blip r:embed="rId3"/>
          <a:stretch>
            <a:fillRect/>
          </a:stretch>
        </p:blipFill>
        <p:spPr>
          <a:xfrm>
            <a:off x="0" y="4691410"/>
            <a:ext cx="9144000" cy="1480790"/>
          </a:xfrm>
          <a:prstGeom prst="rect">
            <a:avLst/>
          </a:prstGeom>
        </p:spPr>
      </p:pic>
      <p:sp>
        <p:nvSpPr>
          <p:cNvPr id="15" name="TextBox 14"/>
          <p:cNvSpPr txBox="1"/>
          <p:nvPr/>
        </p:nvSpPr>
        <p:spPr>
          <a:xfrm>
            <a:off x="457200" y="5004459"/>
            <a:ext cx="8229600" cy="838200"/>
          </a:xfrm>
          <a:prstGeom prst="rect">
            <a:avLst/>
          </a:prstGeom>
          <a:noFill/>
        </p:spPr>
        <p:txBody>
          <a:bodyPr wrap="square" rtlCol="0">
            <a:noAutofit/>
          </a:bodyPr>
          <a:lstStyle/>
          <a:p>
            <a:pPr>
              <a:lnSpc>
                <a:spcPct val="90000"/>
              </a:lnSpc>
              <a:spcAft>
                <a:spcPts val="1500"/>
              </a:spcAft>
              <a:buClr>
                <a:srgbClr val="AA0000"/>
              </a:buClr>
            </a:pPr>
            <a:r>
              <a:rPr lang="en-US" sz="2400" b="1" dirty="0">
                <a:latin typeface="Arial"/>
                <a:cs typeface="Arial"/>
              </a:rPr>
              <a:t>Les </a:t>
            </a:r>
            <a:r>
              <a:rPr lang="en-US" sz="2400" b="1" dirty="0" err="1">
                <a:latin typeface="Arial"/>
                <a:cs typeface="Arial"/>
              </a:rPr>
              <a:t>stratégies</a:t>
            </a:r>
            <a:r>
              <a:rPr lang="en-US" sz="2400" b="1" dirty="0">
                <a:latin typeface="Arial"/>
                <a:cs typeface="Arial"/>
              </a:rPr>
              <a:t> et </a:t>
            </a:r>
            <a:r>
              <a:rPr lang="en-US" sz="2400" b="1" dirty="0" err="1">
                <a:latin typeface="Arial"/>
                <a:cs typeface="Arial"/>
              </a:rPr>
              <a:t>positionnements</a:t>
            </a:r>
            <a:r>
              <a:rPr lang="en-US" sz="2400" b="1" dirty="0">
                <a:latin typeface="Arial"/>
                <a:cs typeface="Arial"/>
              </a:rPr>
              <a:t> face aux </a:t>
            </a:r>
            <a:r>
              <a:rPr lang="en-US" sz="2400" b="1" dirty="0" err="1">
                <a:latin typeface="Arial"/>
                <a:cs typeface="Arial"/>
              </a:rPr>
              <a:t>enjeux</a:t>
            </a:r>
            <a:r>
              <a:rPr lang="en-US" sz="2400" b="1" dirty="0">
                <a:latin typeface="Arial"/>
                <a:cs typeface="Arial"/>
              </a:rPr>
              <a:t> </a:t>
            </a:r>
            <a:r>
              <a:rPr lang="en-US" sz="2400" b="1" dirty="0" err="1">
                <a:latin typeface="Arial"/>
                <a:cs typeface="Arial"/>
              </a:rPr>
              <a:t>en</a:t>
            </a:r>
            <a:r>
              <a:rPr lang="en-US" sz="2400" b="1" dirty="0">
                <a:latin typeface="Arial"/>
                <a:cs typeface="Arial"/>
              </a:rPr>
              <a:t> </a:t>
            </a:r>
            <a:r>
              <a:rPr lang="en-US" sz="2400" b="1" dirty="0" err="1">
                <a:latin typeface="Arial"/>
                <a:cs typeface="Arial"/>
              </a:rPr>
              <a:t>matière</a:t>
            </a:r>
            <a:r>
              <a:rPr lang="en-US" sz="2400" b="1" dirty="0">
                <a:latin typeface="Arial"/>
                <a:cs typeface="Arial"/>
              </a:rPr>
              <a:t> de conditions de travail</a:t>
            </a:r>
            <a:endParaRPr lang="fr-FR" sz="24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100"/>
                            </p:stCondLst>
                            <p:childTnLst>
                              <p:par>
                                <p:cTn id="19" presetID="40" presetClass="entr" presetSubtype="0" fill="hold" grpId="0" nodeType="afterEffect">
                                  <p:stCondLst>
                                    <p:cond delay="0"/>
                                  </p:stCondLst>
                                  <p:iterate type="wd">
                                    <p:tmPct val="10000"/>
                                  </p:iterate>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300"/>
                            </p:stCondLst>
                            <p:childTnLst>
                              <p:par>
                                <p:cTn id="29" presetID="40" presetClass="entr" presetSubtype="0" fill="hold" grpId="0" nodeType="afterEffect">
                                  <p:stCondLst>
                                    <p:cond delay="0"/>
                                  </p:stCondLst>
                                  <p:iterate type="wd">
                                    <p:tmPct val="1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42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700"/>
                            </p:stCondLst>
                            <p:childTnLst>
                              <p:par>
                                <p:cTn id="39" presetID="40" presetClass="entr" presetSubtype="0" fill="hold" grpId="0" nodeType="afterEffect">
                                  <p:stCondLst>
                                    <p:cond delay="0"/>
                                  </p:stCondLst>
                                  <p:iterate type="wd">
                                    <p:tmPct val="10000"/>
                                  </p:iterate>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1"/>
                                          </p:val>
                                        </p:tav>
                                        <p:tav tm="100000">
                                          <p:val>
                                            <p:strVal val="#ppt_x"/>
                                          </p:val>
                                        </p:tav>
                                      </p:tavLst>
                                    </p:anim>
                                    <p:anim calcmode="lin" valueType="num">
                                      <p:cBhvr>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955576"/>
          </a:xfrm>
        </p:spPr>
        <p:txBody>
          <a:bodyPr wrap="square">
            <a:noAutofit/>
          </a:bodyPr>
          <a:lstStyle/>
          <a:p>
            <a:pPr algn="l">
              <a:lnSpc>
                <a:spcPct val="80000"/>
              </a:lnSpc>
            </a:pP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MONTÉE EN PUISSANCE DES CONDITIONS DE TRAVAIL DANS LA LOI ET LA JURISPRUDENCE</a:t>
            </a:r>
            <a:endParaRPr lang="en-US" sz="20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95300" y="3269432"/>
            <a:ext cx="8229600" cy="3134016"/>
          </a:xfrm>
          <a:prstGeom prst="rect">
            <a:avLst/>
          </a:prstGeom>
          <a:noFill/>
        </p:spPr>
        <p:txBody>
          <a:bodyPr wrap="square" rtlCol="0">
            <a:noAutofit/>
          </a:bodyPr>
          <a:lstStyle/>
          <a:p>
            <a:pPr marL="342900" indent="-342900" fontAlgn="base">
              <a:buFont typeface="Arial" panose="020B0604020202020204" pitchFamily="34" charset="0"/>
              <a:buChar char="•"/>
            </a:pPr>
            <a:r>
              <a:rPr lang="fr-FR" sz="2000" dirty="0"/>
              <a:t>Harcèlement moral </a:t>
            </a:r>
            <a:r>
              <a:rPr lang="fr-FR" sz="2000" b="1" dirty="0">
                <a:solidFill>
                  <a:srgbClr val="AA0000"/>
                </a:solidFill>
              </a:rPr>
              <a:t>(article L. 1152-1)</a:t>
            </a:r>
          </a:p>
          <a:p>
            <a:pPr marL="342900" indent="-342900" fontAlgn="base">
              <a:buFont typeface="Arial" panose="020B0604020202020204" pitchFamily="34" charset="0"/>
              <a:buChar char="•"/>
            </a:pPr>
            <a:r>
              <a:rPr lang="fr-FR" sz="2000" dirty="0"/>
              <a:t>Le règlement intérieur </a:t>
            </a:r>
            <a:r>
              <a:rPr lang="fr-FR" sz="2000" b="1" dirty="0">
                <a:solidFill>
                  <a:srgbClr val="AA0000"/>
                </a:solidFill>
              </a:rPr>
              <a:t>(article L. 1321-2)</a:t>
            </a:r>
          </a:p>
          <a:p>
            <a:pPr marL="342900" indent="-342900" fontAlgn="base">
              <a:buFont typeface="Arial" panose="020B0604020202020204" pitchFamily="34" charset="0"/>
              <a:buChar char="•"/>
            </a:pPr>
            <a:r>
              <a:rPr lang="fr-FR" sz="2000" dirty="0"/>
              <a:t>Le droit d’alerte Délégués du personnel </a:t>
            </a:r>
            <a:r>
              <a:rPr lang="fr-FR" sz="2000" b="1" dirty="0">
                <a:solidFill>
                  <a:srgbClr val="AA0000"/>
                </a:solidFill>
              </a:rPr>
              <a:t>(article L. 2313-2) </a:t>
            </a:r>
            <a:r>
              <a:rPr lang="fr-FR" sz="2000" dirty="0"/>
              <a:t>disposition maintenue dans les attributions du comité social et économique qui viendra progressivement se substituer aux DP, CE et CHSCT </a:t>
            </a:r>
            <a:r>
              <a:rPr lang="fr-FR" sz="2000" b="1" dirty="0">
                <a:solidFill>
                  <a:srgbClr val="AA0000"/>
                </a:solidFill>
              </a:rPr>
              <a:t>(article L. 2312-59)</a:t>
            </a:r>
          </a:p>
          <a:p>
            <a:pPr marL="342900" indent="-342900" fontAlgn="base">
              <a:buFont typeface="Arial" panose="020B0604020202020204" pitchFamily="34" charset="0"/>
              <a:buChar char="•"/>
            </a:pPr>
            <a:r>
              <a:rPr lang="fr-FR" sz="2000" dirty="0"/>
              <a:t>Les principes généraux de prévention </a:t>
            </a:r>
            <a:r>
              <a:rPr lang="fr-FR" sz="2000" b="1" dirty="0">
                <a:solidFill>
                  <a:srgbClr val="AA0000"/>
                </a:solidFill>
              </a:rPr>
              <a:t>(article L. 4121-1 et 2)</a:t>
            </a:r>
          </a:p>
          <a:p>
            <a:pPr marL="342900" indent="-342900" fontAlgn="base">
              <a:buFont typeface="Arial" panose="020B0604020202020204" pitchFamily="34" charset="0"/>
              <a:buChar char="•"/>
            </a:pPr>
            <a:r>
              <a:rPr lang="fr-FR" sz="2000" dirty="0"/>
              <a:t>Le CHSCT </a:t>
            </a:r>
            <a:r>
              <a:rPr lang="fr-FR" sz="2000" b="1" dirty="0">
                <a:solidFill>
                  <a:srgbClr val="AA0000"/>
                </a:solidFill>
              </a:rPr>
              <a:t>(article L. 4612-1, L. 4612-3)</a:t>
            </a:r>
          </a:p>
          <a:p>
            <a:pPr marL="342900" indent="-342900" fontAlgn="base">
              <a:buFont typeface="Arial" panose="020B0604020202020204" pitchFamily="34" charset="0"/>
              <a:buChar char="•"/>
            </a:pPr>
            <a:r>
              <a:rPr lang="fr-FR" sz="2000" dirty="0"/>
              <a:t>Les services de santé au travail </a:t>
            </a:r>
            <a:r>
              <a:rPr lang="fr-FR" sz="2000" b="1" dirty="0">
                <a:solidFill>
                  <a:srgbClr val="AA0000"/>
                </a:solidFill>
              </a:rPr>
              <a:t>(article L. 4622-2)</a:t>
            </a:r>
          </a:p>
        </p:txBody>
      </p:sp>
      <p:sp>
        <p:nvSpPr>
          <p:cNvPr id="4" name="TextBox 3"/>
          <p:cNvSpPr txBox="1"/>
          <p:nvPr/>
        </p:nvSpPr>
        <p:spPr>
          <a:xfrm>
            <a:off x="1981200" y="1861788"/>
            <a:ext cx="6705600" cy="1063156"/>
          </a:xfrm>
          <a:prstGeom prst="rect">
            <a:avLst/>
          </a:prstGeom>
          <a:noFill/>
        </p:spPr>
        <p:txBody>
          <a:bodyPr wrap="square" rtlCol="0">
            <a:noAutofit/>
          </a:bodyPr>
          <a:lstStyle/>
          <a:p>
            <a:pPr>
              <a:lnSpc>
                <a:spcPct val="90000"/>
              </a:lnSpc>
              <a:spcAft>
                <a:spcPts val="1500"/>
              </a:spcAft>
              <a:buClr>
                <a:srgbClr val="AA0000"/>
              </a:buClr>
            </a:pPr>
            <a:r>
              <a:rPr lang="fr-FR" sz="2200" b="1" dirty="0">
                <a:latin typeface="Arial"/>
                <a:cs typeface="Arial"/>
              </a:rPr>
              <a:t>La loi de 2002 a introduit la notion de Santé Mentale dans plusieurs articles du code du travail</a:t>
            </a:r>
            <a:endParaRPr lang="en-US" sz="2200" b="1" dirty="0">
              <a:latin typeface="Arial"/>
              <a:cs typeface="Arial"/>
            </a:endParaRPr>
          </a:p>
        </p:txBody>
      </p:sp>
      <p:pic>
        <p:nvPicPr>
          <p:cNvPr id="5" name="Image 11" descr="code.jpg"/>
          <p:cNvPicPr>
            <a:picLocks noChangeAspect="1"/>
          </p:cNvPicPr>
          <p:nvPr/>
        </p:nvPicPr>
        <p:blipFill>
          <a:blip r:embed="rId3">
            <a:lum contrast="17000"/>
          </a:blip>
          <a:stretch>
            <a:fillRect/>
          </a:stretch>
        </p:blipFill>
        <p:spPr>
          <a:xfrm>
            <a:off x="457200" y="1981199"/>
            <a:ext cx="1295400" cy="1122097"/>
          </a:xfrm>
          <a:prstGeom prst="rect">
            <a:avLst/>
          </a:prstGeom>
          <a:ln>
            <a:noFill/>
          </a:ln>
          <a:effectLst>
            <a:outerShdw blurRad="190500" dist="635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40" presetClass="entr" presetSubtype="0" fill="hold" grpId="0" nodeType="after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2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80000"/>
              </a:lnSpc>
            </a:pPr>
            <a:r>
              <a:rPr lang="en-US" sz="20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MONTÉE EN PUISSANCE DES CONDITIONS DE TRAVAIL DANS LA LOI ET LA JURISPRUDENCE ET RÔLE DU CHSCT</a:t>
            </a:r>
            <a:endParaRPr lang="en-US" sz="20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4" name="TextBox 3"/>
          <p:cNvSpPr txBox="1"/>
          <p:nvPr/>
        </p:nvSpPr>
        <p:spPr>
          <a:xfrm>
            <a:off x="1981200" y="1752600"/>
            <a:ext cx="6705600" cy="1371600"/>
          </a:xfrm>
          <a:prstGeom prst="rect">
            <a:avLst/>
          </a:prstGeom>
          <a:noFill/>
        </p:spPr>
        <p:txBody>
          <a:bodyPr wrap="square" rtlCol="0">
            <a:noAutofit/>
          </a:bodyPr>
          <a:lstStyle/>
          <a:p>
            <a:pPr>
              <a:lnSpc>
                <a:spcPct val="90000"/>
              </a:lnSpc>
              <a:spcAft>
                <a:spcPts val="1500"/>
              </a:spcAft>
              <a:buClr>
                <a:srgbClr val="AA0000"/>
              </a:buClr>
            </a:pPr>
            <a:r>
              <a:rPr lang="fr-FR" b="1" dirty="0">
                <a:latin typeface="Arial"/>
                <a:cs typeface="Arial"/>
              </a:rPr>
              <a:t>L’arrêt SNECMA du 05 mars 2008 </a:t>
            </a:r>
            <a:r>
              <a:rPr lang="fr-FR" dirty="0">
                <a:latin typeface="Arial"/>
                <a:cs typeface="Arial"/>
              </a:rPr>
              <a:t>- Illustre l’extraordinaire montée en puissance  de la thématique des conditions de travail dans le droit du travail européen et français, s’inscrivant dans le droit fil des jurisprudences sur </a:t>
            </a:r>
            <a:r>
              <a:rPr lang="fr-FR" b="1" dirty="0">
                <a:latin typeface="Arial"/>
                <a:cs typeface="Arial"/>
              </a:rPr>
              <a:t>l’obligation de sécurité de résultat </a:t>
            </a:r>
            <a:r>
              <a:rPr lang="fr-FR" dirty="0">
                <a:latin typeface="Arial"/>
                <a:cs typeface="Arial"/>
              </a:rPr>
              <a:t>du chef d’entreprise</a:t>
            </a:r>
          </a:p>
        </p:txBody>
      </p:sp>
      <p:pic>
        <p:nvPicPr>
          <p:cNvPr id="6" name="Image 8" descr="justice.jpg"/>
          <p:cNvPicPr>
            <a:picLocks noChangeAspect="1"/>
          </p:cNvPicPr>
          <p:nvPr/>
        </p:nvPicPr>
        <p:blipFill>
          <a:blip r:embed="rId3">
            <a:clrChange>
              <a:clrFrom>
                <a:srgbClr val="FFFFFF"/>
              </a:clrFrom>
              <a:clrTo>
                <a:srgbClr val="FFFFFF">
                  <a:alpha val="0"/>
                </a:srgbClr>
              </a:clrTo>
            </a:clrChange>
            <a:lum contrast="17000"/>
          </a:blip>
          <a:srcRect/>
          <a:stretch>
            <a:fillRect/>
          </a:stretch>
        </p:blipFill>
        <p:spPr bwMode="auto">
          <a:xfrm>
            <a:off x="899797" y="1728651"/>
            <a:ext cx="843892" cy="1370808"/>
          </a:xfrm>
          <a:prstGeom prst="rect">
            <a:avLst/>
          </a:prstGeom>
          <a:noFill/>
          <a:ln w="9525">
            <a:noFill/>
            <a:miter lim="800000"/>
            <a:headEnd/>
            <a:tailEnd/>
          </a:ln>
        </p:spPr>
      </p:pic>
      <p:sp>
        <p:nvSpPr>
          <p:cNvPr id="9" name="Rounded Rectangle 8"/>
          <p:cNvSpPr/>
          <p:nvPr/>
        </p:nvSpPr>
        <p:spPr>
          <a:xfrm>
            <a:off x="0" y="3208647"/>
            <a:ext cx="9144000" cy="3352800"/>
          </a:xfrm>
          <a:prstGeom prst="roundRect">
            <a:avLst>
              <a:gd name="adj" fmla="val 0"/>
            </a:avLst>
          </a:prstGeom>
          <a:solidFill>
            <a:schemeClr val="bg1"/>
          </a:solidFill>
          <a:ln>
            <a:solidFill>
              <a:schemeClr val="bg1"/>
            </a:solidFill>
          </a:ln>
          <a:effectLst>
            <a:outerShdw blurRad="127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Sous-titre 2"/>
          <p:cNvPicPr>
            <a:picLocks noGrp="1" noChangeArrowheads="1"/>
          </p:cNvPicPr>
          <p:nvPr/>
        </p:nvPicPr>
        <p:blipFill>
          <a:blip r:embed="rId4">
            <a:clrChange>
              <a:clrFrom>
                <a:srgbClr val="BCBCB1"/>
              </a:clrFrom>
              <a:clrTo>
                <a:srgbClr val="BCBCB1">
                  <a:alpha val="0"/>
                </a:srgbClr>
              </a:clrTo>
            </a:clrChange>
            <a:lum contrast="93000"/>
          </a:blip>
          <a:srcRect l="944" t="3211" r="885" b="2243"/>
          <a:stretch>
            <a:fillRect/>
          </a:stretch>
        </p:blipFill>
        <p:spPr bwMode="auto">
          <a:xfrm>
            <a:off x="242773" y="3301343"/>
            <a:ext cx="8605642" cy="32271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40" presetClass="entr" presetSubtype="0" fill="hold" grpId="0" nodeType="after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415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465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1600200"/>
            <a:ext cx="8229600" cy="472437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200" b="1" dirty="0">
                <a:solidFill>
                  <a:srgbClr val="AA0000"/>
                </a:solidFill>
                <a:latin typeface="Arial"/>
                <a:cs typeface="Arial"/>
              </a:rPr>
              <a:t>8 juillet 1890 : </a:t>
            </a:r>
            <a:r>
              <a:rPr lang="fr-FR" sz="2200" b="1" dirty="0">
                <a:latin typeface="Arial"/>
                <a:cs typeface="Arial"/>
              </a:rPr>
              <a:t>Création des délégués mineurs inscrite dans la loi du même jour. C’est le premier texte qui fait référence à une représentation du personnel orientée sur la sécurité. </a:t>
            </a:r>
          </a:p>
          <a:p>
            <a:pPr marL="457200" indent="-457200">
              <a:lnSpc>
                <a:spcPct val="90000"/>
              </a:lnSpc>
              <a:spcAft>
                <a:spcPts val="1500"/>
              </a:spcAft>
              <a:buClr>
                <a:srgbClr val="AA0000"/>
              </a:buClr>
              <a:buFont typeface="Wingdings" charset="2"/>
              <a:buChar char="ü"/>
            </a:pPr>
            <a:r>
              <a:rPr lang="fr-FR" sz="2200" b="1" dirty="0">
                <a:solidFill>
                  <a:srgbClr val="AA0000"/>
                </a:solidFill>
                <a:latin typeface="Arial"/>
                <a:cs typeface="Arial"/>
              </a:rPr>
              <a:t>1892 : </a:t>
            </a:r>
            <a:r>
              <a:rPr lang="fr-FR" sz="2200" b="1" dirty="0">
                <a:latin typeface="Arial"/>
                <a:cs typeface="Arial"/>
              </a:rPr>
              <a:t>Création de l‘inspection du travail, protection du travail des femmes et des enfants, durée maximale pour le travail des enfants, des femmes et des filles mineures.</a:t>
            </a:r>
          </a:p>
          <a:p>
            <a:pPr marL="457200" indent="-457200">
              <a:lnSpc>
                <a:spcPct val="90000"/>
              </a:lnSpc>
              <a:spcAft>
                <a:spcPts val="1500"/>
              </a:spcAft>
              <a:buClr>
                <a:srgbClr val="AA0000"/>
              </a:buClr>
              <a:buFont typeface="Wingdings" charset="2"/>
              <a:buChar char="ü"/>
            </a:pPr>
            <a:r>
              <a:rPr lang="fr-FR" sz="2200" b="1" dirty="0">
                <a:solidFill>
                  <a:srgbClr val="AA0000"/>
                </a:solidFill>
                <a:latin typeface="Arial"/>
                <a:cs typeface="Arial"/>
              </a:rPr>
              <a:t>1893 : </a:t>
            </a:r>
            <a:r>
              <a:rPr lang="fr-FR" sz="2200" b="1" dirty="0">
                <a:latin typeface="Arial"/>
                <a:cs typeface="Arial"/>
              </a:rPr>
              <a:t>Protection des travailleurs dans les établissements industriels, notamment en ce qui concerne l’hygiène et la sécurité.</a:t>
            </a:r>
          </a:p>
          <a:p>
            <a:pPr marL="457200" indent="-457200">
              <a:lnSpc>
                <a:spcPct val="90000"/>
              </a:lnSpc>
              <a:spcAft>
                <a:spcPts val="1500"/>
              </a:spcAft>
              <a:buClr>
                <a:srgbClr val="AA0000"/>
              </a:buClr>
              <a:buFont typeface="Wingdings" charset="2"/>
              <a:buChar char="ü"/>
            </a:pPr>
            <a:r>
              <a:rPr lang="fr-FR" sz="2200" b="1" dirty="0">
                <a:solidFill>
                  <a:srgbClr val="AA0000"/>
                </a:solidFill>
                <a:latin typeface="Arial"/>
                <a:cs typeface="Arial"/>
              </a:rPr>
              <a:t>1898 : </a:t>
            </a:r>
            <a:r>
              <a:rPr lang="fr-FR" sz="2200" b="1" dirty="0">
                <a:latin typeface="Arial"/>
                <a:cs typeface="Arial"/>
              </a:rPr>
              <a:t>la réparation des accidents du travail. La loi</a:t>
            </a:r>
            <a:br>
              <a:rPr lang="fr-FR" sz="2200" b="1" dirty="0">
                <a:latin typeface="Arial"/>
                <a:cs typeface="Arial"/>
              </a:rPr>
            </a:br>
            <a:r>
              <a:rPr lang="fr-FR" sz="2200" b="1" dirty="0">
                <a:latin typeface="Arial"/>
                <a:cs typeface="Arial"/>
              </a:rPr>
              <a:t>du 9 avril 1898 crée un régime spécial</a:t>
            </a:r>
            <a:br>
              <a:rPr lang="fr-FR" sz="2200" b="1" dirty="0">
                <a:latin typeface="Arial"/>
                <a:cs typeface="Arial"/>
              </a:rPr>
            </a:br>
            <a:r>
              <a:rPr lang="fr-FR" sz="2200" b="1" dirty="0">
                <a:latin typeface="Arial"/>
                <a:cs typeface="Arial"/>
              </a:rPr>
              <a:t>d’indemnisation des victimes d’accidents</a:t>
            </a:r>
            <a:br>
              <a:rPr lang="fr-FR" sz="2200" b="1" dirty="0">
                <a:latin typeface="Arial"/>
                <a:cs typeface="Arial"/>
              </a:rPr>
            </a:br>
            <a:r>
              <a:rPr lang="fr-FR" sz="2200" b="1" dirty="0">
                <a:latin typeface="Arial"/>
                <a:cs typeface="Arial"/>
              </a:rPr>
              <a:t>du travail.</a:t>
            </a:r>
            <a:endParaRPr lang="en-US" sz="2200" b="1" dirty="0">
              <a:latin typeface="Arial"/>
              <a:cs typeface="Arial"/>
            </a:endParaRPr>
          </a:p>
        </p:txBody>
      </p:sp>
      <p:sp>
        <p:nvSpPr>
          <p:cNvPr id="5" name="Title 1"/>
          <p:cNvSpPr>
            <a:spLocks noGrp="1"/>
          </p:cNvSpPr>
          <p:nvPr>
            <p:ph type="title"/>
          </p:nvPr>
        </p:nvSpPr>
        <p:spPr>
          <a:xfrm>
            <a:off x="457200" y="304800"/>
            <a:ext cx="8305800" cy="1035968"/>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PRINCIPALES ÉVOLUTIONS EN MATIERE D’HYGIENE ET SECURITE AU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6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1752600"/>
            <a:ext cx="8229600" cy="472437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000" b="1" dirty="0">
                <a:solidFill>
                  <a:srgbClr val="AA0000"/>
                </a:solidFill>
                <a:latin typeface="Arial"/>
                <a:cs typeface="Arial"/>
              </a:rPr>
              <a:t>1945-47 :</a:t>
            </a:r>
            <a:r>
              <a:rPr lang="fr-FR" sz="2000" b="1" dirty="0">
                <a:latin typeface="Arial"/>
                <a:cs typeface="Arial"/>
              </a:rPr>
              <a:t> Création des comités d’entreprise. Ils vont prendre en charge les questions non plus seulement de sécurité mais aussi d’hygiène et ils s’installent en tant que commission spécialisée du comité d’entreprise (CHS).</a:t>
            </a:r>
          </a:p>
          <a:p>
            <a:pPr marL="457200" indent="-457200">
              <a:lnSpc>
                <a:spcPct val="90000"/>
              </a:lnSpc>
              <a:spcAft>
                <a:spcPts val="600"/>
              </a:spcAft>
              <a:buClr>
                <a:srgbClr val="AA0000"/>
              </a:buClr>
              <a:buFont typeface="Wingdings" charset="2"/>
              <a:buChar char="ü"/>
            </a:pPr>
            <a:r>
              <a:rPr lang="fr-FR" sz="2000" b="1" dirty="0">
                <a:solidFill>
                  <a:srgbClr val="AA0000"/>
                </a:solidFill>
                <a:latin typeface="Arial"/>
                <a:cs typeface="Arial"/>
              </a:rPr>
              <a:t>1982  - loi du 23 décembre : </a:t>
            </a:r>
          </a:p>
          <a:p>
            <a:pPr marL="800100" lvl="1" indent="-342900">
              <a:lnSpc>
                <a:spcPct val="90000"/>
              </a:lnSpc>
              <a:spcAft>
                <a:spcPts val="600"/>
              </a:spcAft>
              <a:buClr>
                <a:srgbClr val="AA0000"/>
              </a:buClr>
              <a:buFont typeface="Arial" panose="020B0604020202020204" pitchFamily="34" charset="0"/>
              <a:buChar char="•"/>
            </a:pPr>
            <a:r>
              <a:rPr lang="fr-FR" b="1" dirty="0">
                <a:latin typeface="Arial"/>
                <a:cs typeface="Arial"/>
              </a:rPr>
              <a:t>Unification de l’approche hygiène et sécurité et celle de l’amélioration des conditions de travail avec la </a:t>
            </a:r>
            <a:r>
              <a:rPr lang="fr-FR" b="1" dirty="0">
                <a:solidFill>
                  <a:srgbClr val="AA0000"/>
                </a:solidFill>
                <a:latin typeface="Arial"/>
                <a:cs typeface="Arial"/>
              </a:rPr>
              <a:t>création du CHSCT </a:t>
            </a:r>
            <a:r>
              <a:rPr lang="fr-FR" b="1" dirty="0">
                <a:latin typeface="Arial"/>
                <a:cs typeface="Arial"/>
              </a:rPr>
              <a:t>doté de la personne morale; </a:t>
            </a:r>
          </a:p>
          <a:p>
            <a:pPr marL="800100" lvl="1" indent="-342900">
              <a:lnSpc>
                <a:spcPct val="90000"/>
              </a:lnSpc>
              <a:spcAft>
                <a:spcPts val="600"/>
              </a:spcAft>
              <a:buClr>
                <a:srgbClr val="AA0000"/>
              </a:buClr>
              <a:buFont typeface="Arial" panose="020B0604020202020204" pitchFamily="34" charset="0"/>
              <a:buChar char="•"/>
            </a:pPr>
            <a:r>
              <a:rPr lang="fr-FR" sz="2000" b="1" dirty="0">
                <a:solidFill>
                  <a:srgbClr val="AA0000"/>
                </a:solidFill>
                <a:latin typeface="Arial"/>
                <a:cs typeface="Arial"/>
              </a:rPr>
              <a:t>Droit d’alerte</a:t>
            </a:r>
            <a:r>
              <a:rPr lang="fr-FR" sz="2000" b="1" dirty="0">
                <a:latin typeface="Arial"/>
                <a:cs typeface="Arial"/>
              </a:rPr>
              <a:t> (</a:t>
            </a:r>
            <a:r>
              <a:rPr lang="fr-FR" b="1" dirty="0">
                <a:latin typeface="Arial"/>
                <a:cs typeface="Arial"/>
              </a:rPr>
              <a:t>Article L4131-2 du code du travail : le représentant du personnel au CHSCT, qui constate qu'il existe une cause de </a:t>
            </a:r>
            <a:r>
              <a:rPr lang="fr-FR" b="1" dirty="0">
                <a:solidFill>
                  <a:srgbClr val="AA0000"/>
                </a:solidFill>
                <a:latin typeface="Arial"/>
                <a:cs typeface="Arial"/>
              </a:rPr>
              <a:t>danger grave et imminent</a:t>
            </a:r>
            <a:r>
              <a:rPr lang="fr-FR" b="1" dirty="0">
                <a:latin typeface="Arial"/>
                <a:cs typeface="Arial"/>
              </a:rPr>
              <a:t>, notamment par l'intermédiaire d'un travailleur, en alerte immédiatement l'employeur selon la procédure prévue au premier alinéa de l'article L. 4132-2). </a:t>
            </a:r>
          </a:p>
          <a:p>
            <a:pPr marL="457200" indent="-457200">
              <a:lnSpc>
                <a:spcPct val="90000"/>
              </a:lnSpc>
              <a:spcAft>
                <a:spcPts val="1500"/>
              </a:spcAft>
              <a:buClr>
                <a:srgbClr val="AA0000"/>
              </a:buClr>
              <a:buFont typeface="Wingdings" charset="2"/>
              <a:buChar char="ü"/>
            </a:pPr>
            <a:r>
              <a:rPr lang="fr-FR" sz="2000" b="1" dirty="0">
                <a:solidFill>
                  <a:srgbClr val="AA0000"/>
                </a:solidFill>
                <a:latin typeface="Arial"/>
                <a:cs typeface="Arial"/>
              </a:rPr>
              <a:t>1991 - loi du 31 décembre : </a:t>
            </a:r>
            <a:r>
              <a:rPr lang="fr-FR" sz="2000" b="1" dirty="0">
                <a:latin typeface="Arial"/>
                <a:cs typeface="Arial"/>
              </a:rPr>
              <a:t>Prévention des risques, </a:t>
            </a:r>
            <a:br>
              <a:rPr lang="fr-FR" sz="2000" b="1" dirty="0">
                <a:latin typeface="Arial"/>
                <a:cs typeface="Arial"/>
              </a:rPr>
            </a:br>
            <a:r>
              <a:rPr lang="fr-FR" sz="2000" b="1" dirty="0">
                <a:latin typeface="Arial"/>
                <a:cs typeface="Arial"/>
              </a:rPr>
              <a:t>possibilité de faire appel à des experts.</a:t>
            </a:r>
          </a:p>
        </p:txBody>
      </p:sp>
      <p:sp>
        <p:nvSpPr>
          <p:cNvPr id="5" name="Title 1"/>
          <p:cNvSpPr>
            <a:spLocks noGrp="1"/>
          </p:cNvSpPr>
          <p:nvPr>
            <p:ph type="title"/>
          </p:nvPr>
        </p:nvSpPr>
        <p:spPr>
          <a:xfrm>
            <a:off x="457200" y="304800"/>
            <a:ext cx="8305800" cy="1107976"/>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PRINCIPALES ÉVOLUTIONS EN MATIERE D’HYGIENE ET SECURITE AU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74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305800" cy="1179984"/>
          </a:xfrm>
        </p:spPr>
        <p:txBody>
          <a:bodyPr wrap="square">
            <a:noAutofit/>
          </a:bodyPr>
          <a:lstStyle/>
          <a:p>
            <a:pPr algn="l">
              <a:lnSpc>
                <a:spcPct val="80000"/>
              </a:lnSpc>
            </a:pP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PRINCIPALES ÉVOLUTIONS EN MATIERE D’HYGIENE ET SECURITE AU TRAVAIL</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5"/>
          <p:cNvSpPr txBox="1"/>
          <p:nvPr/>
        </p:nvSpPr>
        <p:spPr>
          <a:xfrm>
            <a:off x="457200" y="2133600"/>
            <a:ext cx="8229600" cy="4247728"/>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200" b="1" dirty="0">
                <a:solidFill>
                  <a:srgbClr val="AA0000"/>
                </a:solidFill>
                <a:latin typeface="Arial"/>
                <a:cs typeface="Arial"/>
              </a:rPr>
              <a:t>2002 :</a:t>
            </a:r>
            <a:r>
              <a:rPr lang="fr-FR" sz="2200" b="1" dirty="0">
                <a:latin typeface="Arial"/>
                <a:cs typeface="Arial"/>
              </a:rPr>
              <a:t> Les textes sur le </a:t>
            </a:r>
            <a:r>
              <a:rPr lang="fr-FR" sz="2200" b="1" dirty="0">
                <a:solidFill>
                  <a:srgbClr val="AA0000"/>
                </a:solidFill>
                <a:latin typeface="Arial"/>
                <a:cs typeface="Arial"/>
              </a:rPr>
              <a:t>harcèlement sexuel et moral</a:t>
            </a:r>
            <a:r>
              <a:rPr lang="fr-FR" sz="2200" b="1" dirty="0">
                <a:latin typeface="Arial"/>
                <a:cs typeface="Arial"/>
              </a:rPr>
              <a:t>, sur la </a:t>
            </a:r>
            <a:r>
              <a:rPr lang="fr-FR" sz="2200" b="1" dirty="0">
                <a:solidFill>
                  <a:srgbClr val="AA0000"/>
                </a:solidFill>
                <a:latin typeface="Arial"/>
                <a:cs typeface="Arial"/>
              </a:rPr>
              <a:t>santé mentale</a:t>
            </a:r>
            <a:r>
              <a:rPr lang="fr-FR" sz="2200" b="1" dirty="0">
                <a:latin typeface="Arial"/>
                <a:cs typeface="Arial"/>
              </a:rPr>
              <a:t>, confèrent aux CHSCT un rôle de veille et de vigilance qui le pousse à s’intéresser à une sphère de risques sur laquelle son histoire, axée sur l’étude des accidents, l’avait assez peu préparé</a:t>
            </a:r>
          </a:p>
          <a:p>
            <a:pPr marL="457200" indent="-457200">
              <a:lnSpc>
                <a:spcPct val="90000"/>
              </a:lnSpc>
              <a:spcAft>
                <a:spcPts val="1500"/>
              </a:spcAft>
              <a:buClr>
                <a:srgbClr val="AA0000"/>
              </a:buClr>
              <a:buFont typeface="Wingdings" charset="2"/>
              <a:buChar char="ü"/>
            </a:pPr>
            <a:r>
              <a:rPr lang="fr-FR" sz="2200" b="1" dirty="0">
                <a:solidFill>
                  <a:srgbClr val="AA0000"/>
                </a:solidFill>
                <a:latin typeface="Arial"/>
                <a:cs typeface="Arial"/>
              </a:rPr>
              <a:t>2002 : </a:t>
            </a:r>
            <a:r>
              <a:rPr lang="fr-FR" sz="2200" b="1" dirty="0">
                <a:latin typeface="Arial"/>
                <a:cs typeface="Arial"/>
              </a:rPr>
              <a:t>Arrêts amiante </a:t>
            </a:r>
            <a:r>
              <a:rPr lang="fr-FR" sz="2200" b="1" dirty="0">
                <a:solidFill>
                  <a:srgbClr val="AA0000"/>
                </a:solidFill>
                <a:latin typeface="Arial"/>
                <a:cs typeface="Arial"/>
              </a:rPr>
              <a:t>– obligation de sécurité de résultat</a:t>
            </a:r>
          </a:p>
          <a:p>
            <a:pPr marL="457200" indent="-457200">
              <a:lnSpc>
                <a:spcPct val="90000"/>
              </a:lnSpc>
              <a:spcAft>
                <a:spcPts val="1500"/>
              </a:spcAft>
              <a:buClr>
                <a:srgbClr val="AA0000"/>
              </a:buClr>
              <a:buFont typeface="Wingdings" charset="2"/>
              <a:buChar char="ü"/>
            </a:pPr>
            <a:r>
              <a:rPr lang="fr-FR" sz="2200" b="1" dirty="0">
                <a:solidFill>
                  <a:srgbClr val="AA0000"/>
                </a:solidFill>
                <a:latin typeface="Arial"/>
                <a:cs typeface="Arial"/>
              </a:rPr>
              <a:t>2003 :</a:t>
            </a:r>
            <a:r>
              <a:rPr lang="fr-FR" sz="2200" b="1" dirty="0">
                <a:latin typeface="Arial"/>
                <a:cs typeface="Arial"/>
              </a:rPr>
              <a:t> Élargissement de la prévention à l’ensemble des </a:t>
            </a:r>
            <a:r>
              <a:rPr lang="fr-FR" sz="2200" b="1" dirty="0">
                <a:solidFill>
                  <a:srgbClr val="AA0000"/>
                </a:solidFill>
                <a:latin typeface="Arial"/>
                <a:cs typeface="Arial"/>
              </a:rPr>
              <a:t>risques technologiques </a:t>
            </a:r>
            <a:r>
              <a:rPr lang="fr-FR" sz="2200" b="1" dirty="0">
                <a:latin typeface="Arial"/>
                <a:cs typeface="Arial"/>
              </a:rPr>
              <a:t>(suites AZF)</a:t>
            </a:r>
          </a:p>
          <a:p>
            <a:pPr marL="457200" indent="-457200">
              <a:lnSpc>
                <a:spcPct val="90000"/>
              </a:lnSpc>
              <a:spcAft>
                <a:spcPts val="1500"/>
              </a:spcAft>
              <a:buClr>
                <a:srgbClr val="AA0000"/>
              </a:buClr>
              <a:buFont typeface="Wingdings" charset="2"/>
              <a:buChar char="ü"/>
            </a:pPr>
            <a:r>
              <a:rPr lang="fr-FR" sz="2200" b="1" dirty="0">
                <a:solidFill>
                  <a:srgbClr val="C00000"/>
                </a:solidFill>
                <a:latin typeface="Arial"/>
                <a:cs typeface="Arial"/>
              </a:rPr>
              <a:t>2018 : </a:t>
            </a:r>
            <a:r>
              <a:rPr lang="fr-FR" sz="2200" b="1" dirty="0">
                <a:latin typeface="Arial"/>
                <a:cs typeface="Arial"/>
              </a:rPr>
              <a:t>Retour en arrière pour le CHSCT qui redevient une simple commission (CSSCT) mise en place par voie d’accord dans les entreprises de + de 300 salariés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28"/>
            <a:ext cx="8305800" cy="616496"/>
          </a:xfrm>
        </p:spPr>
        <p:txBody>
          <a:bodyPr wrap="square">
            <a:noAutofit/>
          </a:bodyPr>
          <a:lstStyle/>
          <a:p>
            <a:pPr algn="l">
              <a:lnSpc>
                <a:spcPct val="80000"/>
              </a:lnSpc>
            </a:pPr>
            <a:r>
              <a:rPr lang="en-US" sz="2400" b="1"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RÔLE ET MOYENS</a:t>
            </a:r>
            <a:endParaRPr lang="en-US" sz="24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pic>
        <p:nvPicPr>
          <p:cNvPr id="5" name="Image 11" descr="code.jpg"/>
          <p:cNvPicPr>
            <a:picLocks noChangeAspect="1"/>
          </p:cNvPicPr>
          <p:nvPr/>
        </p:nvPicPr>
        <p:blipFill>
          <a:blip r:embed="rId3">
            <a:lum contrast="17000"/>
          </a:blip>
          <a:stretch>
            <a:fillRect/>
          </a:stretch>
        </p:blipFill>
        <p:spPr>
          <a:xfrm>
            <a:off x="558141" y="1731696"/>
            <a:ext cx="991788" cy="859104"/>
          </a:xfrm>
          <a:prstGeom prst="rect">
            <a:avLst/>
          </a:prstGeom>
          <a:ln>
            <a:noFill/>
          </a:ln>
          <a:effectLst>
            <a:outerShdw blurRad="190500" dist="63500" dir="2700000" algn="tl" rotWithShape="0">
              <a:srgbClr val="333333">
                <a:alpha val="65000"/>
              </a:srgbClr>
            </a:outerShdw>
          </a:effectLst>
        </p:spPr>
      </p:pic>
      <p:sp>
        <p:nvSpPr>
          <p:cNvPr id="8" name="TextBox 3"/>
          <p:cNvSpPr txBox="1"/>
          <p:nvPr/>
        </p:nvSpPr>
        <p:spPr>
          <a:xfrm>
            <a:off x="1828800" y="1937988"/>
            <a:ext cx="6705600" cy="652812"/>
          </a:xfrm>
          <a:prstGeom prst="rect">
            <a:avLst/>
          </a:prstGeom>
          <a:noFill/>
        </p:spPr>
        <p:txBody>
          <a:bodyPr wrap="square" rtlCol="0">
            <a:noAutofit/>
          </a:bodyPr>
          <a:lstStyle/>
          <a:p>
            <a:pPr>
              <a:lnSpc>
                <a:spcPct val="90000"/>
              </a:lnSpc>
              <a:spcAft>
                <a:spcPts val="1500"/>
              </a:spcAft>
              <a:buClr>
                <a:srgbClr val="AA0000"/>
              </a:buClr>
            </a:pPr>
            <a:r>
              <a:rPr lang="fr-FR" sz="2200" b="1" dirty="0">
                <a:latin typeface="Arial"/>
                <a:cs typeface="Arial"/>
              </a:rPr>
              <a:t>Articles L. 2312-9, L, 2312-13 et L, 2312-59 du code du travail</a:t>
            </a:r>
            <a:endParaRPr lang="en-US" sz="2200" b="1" dirty="0">
              <a:latin typeface="Arial"/>
              <a:cs typeface="Arial"/>
            </a:endParaRPr>
          </a:p>
        </p:txBody>
      </p:sp>
      <p:sp>
        <p:nvSpPr>
          <p:cNvPr id="9" name="TextBox 5"/>
          <p:cNvSpPr txBox="1"/>
          <p:nvPr/>
        </p:nvSpPr>
        <p:spPr>
          <a:xfrm>
            <a:off x="457200" y="1148722"/>
            <a:ext cx="8229600" cy="609555"/>
          </a:xfrm>
          <a:prstGeom prst="rect">
            <a:avLst/>
          </a:prstGeom>
          <a:noFill/>
        </p:spPr>
        <p:txBody>
          <a:bodyPr wrap="square" rtlCol="0">
            <a:noAutofit/>
          </a:bodyPr>
          <a:lstStyle/>
          <a:p>
            <a:pPr marL="514350" indent="-514350">
              <a:lnSpc>
                <a:spcPct val="90000"/>
              </a:lnSpc>
              <a:spcAft>
                <a:spcPts val="1500"/>
              </a:spcAft>
              <a:buClr>
                <a:srgbClr val="AA0000"/>
              </a:buClr>
              <a:buFont typeface="+mj-lt"/>
              <a:buAutoNum type="arabicPeriod"/>
            </a:pPr>
            <a:r>
              <a:rPr lang="fr-FR" sz="3000" b="1" dirty="0">
                <a:solidFill>
                  <a:srgbClr val="AA0000"/>
                </a:solidFill>
                <a:latin typeface="Arial"/>
                <a:cs typeface="Arial"/>
              </a:rPr>
              <a:t>Rôle du CSE et de la CSSCT</a:t>
            </a:r>
            <a:endParaRPr lang="en-US" sz="3000" dirty="0">
              <a:latin typeface="Arial"/>
              <a:cs typeface="Arial"/>
            </a:endParaRPr>
          </a:p>
        </p:txBody>
      </p:sp>
      <p:sp>
        <p:nvSpPr>
          <p:cNvPr id="10" name="TextBox 6"/>
          <p:cNvSpPr txBox="1"/>
          <p:nvPr/>
        </p:nvSpPr>
        <p:spPr>
          <a:xfrm>
            <a:off x="457200" y="2830798"/>
            <a:ext cx="8229600" cy="3622537"/>
          </a:xfrm>
          <a:prstGeom prst="rect">
            <a:avLst/>
          </a:prstGeom>
          <a:noFill/>
        </p:spPr>
        <p:txBody>
          <a:bodyPr wrap="square" rtlCol="0">
            <a:noAutofit/>
          </a:bodyPr>
          <a:lstStyle/>
          <a:p>
            <a:pPr>
              <a:lnSpc>
                <a:spcPct val="90000"/>
              </a:lnSpc>
              <a:spcAft>
                <a:spcPts val="1500"/>
              </a:spcAft>
              <a:buClr>
                <a:srgbClr val="AA0000"/>
              </a:buClr>
            </a:pPr>
            <a:r>
              <a:rPr lang="fr-FR" b="1" dirty="0">
                <a:solidFill>
                  <a:srgbClr val="AA0000"/>
                </a:solidFill>
                <a:latin typeface="Arial"/>
                <a:cs typeface="Arial"/>
              </a:rPr>
              <a:t>Les attributions</a:t>
            </a:r>
            <a:r>
              <a:rPr lang="fr-FR" b="1" dirty="0">
                <a:solidFill>
                  <a:srgbClr val="000000"/>
                </a:solidFill>
                <a:latin typeface="Arial"/>
                <a:cs typeface="Arial"/>
              </a:rPr>
              <a:t> précédemment dévolues au CHSCT demeurent pour le CSE et en partie pour la CSSCT (par voie d’accord sauf les domaines réservés au CSE) :</a:t>
            </a:r>
          </a:p>
          <a:p>
            <a:pPr marL="285750" indent="-285750">
              <a:lnSpc>
                <a:spcPct val="90000"/>
              </a:lnSpc>
              <a:spcAft>
                <a:spcPts val="1500"/>
              </a:spcAft>
              <a:buClr>
                <a:srgbClr val="AA0000"/>
              </a:buClr>
              <a:buFontTx/>
              <a:buChar char="-"/>
            </a:pPr>
            <a:r>
              <a:rPr lang="fr-FR" b="1" dirty="0">
                <a:solidFill>
                  <a:srgbClr val="000000"/>
                </a:solidFill>
                <a:latin typeface="Arial"/>
                <a:cs typeface="Arial"/>
              </a:rPr>
              <a:t>Prévention des risques professionnels et du harcèlement</a:t>
            </a:r>
          </a:p>
          <a:p>
            <a:pPr marL="285750" indent="-285750">
              <a:lnSpc>
                <a:spcPct val="90000"/>
              </a:lnSpc>
              <a:spcAft>
                <a:spcPts val="1500"/>
              </a:spcAft>
              <a:buClr>
                <a:srgbClr val="AA0000"/>
              </a:buClr>
              <a:buFontTx/>
              <a:buChar char="-"/>
            </a:pPr>
            <a:r>
              <a:rPr lang="fr-FR" b="1" dirty="0">
                <a:solidFill>
                  <a:srgbClr val="000000"/>
                </a:solidFill>
                <a:latin typeface="Arial"/>
                <a:cs typeface="Arial"/>
              </a:rPr>
              <a:t>le CSE procède notamment à l’analyse des risques professionnels et peut susciter toute initiative qu’il estime utile (Art. L. 2312-9)</a:t>
            </a:r>
          </a:p>
          <a:p>
            <a:pPr marL="285750" indent="-285750">
              <a:lnSpc>
                <a:spcPct val="90000"/>
              </a:lnSpc>
              <a:spcAft>
                <a:spcPts val="1500"/>
              </a:spcAft>
              <a:buClr>
                <a:srgbClr val="AA0000"/>
              </a:buClr>
              <a:buFontTx/>
              <a:buChar char="-"/>
            </a:pPr>
            <a:r>
              <a:rPr lang="fr-FR" b="1" dirty="0">
                <a:solidFill>
                  <a:srgbClr val="000000"/>
                </a:solidFill>
                <a:latin typeface="Arial"/>
                <a:cs typeface="Arial"/>
              </a:rPr>
              <a:t>Inspections en matière de santé, de sécurité et des conditions de travail, enquêtes en matière d’accidents du travail ou de maladies professionnelles (Art. L. 2312-13) </a:t>
            </a:r>
          </a:p>
          <a:p>
            <a:pPr marL="285750" indent="-285750">
              <a:lnSpc>
                <a:spcPct val="90000"/>
              </a:lnSpc>
              <a:spcAft>
                <a:spcPts val="1500"/>
              </a:spcAft>
              <a:buClr>
                <a:srgbClr val="AA0000"/>
              </a:buClr>
              <a:buFontTx/>
              <a:buChar char="-"/>
            </a:pPr>
            <a:r>
              <a:rPr lang="fr-FR" b="1" dirty="0">
                <a:solidFill>
                  <a:srgbClr val="000000"/>
                </a:solidFill>
                <a:latin typeface="Arial"/>
                <a:cs typeface="Arial"/>
              </a:rPr>
              <a:t>Droits d’alerte précédemment dévolus aux DP, au CE et au CHSCT (Art. L. 2312-59 s.) </a:t>
            </a:r>
          </a:p>
          <a:p>
            <a:pPr>
              <a:lnSpc>
                <a:spcPct val="90000"/>
              </a:lnSpc>
              <a:spcAft>
                <a:spcPts val="1500"/>
              </a:spcAft>
              <a:buClr>
                <a:srgbClr val="AA0000"/>
              </a:buClr>
            </a:pPr>
            <a:endParaRPr lang="fr-FR" b="1" dirty="0">
              <a:solidFill>
                <a:srgbClr val="0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40" presetClass="entr" presetSubtype="0"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75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1"/>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42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TotalTime>
  <Words>2316</Words>
  <Application>Microsoft Office PowerPoint</Application>
  <PresentationFormat>Affichage à l'écran (4:3)</PresentationFormat>
  <Paragraphs>133</Paragraphs>
  <Slides>24</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Wingdings</vt:lpstr>
      <vt:lpstr>Wingdings 2</vt:lpstr>
      <vt:lpstr>Office Theme</vt:lpstr>
      <vt:lpstr>Présentation PowerPoint</vt:lpstr>
      <vt:lpstr>Disparition progressive du CHSCT Transfert de ses prérogatives au Comité  Social et Economique (CSE)</vt:lpstr>
      <vt:lpstr>Présentation PowerPoint</vt:lpstr>
      <vt:lpstr>MONTÉE EN PUISSANCE DES CONDITIONS DE TRAVAIL DANS LA LOI ET LA JURISPRUDENCE</vt:lpstr>
      <vt:lpstr>MONTÉE EN PUISSANCE DES CONDITIONS DE TRAVAIL DANS LA LOI ET LA JURISPRUDENCE ET RÔLE DU CHSCT</vt:lpstr>
      <vt:lpstr>LES PRINCIPALES ÉVOLUTIONS EN MATIERE D’HYGIENE ET SECURITE AU TRAVAIL</vt:lpstr>
      <vt:lpstr>LES PRINCIPALES ÉVOLUTIONS EN MATIERE D’HYGIENE ET SECURITE AU TRAVAIL</vt:lpstr>
      <vt:lpstr>LES PRINCIPALES ÉVOLUTIONS EN MATIERE D’HYGIENE ET SECURITE AU TRAVAIL</vt:lpstr>
      <vt:lpstr>RÔLE ET MOYENS</vt:lpstr>
      <vt:lpstr>RÔLE ET MOYENS</vt:lpstr>
      <vt:lpstr>RÔLE ET MOYENS</vt:lpstr>
      <vt:lpstr>RÔLE ET MOYENS</vt:lpstr>
      <vt:lpstr>RÔLE ET MOYENS</vt:lpstr>
      <vt:lpstr>RÔLE ET MOYENS</vt:lpstr>
      <vt:lpstr>RÔLE ET MOYENS</vt:lpstr>
      <vt:lpstr>RÔLE ET MOYENS</vt:lpstr>
      <vt:lpstr>RÔLE ET MOYENS</vt:lpstr>
      <vt:lpstr>LES STRATEGIES ET POSITIONNEMENT FACE AUX ENJEUX EN MATIERE DE CONDITIONS DE TRAVAIL</vt:lpstr>
      <vt:lpstr>LES STRATEGIES ET POSITIONNEMENT FACE AUX ENJEUX EN MATIERE DE CONDITIONS DE TRAVAIL</vt:lpstr>
      <vt:lpstr>LES STRATEGIES ET POSITIONNEMENT FACE AUX ENJEUX EN MATIERE DE CONDITIONS DE TRAVAIL</vt:lpstr>
      <vt:lpstr>LES STRATEGIES ET POSITIONNEMENT FACE AUX ENJEUX EN MATIERE DE CONDITIONS DE TRAVAIL</vt:lpstr>
      <vt:lpstr>LES STRATEGIES ET POSITIONNEMENT FACE AUX ENJEUX EN MATIERE DE CONDITIONS DE TRAVAIL</vt:lpstr>
      <vt:lpstr>LES STRATEGIES ET POSITIONNEMENT FACE AUX ENJEUX EN MATIERE DE CONDITIONS DE TRAVAIL</vt:lpstr>
      <vt:lpstr>Présentation PowerPoint</vt:lpstr>
    </vt:vector>
  </TitlesOfParts>
  <Company>Les citadelles de la Propagande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nerisson</cp:lastModifiedBy>
  <cp:revision>133</cp:revision>
  <dcterms:created xsi:type="dcterms:W3CDTF">2013-04-01T21:14:27Z</dcterms:created>
  <dcterms:modified xsi:type="dcterms:W3CDTF">2020-12-21T13:45:39Z</dcterms:modified>
</cp:coreProperties>
</file>