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1" r:id="rId1"/>
  </p:sldMasterIdLst>
  <p:notesMasterIdLst>
    <p:notesMasterId r:id="rId31"/>
  </p:notes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9" r:id="rId23"/>
    <p:sldId id="288" r:id="rId24"/>
    <p:sldId id="280" r:id="rId25"/>
    <p:sldId id="283" r:id="rId26"/>
    <p:sldId id="284" r:id="rId27"/>
    <p:sldId id="285" r:id="rId28"/>
    <p:sldId id="286" r:id="rId29"/>
    <p:sldId id="287" r:id="rId30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title>
      <c:tx>
        <c:rich>
          <a:bodyPr rot="0"/>
          <a:lstStyle/>
          <a:p>
            <a:pPr>
              <a:defRPr sz="1800" b="1" strike="noStrike" spc="-1">
                <a:solidFill>
                  <a:srgbClr val="404040"/>
                </a:solidFill>
                <a:latin typeface="Arial"/>
                <a:ea typeface="DejaVu Sans"/>
              </a:defRPr>
            </a:pPr>
            <a:r>
              <a:rPr lang="fr-FR" sz="1800" b="1" strike="noStrike" spc="-1">
                <a:solidFill>
                  <a:srgbClr val="404040"/>
                </a:solidFill>
                <a:latin typeface="Arial"/>
                <a:ea typeface="DejaVu Sans"/>
              </a:rPr>
              <a:t>santé</a:t>
            </a:r>
          </a:p>
        </c:rich>
      </c:tx>
      <c:layout>
        <c:manualLayout>
          <c:xMode val="edge"/>
          <c:yMode val="edge"/>
          <c:x val="0.42737353551976798"/>
          <c:y val="1.42136025504782E-2"/>
        </c:manualLayout>
      </c:layout>
      <c:overlay val="0"/>
      <c:spPr>
        <a:noFill/>
        <a:ln>
          <a:noFill/>
        </a:ln>
      </c:spPr>
    </c:title>
    <c:autoTitleDeleted val="0"/>
    <c:view3D>
      <c:rotX val="15"/>
      <c:rotY val="20"/>
      <c:rAngAx val="0"/>
    </c:view3D>
    <c:floor>
      <c:thickness val="0"/>
      <c:spPr>
        <a:noFill/>
        <a:ln w="9360">
          <a:solidFill>
            <a:srgbClr val="878787"/>
          </a:solidFill>
          <a:round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0.33905411229967503"/>
          <c:y val="9.0661530286928804E-2"/>
          <c:w val="0.64570353826260696"/>
          <c:h val="0.83282412327311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état de santé général mauvais</c:v>
                </c:pt>
              </c:strCache>
            </c:strRef>
          </c:tx>
          <c:spPr>
            <a:solidFill>
              <a:srgbClr val="90C226">
                <a:alpha val="85000"/>
              </a:srgbClr>
            </a:solidFill>
            <a:ln w="9360">
              <a:solidFill>
                <a:srgbClr val="FFFFFF">
                  <a:alpha val="50000"/>
                </a:srgbClr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19D-493C-820A-F6FB0285EA2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19D-493C-820A-F6FB0285EA2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19D-493C-820A-F6FB0285EA2C}"/>
              </c:ext>
            </c:extLst>
          </c:dPt>
          <c:dLbls>
            <c:dLbl>
              <c:idx val="0"/>
              <c:layout>
                <c:manualLayout>
                  <c:x val="-1.3823580633925462E-3"/>
                  <c:y val="5.8581497472231403E-2"/>
                </c:manualLayout>
              </c:layout>
              <c:tx>
                <c:rich>
                  <a:bodyPr/>
                  <a:lstStyle/>
                  <a:p>
                    <a:fld id="{48C2121B-F8E3-4989-8DBC-05BB799061E1}" type="VALUE">
                      <a:rPr lang="en-US" sz="1400" b="1" strike="noStrike" spc="-1">
                        <a:solidFill>
                          <a:srgbClr val="000000"/>
                        </a:solidFill>
                        <a:latin typeface="Arial"/>
                      </a:rPr>
                      <a:pPr/>
                      <a:t>[VALEUR]</a:t>
                    </a:fld>
                    <a:endParaRPr lang="fr-FR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9D-493C-820A-F6FB0285EA2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 b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9D-493C-820A-F6FB0285EA2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400" b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9D-493C-820A-F6FB0285E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être en situation de job strain</c:v>
                </c:pt>
                <c:pt idx="1">
                  <c:v>déclarer manquer de recnnaissance</c:v>
                </c:pt>
                <c:pt idx="2">
                  <c:v>avoir subi 1ou des comportements hostiles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58.5</c:v>
                </c:pt>
                <c:pt idx="1">
                  <c:v>93.8</c:v>
                </c:pt>
                <c:pt idx="2">
                  <c:v>64.900000000000006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9D-493C-820A-F6FB0285EA2C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le travail influence négativement ma santé</c:v>
                </c:pt>
              </c:strCache>
            </c:strRef>
          </c:tx>
          <c:spPr>
            <a:solidFill>
              <a:srgbClr val="54A021">
                <a:alpha val="85000"/>
              </a:srgbClr>
            </a:solidFill>
            <a:ln w="9360">
              <a:solidFill>
                <a:srgbClr val="FFFFFF">
                  <a:alpha val="50000"/>
                </a:srgbClr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19D-493C-820A-F6FB0285EA2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E19D-493C-820A-F6FB0285EA2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19D-493C-820A-F6FB0285EA2C}"/>
              </c:ext>
            </c:extLst>
          </c:dPt>
          <c:dLbls>
            <c:dLbl>
              <c:idx val="0"/>
              <c:layout>
                <c:manualLayout>
                  <c:x val="-1.3823580633925969E-3"/>
                  <c:y val="5.8581497472231445E-2"/>
                </c:manualLayout>
              </c:layout>
              <c:spPr/>
              <c:txPr>
                <a:bodyPr/>
                <a:lstStyle/>
                <a:p>
                  <a:pPr>
                    <a:defRPr sz="1400" b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9D-493C-820A-F6FB0285EA2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 b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9D-493C-820A-F6FB0285EA2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400" b="1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9D-493C-820A-F6FB0285E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être en situation de job strain</c:v>
                </c:pt>
                <c:pt idx="1">
                  <c:v>déclarer manquer de recnnaissance</c:v>
                </c:pt>
                <c:pt idx="2">
                  <c:v>avoir subi 1ou des comportements hostiles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41.4</c:v>
                </c:pt>
                <c:pt idx="1">
                  <c:v>72.5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19D-493C-820A-F6FB0285E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7936399"/>
        <c:axId val="25590302"/>
        <c:axId val="0"/>
      </c:bar3DChart>
      <c:catAx>
        <c:axId val="57936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80">
            <a:solidFill>
              <a:srgbClr val="404040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404040"/>
                </a:solidFill>
                <a:latin typeface="Arial"/>
                <a:ea typeface="DejaVu Sans"/>
              </a:defRPr>
            </a:pPr>
            <a:endParaRPr lang="fr-FR"/>
          </a:p>
        </c:txPr>
        <c:crossAx val="25590302"/>
        <c:crosses val="autoZero"/>
        <c:auto val="1"/>
        <c:lblAlgn val="ctr"/>
        <c:lblOffset val="100"/>
        <c:noMultiLvlLbl val="1"/>
      </c:catAx>
      <c:valAx>
        <c:axId val="25590302"/>
        <c:scaling>
          <c:orientation val="minMax"/>
        </c:scaling>
        <c:delete val="1"/>
        <c:axPos val="l"/>
        <c:majorGridlines>
          <c:spPr>
            <a:ln w="9360">
              <a:solidFill>
                <a:srgbClr val="BFBFBF">
                  <a:alpha val="36000"/>
                </a:srgbClr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crossAx val="57936399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9115194893965299E-3"/>
          <c:y val="0.31231845554374799"/>
          <c:w val="0.29678761281559002"/>
          <c:h val="0.229387693352226"/>
        </c:manualLayout>
      </c:layout>
      <c:overlay val="1"/>
      <c:spPr>
        <a:solidFill>
          <a:srgbClr val="F2F2F2">
            <a:alpha val="39000"/>
          </a:srgbClr>
        </a:solidFill>
        <a:ln>
          <a:noFill/>
        </a:ln>
      </c:spPr>
      <c:txPr>
        <a:bodyPr/>
        <a:lstStyle/>
        <a:p>
          <a:pPr>
            <a:defRPr sz="1360" b="0" strike="noStrike" spc="-1">
              <a:solidFill>
                <a:srgbClr val="404040"/>
              </a:solidFill>
              <a:latin typeface="Arial"/>
              <a:ea typeface="DejaVu Sans"/>
            </a:defRPr>
          </a:pPr>
          <a:endParaRPr lang="fr-FR"/>
        </a:p>
      </c:txPr>
    </c:legend>
    <c:plotVisOnly val="1"/>
    <c:dispBlanksAs val="gap"/>
    <c:showDLblsOverMax val="1"/>
  </c:chart>
  <c:spPr>
    <a:gradFill>
      <a:gsLst>
        <a:gs pos="0">
          <a:srgbClr val="FFFFFF"/>
        </a:gs>
        <a:gs pos="100000">
          <a:srgbClr val="BFBFBF"/>
        </a:gs>
      </a:gsLst>
      <a:path path="circle"/>
    </a:gradFill>
    <a:ln w="9360">
      <a:solidFill>
        <a:srgbClr val="BFBFBF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8355878555324845E-2"/>
          <c:y val="1.5298105523587133E-2"/>
          <c:w val="0.92044295497595796"/>
          <c:h val="0.77578335105384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être en situation de jobstrain</c:v>
                </c:pt>
              </c:strCache>
            </c:strRef>
          </c:tx>
          <c:spPr>
            <a:solidFill>
              <a:srgbClr val="90C226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16,9%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D8-43EC-8BF3-384A15F443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7D8-43EC-8BF3-384A15F443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46,2%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7D8-43EC-8BF3-384A15F443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48,9%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7D8-43EC-8BF3-384A15F443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63,3%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7D8-43EC-8BF3-384A15F443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39,7%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C7D8-43EC-8BF3-384A15F4434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absence de dépression</c:v>
                </c:pt>
                <c:pt idx="1">
                  <c:v>dépression légère</c:v>
                </c:pt>
                <c:pt idx="2">
                  <c:v>dépression modérée</c:v>
                </c:pt>
                <c:pt idx="3">
                  <c:v>dépression modérément sévère</c:v>
                </c:pt>
                <c:pt idx="4">
                  <c:v>dépression sévère</c:v>
                </c:pt>
                <c:pt idx="5">
                  <c:v>dépréssion légère à sévère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0.16900000000000001</c:v>
                </c:pt>
                <c:pt idx="1">
                  <c:v>0.35699999999999998</c:v>
                </c:pt>
                <c:pt idx="2">
                  <c:v>0.46200000000000002</c:v>
                </c:pt>
                <c:pt idx="3">
                  <c:v>0.48899999999999999</c:v>
                </c:pt>
                <c:pt idx="4">
                  <c:v>0.63300000000000001</c:v>
                </c:pt>
                <c:pt idx="5">
                  <c:v>0.39700000000000002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04-418A-8FF6-6F771C5C7D4A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déclaremanquer de reconnaissance</c:v>
                </c:pt>
              </c:strCache>
            </c:strRef>
          </c:tx>
          <c:spPr>
            <a:solidFill>
              <a:srgbClr val="54A021"/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39,2%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7D8-43EC-8BF3-384A15F443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65,7%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7D8-43EC-8BF3-384A15F443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77,8%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7D8-43EC-8BF3-384A15F443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88,5%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7D8-43EC-8BF3-384A15F443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7D8-43EC-8BF3-384A15F443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70,7%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C7D8-43EC-8BF3-384A15F4434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absence de dépression</c:v>
                </c:pt>
                <c:pt idx="1">
                  <c:v>dépression légère</c:v>
                </c:pt>
                <c:pt idx="2">
                  <c:v>dépression modérée</c:v>
                </c:pt>
                <c:pt idx="3">
                  <c:v>dépression modérément sévère</c:v>
                </c:pt>
                <c:pt idx="4">
                  <c:v>dépression sévère</c:v>
                </c:pt>
                <c:pt idx="5">
                  <c:v>dépréssion légère à sévère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0.39200000000000002</c:v>
                </c:pt>
                <c:pt idx="1">
                  <c:v>0.65700000000000003</c:v>
                </c:pt>
                <c:pt idx="2">
                  <c:v>0.77800000000000002</c:v>
                </c:pt>
                <c:pt idx="3">
                  <c:v>0.88500000000000001</c:v>
                </c:pt>
                <c:pt idx="4">
                  <c:v>0.91</c:v>
                </c:pt>
                <c:pt idx="5">
                  <c:v>0.70699999999999996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04-418A-8FF6-6F771C5C7D4A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avoir subi un ou des comportements hostiles</c:v>
                </c:pt>
              </c:strCache>
            </c:strRef>
          </c:tx>
          <c:spPr>
            <a:solidFill>
              <a:srgbClr val="E6B91E"/>
            </a:solidFill>
            <a:ln>
              <a:solidFill>
                <a:srgbClr val="D5EDA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9E1-40DF-9531-A481048650C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7D8-43EC-8BF3-384A15F443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34,9%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7D8-43EC-8BF3-384A15F443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53,5%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7D8-43EC-8BF3-384A15F443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71,3%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7D8-43EC-8BF3-384A15F443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28,6%</a:t>
                    </a:r>
                  </a:p>
                  <a:p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C7D8-43EC-8BF3-384A15F4434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6"/>
                <c:pt idx="0">
                  <c:v>absence de dépression</c:v>
                </c:pt>
                <c:pt idx="1">
                  <c:v>dépression légère</c:v>
                </c:pt>
                <c:pt idx="2">
                  <c:v>dépression modérée</c:v>
                </c:pt>
                <c:pt idx="3">
                  <c:v>dépression modérément sévère</c:v>
                </c:pt>
                <c:pt idx="4">
                  <c:v>dépression sévère</c:v>
                </c:pt>
                <c:pt idx="5">
                  <c:v>dépréssion légère à sévère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0.09</c:v>
                </c:pt>
                <c:pt idx="1">
                  <c:v>0.22</c:v>
                </c:pt>
                <c:pt idx="2">
                  <c:v>0.34899999999999998</c:v>
                </c:pt>
                <c:pt idx="3">
                  <c:v>0.53500000000000003</c:v>
                </c:pt>
                <c:pt idx="4">
                  <c:v>0.71299999999999997</c:v>
                </c:pt>
                <c:pt idx="5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04-418A-8FF6-6F771C5C7D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98176"/>
        <c:axId val="2501000"/>
      </c:barChart>
      <c:catAx>
        <c:axId val="769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Arial"/>
                <a:ea typeface="DejaVu Sans"/>
              </a:defRPr>
            </a:pPr>
            <a:endParaRPr lang="fr-FR"/>
          </a:p>
        </c:txPr>
        <c:crossAx val="2501000"/>
        <c:crosses val="autoZero"/>
        <c:auto val="1"/>
        <c:lblAlgn val="ctr"/>
        <c:lblOffset val="100"/>
        <c:noMultiLvlLbl val="1"/>
      </c:catAx>
      <c:valAx>
        <c:axId val="250100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0%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Arial"/>
                <a:ea typeface="DejaVu Sans"/>
              </a:defRPr>
            </a:pPr>
            <a:endParaRPr lang="fr-FR"/>
          </a:p>
        </c:txPr>
        <c:crossAx val="769817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4.7429358979029307E-2"/>
          <c:y val="4.1558946988018769E-3"/>
          <c:w val="0.89614489582961299"/>
          <c:h val="9.6796041748614794E-2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1197" b="0" strike="noStrike" spc="-1">
              <a:solidFill>
                <a:srgbClr val="595959"/>
              </a:solidFill>
              <a:latin typeface="Arial"/>
              <a:ea typeface="DejaVu Sans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5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5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5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5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5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B1FB7FE-3976-4D99-814C-E9C8F634798E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3B1FB7FE-3976-4D99-814C-E9C8F634798E}" type="slidenum">
              <a:rPr lang="fr-FR" sz="1400" b="0" strike="noStrike" spc="-1" smtClean="0">
                <a:latin typeface="Times New Roman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873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</p:spPr>
      </p:sp>
      <p:sp>
        <p:nvSpPr>
          <p:cNvPr id="634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640" cy="4209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</a:pPr>
            <a:r>
              <a:rPr lang="fr-FR" sz="2000" b="0" strike="noStrike" spc="-1">
                <a:latin typeface="Arial"/>
              </a:rPr>
              <a:t>Est-ce qu’on ecrit que les étrangers s’attendent à moins de reconnaissance ou que leurs emplois précaires étant généralement peu valorisant il existe une auto censure?</a:t>
            </a:r>
          </a:p>
        </p:txBody>
      </p:sp>
      <p:sp>
        <p:nvSpPr>
          <p:cNvPr id="635" name="CustomShape 3"/>
          <p:cNvSpPr/>
          <p:nvPr/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122188F-041E-4718-A318-672B2C754E47}" type="slidenum">
              <a:rPr lang="fr-FR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</p:spPr>
      </p:sp>
      <p:sp>
        <p:nvSpPr>
          <p:cNvPr id="637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640" cy="4209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38" name="CustomShape 3"/>
          <p:cNvSpPr/>
          <p:nvPr/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BD06B42-50C3-4FA1-96D9-4F0400E4A694}" type="slidenum">
              <a:rPr lang="fr-FR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20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gens en arrêt sont 38,8% en </a:t>
            </a:r>
            <a:r>
              <a:rPr lang="fr-FR" dirty="0" err="1"/>
              <a:t>jobstrain</a:t>
            </a:r>
            <a:r>
              <a:rPr lang="fr-FR" dirty="0"/>
              <a:t> au lieu de 26,9 pour l’ensemble des salarié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3B1FB7FE-3976-4D99-814C-E9C8F634798E}" type="slidenum">
              <a:rPr lang="fr-FR" sz="1400" b="0" strike="noStrike" spc="-1" smtClean="0">
                <a:latin typeface="Times New Roman"/>
              </a:rPr>
              <a:t>21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340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3B1FB7FE-3976-4D99-814C-E9C8F634798E}" type="slidenum">
              <a:rPr lang="fr-FR" sz="1400" b="0" strike="noStrike" spc="-1" smtClean="0">
                <a:latin typeface="Times New Roman"/>
              </a:rPr>
              <a:t>27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14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BD790-FB56-4998-9996-558D08FD3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EA1ED9-A1BF-48F9-91B1-7F8C2AA41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50F227-6ACC-434F-857B-EE6EA1ED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8904-37AE-4B13-8113-E1E0C4F4062B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7BED4A-89D1-4E02-B3A9-7B876733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80AAE2-1DB5-474B-BE4E-702398C0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6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110888-0AD8-40BA-8336-5092D332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3A961B-818D-41A5-9099-1CFC008D8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683E78-1DD3-4EB3-A611-101E9FFE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57E3-AEFD-4AE5-B6C0-7C3ABDD28143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E08FBB-D2FC-409A-ADCB-13E5705F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4B1F97-CD43-4B68-969B-34FCACBF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7EC187-DB9B-4DA6-AFC2-F8FC45039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892C45-4C3A-40C7-97BF-F9E7E6DDD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C72E99-0162-4EDE-B21B-FC9832C4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D24-A182-46D5-8B33-EE63CA56C01E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4028B4-4287-4A6B-98AC-0CB62839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DE66C-8B6F-4493-90E0-BDB83743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8417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44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F48A8-B27D-4232-9FDE-A1749105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25F22-DCE9-40A5-9261-8AF609108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FD78F2-8E1D-466D-B613-6E0F9DAF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C624-11C2-4863-B397-5F452615E6AF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26721-818D-4C36-AB08-48D79D58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F21B9-5D53-41CD-B4F7-180AE230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06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9CC83-7FFA-40FC-ABBF-9169D9E2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0D8326-618E-4573-BC5A-F9C1710DE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910345-A282-4D7A-A1D3-AE5D27BB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F2D5-E458-48AE-9426-46AF08ADEF65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1EDA83-B06C-439B-B8B1-087F0A7B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603DB2-4C0B-4ED5-BEB0-C71B6AC7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55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8DC84-488E-4372-97C6-1C5E34C9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3ED8E-54B6-400A-9FD2-17232894C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F280A8-1D06-4AFD-A2D2-4D3E8C218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5C9768-E515-4AB7-9F94-6DC5E2E6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2DB4-9A0F-47CB-A304-8D458C980D24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E06E25-C64A-403D-93D8-92CCAB0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F7F4AD-ED95-4033-ABF4-A0A8B0B5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28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9FA41-A7E9-4FD2-8C6B-2DDF7AAB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0AE425-A8CE-4512-A06F-C0FA6F174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DA9CD2-16C4-4194-9EF2-5FBEF8324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5D6196-89F5-4A6C-BDD2-C93BCC002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CB277F-7036-48E1-8C6B-7C462CF34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82D46C8-CE0C-4D02-9A65-52823BA3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ACC2-A3C3-48F6-BFA4-F47AFBA9C2A4}" type="datetime1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6A8B66-3EFA-4EF6-9246-106997F8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7D227D-B975-404D-9367-1D3967BB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12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64CA0-F2FB-4803-AACB-C79C82B0A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68CB1D-872F-4A90-941D-11D55768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B264-C3C4-4732-9BE1-BDF0077DD214}" type="datetime1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8BD415-AB11-42E6-8C2D-459ABF55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25A34A-072E-438A-AEF7-A1E38F82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52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99CFA0-340D-4264-9C04-AB6113A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FA68-5295-44F7-85DD-80F37F8B8AE2}" type="datetime1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43DF95-B6F2-4AE9-8403-DFE76C65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E805DC-F9E0-4F59-9847-B9F8420F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09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5A183-C45B-49F6-B5CF-EA36B6B2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0BAB87-A4EB-470C-A6B2-36D44EE15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CEA57B-9E8B-42AC-9BAE-399A1D817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121FA2-4155-4E8E-97F8-BAB63EEE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4CF8-0E0D-471F-BE74-85BF33FCBFDE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5CC73F-E6C6-4294-9865-570EA95A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AC2D35-633F-405C-99FD-C9138A92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77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1BEA2-947D-478E-9413-CA9119A2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170453-35AE-444B-8BA6-8AEF4F8E2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CAC789-4F27-4A70-A666-B4E78EEC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11ACB3-A1B9-4F06-8E32-7AF5BB15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8FD4-F5EC-4953-A48E-3D54D6CB848D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4CA4C5-4C0F-4B74-B9FB-7C4DCF64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CC29EC-7672-48FE-B3EC-8DDB9511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3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926ADA-95DE-4F29-94B2-BA33DD67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26A6B0-6E2D-4D76-BC17-D9E289AFB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3254D-594B-42BA-9CD3-D7EDA97F4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34E9-940A-421A-9A41-D4E29C771E83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ACACE6-B04B-4C54-B044-68CFDBFC9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 Nicolas Sandret Dr Véronique Tassy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9DE5E-9DE7-452B-A1BA-B528DA996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B0F5-88E2-42C4-AC2D-23BEEAD615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22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CustomShape 1"/>
          <p:cNvSpPr/>
          <p:nvPr/>
        </p:nvSpPr>
        <p:spPr>
          <a:xfrm>
            <a:off x="1506960" y="2404440"/>
            <a:ext cx="7765920" cy="164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3600" b="1" strike="noStrike" spc="-1">
                <a:solidFill>
                  <a:srgbClr val="006666"/>
                </a:solidFill>
                <a:latin typeface="Times New Roman"/>
                <a:ea typeface="DejaVu Sans"/>
              </a:rPr>
              <a:t>LA SOUFFRANCE AU  TRAVAIL</a:t>
            </a:r>
            <a:br/>
            <a:r>
              <a:rPr lang="fr-FR" sz="3600" b="1" strike="noStrike" spc="-1">
                <a:solidFill>
                  <a:srgbClr val="006666"/>
                </a:solidFill>
                <a:latin typeface="Times New Roman"/>
                <a:ea typeface="DejaVu Sans"/>
              </a:rPr>
              <a:t>Comprendre pour agir</a:t>
            </a:r>
            <a:br/>
            <a:endParaRPr lang="fr-FR" sz="3600" b="0" strike="noStrike" spc="-1">
              <a:latin typeface="Arial"/>
            </a:endParaRPr>
          </a:p>
        </p:txBody>
      </p:sp>
      <p:sp>
        <p:nvSpPr>
          <p:cNvPr id="530" name="CustomShape 2"/>
          <p:cNvSpPr/>
          <p:nvPr/>
        </p:nvSpPr>
        <p:spPr>
          <a:xfrm>
            <a:off x="1506960" y="4050720"/>
            <a:ext cx="776592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8500" lnSpcReduction="20000"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fr-FR" sz="4000" b="0" strike="noStrike" spc="-1">
                <a:solidFill>
                  <a:srgbClr val="808080"/>
                </a:solidFill>
                <a:latin typeface="Trebuchet MS"/>
                <a:ea typeface="DejaVu Sans"/>
              </a:rPr>
              <a:t>Dr Nicolas SANDRET</a:t>
            </a:r>
            <a:endParaRPr lang="fr-FR" sz="40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fr-FR" sz="4000" b="0" strike="noStrike" spc="-1">
                <a:solidFill>
                  <a:srgbClr val="808080"/>
                </a:solidFill>
                <a:latin typeface="Trebuchet MS"/>
                <a:ea typeface="DejaVu Sans"/>
              </a:rPr>
              <a:t>Dr Véronique TASSY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BB0EC86-E7B1-4CF6-A263-71B2ECB8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94A617B-2398-4DAC-8FC2-21FEFDB6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D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>
                <a:solidFill>
                  <a:srgbClr val="90C226"/>
                </a:solidFill>
                <a:latin typeface="Trebuchet MS"/>
                <a:ea typeface="DejaVu Sans"/>
              </a:rPr>
              <a:t>	</a:t>
            </a:r>
            <a:br/>
            <a:br/>
            <a:br/>
            <a:endParaRPr lang="fr-FR" sz="3600" b="0" strike="noStrike" spc="-1">
              <a:latin typeface="Arial"/>
            </a:endParaRPr>
          </a:p>
        </p:txBody>
      </p:sp>
      <p:sp>
        <p:nvSpPr>
          <p:cNvPr id="584" name="CustomShape 2"/>
          <p:cNvSpPr/>
          <p:nvPr/>
        </p:nvSpPr>
        <p:spPr>
          <a:xfrm>
            <a:off x="677160" y="2160720"/>
            <a:ext cx="8595720" cy="408672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fr-FR" sz="40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Vous ignore, fait comme si vous n'étiez pas là	</a:t>
            </a:r>
            <a:endParaRPr lang="fr-FR" sz="40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fr-FR" sz="40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  Vous empêche de vous exprimer	</a:t>
            </a:r>
            <a:endParaRPr lang="fr-FR" sz="40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fr-FR" sz="40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  Vous ridiculise en public</a:t>
            </a:r>
            <a:endParaRPr lang="fr-FR" sz="4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3500" b="0" strike="noStrike" spc="-1">
                <a:solidFill>
                  <a:srgbClr val="404040"/>
                </a:solidFill>
                <a:latin typeface="Trebuchet MS"/>
                <a:ea typeface="DejaVu Sans"/>
              </a:rPr>
              <a:t>	</a:t>
            </a:r>
            <a:r>
              <a:rPr lang="fr-FR" sz="3500" b="0" i="1" strike="noStrike" spc="-1">
                <a:solidFill>
                  <a:srgbClr val="0070C0"/>
                </a:solidFill>
                <a:latin typeface="Trebuchet MS"/>
                <a:ea typeface="DejaVu Sans"/>
              </a:rPr>
              <a:t>11,11% des salariés ont cité au moins un de ces items</a:t>
            </a:r>
            <a:endParaRPr lang="fr-FR" sz="35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5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500" b="0" strike="noStrike" spc="-1">
              <a:latin typeface="Arial"/>
            </a:endParaRPr>
          </a:p>
        </p:txBody>
      </p:sp>
      <p:sp>
        <p:nvSpPr>
          <p:cNvPr id="585" name="CustomShape 3"/>
          <p:cNvSpPr/>
          <p:nvPr/>
        </p:nvSpPr>
        <p:spPr>
          <a:xfrm>
            <a:off x="768960" y="437400"/>
            <a:ext cx="841176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002060"/>
                </a:solidFill>
                <a:latin typeface="Trebuchet MS"/>
                <a:ea typeface="DejaVu Sans"/>
              </a:rPr>
              <a:t>Comportement méprisant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3C63255-1053-42F6-8842-0305F9F2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4F3A13-84EF-4F30-A24C-B6602644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87" name="Espace réservé du contenu 4"/>
          <p:cNvPicPr/>
          <p:nvPr/>
        </p:nvPicPr>
        <p:blipFill>
          <a:blip r:embed="rId2"/>
          <a:stretch/>
        </p:blipFill>
        <p:spPr>
          <a:xfrm>
            <a:off x="1359000" y="178920"/>
            <a:ext cx="7986240" cy="6169320"/>
          </a:xfrm>
          <a:prstGeom prst="rect">
            <a:avLst/>
          </a:prstGeom>
          <a:ln>
            <a:noFill/>
          </a:ln>
        </p:spPr>
      </p:pic>
      <p:sp>
        <p:nvSpPr>
          <p:cNvPr id="588" name="CustomShape 2"/>
          <p:cNvSpPr/>
          <p:nvPr/>
        </p:nvSpPr>
        <p:spPr>
          <a:xfrm>
            <a:off x="585360" y="5758200"/>
            <a:ext cx="9533880" cy="85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Évolution des chiffres à champs constant </a:t>
            </a:r>
            <a:r>
              <a:rPr lang="fr-FR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(manque certaines fonctions publiques)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9075EEC-49E1-4A2D-844A-DE02E64D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32E8D42-BFDD-4B9B-B686-CCB3AD28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0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91" name="Image 4"/>
          <p:cNvPicPr/>
          <p:nvPr/>
        </p:nvPicPr>
        <p:blipFill>
          <a:blip r:embed="rId2"/>
          <a:stretch/>
        </p:blipFill>
        <p:spPr>
          <a:xfrm>
            <a:off x="1251720" y="0"/>
            <a:ext cx="9687960" cy="6857280"/>
          </a:xfrm>
          <a:prstGeom prst="rect">
            <a:avLst/>
          </a:prstGeom>
          <a:ln>
            <a:noFill/>
          </a:ln>
        </p:spPr>
      </p:pic>
      <p:sp>
        <p:nvSpPr>
          <p:cNvPr id="592" name="CustomShape 3"/>
          <p:cNvSpPr/>
          <p:nvPr/>
        </p:nvSpPr>
        <p:spPr>
          <a:xfrm>
            <a:off x="689760" y="5787000"/>
            <a:ext cx="273672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0" strike="noStrike" spc="-1">
                <a:solidFill>
                  <a:srgbClr val="000000"/>
                </a:solidFill>
                <a:latin typeface="Arial"/>
                <a:ea typeface="DejaVu Sans"/>
              </a:rPr>
              <a:t>En 2017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8EEDEC-F060-44D5-B511-8C54A482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EB0287-558A-4E43-BA7D-C8DDE26C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 rot="10800000">
            <a:off x="-42480" y="-864360"/>
            <a:ext cx="720360" cy="23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4" name="CustomShape 2"/>
          <p:cNvSpPr/>
          <p:nvPr/>
        </p:nvSpPr>
        <p:spPr>
          <a:xfrm>
            <a:off x="738360" y="43920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Caractéristiques individuelles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595" name="Table 3"/>
          <p:cNvGraphicFramePr/>
          <p:nvPr>
            <p:extLst>
              <p:ext uri="{D42A27DB-BD31-4B8C-83A1-F6EECF244321}">
                <p14:modId xmlns:p14="http://schemas.microsoft.com/office/powerpoint/2010/main" val="3017505711"/>
              </p:ext>
            </p:extLst>
          </p:nvPr>
        </p:nvGraphicFramePr>
        <p:xfrm>
          <a:off x="547255" y="1576800"/>
          <a:ext cx="8848024" cy="4713165"/>
        </p:xfrm>
        <a:graphic>
          <a:graphicData uri="http://schemas.openxmlformats.org/drawingml/2006/table">
            <a:tbl>
              <a:tblPr/>
              <a:tblGrid>
                <a:gridCol w="176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1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410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Être en situation de jobstrain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Déclarer manquer de reconnaissance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Homme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référence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Femme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1,14***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1,21***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latin typeface="Arial"/>
                        </a:rPr>
                        <a:t>Jeune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noFill/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latin typeface="Arial"/>
                        </a:rPr>
                        <a:t>1,18***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latin typeface="Arial"/>
                        </a:rPr>
                        <a:t>ns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noFill/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latin typeface="Arial"/>
                        </a:rPr>
                        <a:t>1,13**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59686"/>
                  </a:ext>
                </a:extLst>
              </a:tr>
              <a:tr h="511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De 25 à 59ans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référence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sénior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i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0,55***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i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0,54**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5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Etranger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0,74***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1,45***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263058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4492305-0772-4FB0-9A19-37FD7D19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D79BBCB-3B7E-4E1A-9008-DD9D9DFD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>
          <a:xfrm>
            <a:off x="677160" y="96516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Catégorie socio professionnelle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>
          <a:xfrm>
            <a:off x="677160" y="-657000"/>
            <a:ext cx="776520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598" name="Table 3"/>
          <p:cNvGraphicFramePr/>
          <p:nvPr>
            <p:extLst>
              <p:ext uri="{D42A27DB-BD31-4B8C-83A1-F6EECF244321}">
                <p14:modId xmlns:p14="http://schemas.microsoft.com/office/powerpoint/2010/main" val="3378889849"/>
              </p:ext>
            </p:extLst>
          </p:nvPr>
        </p:nvGraphicFramePr>
        <p:xfrm>
          <a:off x="498240" y="2020320"/>
          <a:ext cx="8402040" cy="4361400"/>
        </p:xfrm>
        <a:graphic>
          <a:graphicData uri="http://schemas.openxmlformats.org/drawingml/2006/table">
            <a:tbl>
              <a:tblPr/>
              <a:tblGrid>
                <a:gridCol w="21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79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Être en situation de jobstrain</a:t>
                      </a:r>
                      <a:endParaRPr lang="fr-FR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Déclarer manquer de reconnaissance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Cadre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0,71***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0,70***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1,15***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Prof intermédiaire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référence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Employé administratif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1,25***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Employé de service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1,26***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0,80**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Ouvrier qualifié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0,85***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1,24***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Ouvrier non qualifié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1,41***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0,68***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1,23***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E55F0B31-8BD6-4354-9436-B9F8E9F7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942B6B7-4B6D-4C15-94B4-4E0B79D7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CustomShape 1"/>
          <p:cNvSpPr/>
          <p:nvPr/>
        </p:nvSpPr>
        <p:spPr>
          <a:xfrm>
            <a:off x="677160" y="52452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Fonction principale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600" name="CustomShape 2"/>
          <p:cNvSpPr/>
          <p:nvPr/>
        </p:nvSpPr>
        <p:spPr>
          <a:xfrm rot="10800000">
            <a:off x="2338200" y="-579600"/>
            <a:ext cx="6935040" cy="6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601" name="Table 3"/>
          <p:cNvGraphicFramePr/>
          <p:nvPr/>
        </p:nvGraphicFramePr>
        <p:xfrm>
          <a:off x="671040" y="1344600"/>
          <a:ext cx="8133480" cy="5212080"/>
        </p:xfrm>
        <a:graphic>
          <a:graphicData uri="http://schemas.openxmlformats.org/drawingml/2006/table">
            <a:tbl>
              <a:tblPr/>
              <a:tblGrid>
                <a:gridCol w="203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5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Être en situation de jobstrain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Déclarer manquer de reconnaissance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Production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1,22***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Maintenance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0,87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Nettoyage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0,82***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Manutention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1,33***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1,21***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Secrétariat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1,98***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Gestion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1,50***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Commerces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1,33***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1,14***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Etudes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1,25***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Profs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1E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0,53***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1,78***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Soin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0,82***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Autre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B42D9A7-1BF5-4425-A3B5-AB45A71A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A32EFDD-FC31-4D08-A656-11C53526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677160" y="660240"/>
            <a:ext cx="85957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Le type de contrat et le statut de l’entreprise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Il n’a pas d’impact significatif sur les RPS</a:t>
            </a:r>
            <a:endParaRPr lang="fr-F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Le statut de l’entreprise (secteur privé, FPH,FPE,FPT) en prenant le secteur privé comme référence impacte uniquement sur </a:t>
            </a:r>
            <a:r>
              <a:rPr lang="fr-FR" sz="2800" b="0" strike="noStrike" spc="-1">
                <a:solidFill>
                  <a:srgbClr val="0070C0"/>
                </a:solidFill>
                <a:latin typeface="Arial"/>
                <a:ea typeface="DejaVu Sans"/>
              </a:rPr>
              <a:t>le manque de reconnaissance pour la FPE(1,17***)et la FPT(1,16***)</a:t>
            </a:r>
            <a:endParaRPr lang="fr-F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7030A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7030A0"/>
                </a:solidFill>
                <a:latin typeface="Arial"/>
                <a:ea typeface="DejaVu Sans"/>
              </a:rPr>
              <a:t>On note un effet protecteur sur le Jobstrain pour la FPT (0,76***)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5003640" y="5491440"/>
            <a:ext cx="67896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236ED41-2CAD-4FC1-9D00-3F7BF002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AF83075-6FB3-44CB-879C-16ED3CCF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CustomShape 1"/>
          <p:cNvSpPr/>
          <p:nvPr/>
        </p:nvSpPr>
        <p:spPr>
          <a:xfrm>
            <a:off x="677160" y="96516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Taille de l’entreprise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606" name="CustomShape 2"/>
          <p:cNvSpPr/>
          <p:nvPr/>
        </p:nvSpPr>
        <p:spPr>
          <a:xfrm>
            <a:off x="677160" y="35568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607" name="Table 3"/>
          <p:cNvGraphicFramePr/>
          <p:nvPr>
            <p:extLst>
              <p:ext uri="{D42A27DB-BD31-4B8C-83A1-F6EECF244321}">
                <p14:modId xmlns:p14="http://schemas.microsoft.com/office/powerpoint/2010/main" val="2264211668"/>
              </p:ext>
            </p:extLst>
          </p:nvPr>
        </p:nvGraphicFramePr>
        <p:xfrm>
          <a:off x="1216800" y="2160720"/>
          <a:ext cx="7822080" cy="3707760"/>
        </p:xfrm>
        <a:graphic>
          <a:graphicData uri="http://schemas.openxmlformats.org/drawingml/2006/table">
            <a:tbl>
              <a:tblPr/>
              <a:tblGrid>
                <a:gridCol w="144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74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Être en situation de jobstrain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Déclarer manquer de reconnaissance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Inférieure à 10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0,84***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0,81***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0,70***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 à 49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50 à 249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0,90***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250 à 499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70C0"/>
                          </a:solidFill>
                          <a:latin typeface="Arial"/>
                          <a:ea typeface="DejaVu Sans"/>
                        </a:rPr>
                        <a:t>ref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500 et plus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1,16***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1,12***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E301178F-8A9A-4D40-A2BC-F1FF2AE2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67E974D-899C-4FD9-A89B-3FCB9C4C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TextShape 1"/>
          <p:cNvSpPr txBox="1"/>
          <p:nvPr/>
        </p:nvSpPr>
        <p:spPr>
          <a:xfrm>
            <a:off x="677160" y="876960"/>
            <a:ext cx="8595720" cy="3656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Etude des  liens entre les risques psycho sociaux mesurés par les trois indicateurs présentés (job </a:t>
            </a:r>
            <a:r>
              <a:rPr lang="fr-FR" sz="4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strain</a:t>
            </a:r>
            <a:r>
              <a:rPr lang="fr-FR" sz="4400" spc="-1" dirty="0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manque de reconnaissance et comportements hostiles) et la santé perçue.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9" name="TextShape 2"/>
          <p:cNvSpPr txBox="1"/>
          <p:nvPr/>
        </p:nvSpPr>
        <p:spPr>
          <a:xfrm>
            <a:off x="3812760" y="5946480"/>
            <a:ext cx="5460120" cy="93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25000" lnSpcReduction="20000"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986DE0E-630E-4739-ACA2-A3478B4A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D8404D0-1F2E-4510-8EAF-F182A54E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1" name="CustomShape 2"/>
          <p:cNvSpPr/>
          <p:nvPr/>
        </p:nvSpPr>
        <p:spPr>
          <a:xfrm>
            <a:off x="605880" y="44496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Un lien entre RPS et santé perçue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612" name="Graphique 3"/>
          <p:cNvGraphicFramePr/>
          <p:nvPr>
            <p:extLst>
              <p:ext uri="{D42A27DB-BD31-4B8C-83A1-F6EECF244321}">
                <p14:modId xmlns:p14="http://schemas.microsoft.com/office/powerpoint/2010/main" val="15268653"/>
              </p:ext>
            </p:extLst>
          </p:nvPr>
        </p:nvGraphicFramePr>
        <p:xfrm>
          <a:off x="381600" y="1269720"/>
          <a:ext cx="9187200" cy="54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A49AAFED-C2CE-4F8B-9065-4EA63C990DE8}"/>
              </a:ext>
            </a:extLst>
          </p:cNvPr>
          <p:cNvSpPr txBox="1"/>
          <p:nvPr/>
        </p:nvSpPr>
        <p:spPr>
          <a:xfrm>
            <a:off x="605880" y="4829346"/>
            <a:ext cx="2471322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58% des salariés en job </a:t>
            </a:r>
            <a:r>
              <a:rPr lang="fr-FR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strain</a:t>
            </a: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s’estiment en mauvaise santé alors qu’ils ne sont que 26,9% de l’ensemble des salariés</a:t>
            </a:r>
            <a:endParaRPr lang="fr-FR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9CB47F-FD57-4572-BCF5-10D1C435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EC1A1D-E5DD-4A96-94E5-E311A367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0976EC4-1A66-455B-B368-D92E13876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36" y="340595"/>
            <a:ext cx="8230043" cy="6446224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0463041-5EA3-4483-94F0-634D7933D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9A271FE-8974-47F4-AA6E-8C20D4C2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354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CustomShape 1"/>
          <p:cNvSpPr/>
          <p:nvPr/>
        </p:nvSpPr>
        <p:spPr>
          <a:xfrm>
            <a:off x="1396080" y="325440"/>
            <a:ext cx="8595720" cy="38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Dépression </a:t>
            </a:r>
            <a:endParaRPr lang="fr-FR" sz="2800" b="0" strike="noStrike" spc="-1" dirty="0">
              <a:latin typeface="Arial"/>
            </a:endParaRPr>
          </a:p>
        </p:txBody>
      </p:sp>
      <p:graphicFrame>
        <p:nvGraphicFramePr>
          <p:cNvPr id="616" name="Graphique 3"/>
          <p:cNvGraphicFramePr/>
          <p:nvPr>
            <p:extLst>
              <p:ext uri="{D42A27DB-BD31-4B8C-83A1-F6EECF244321}">
                <p14:modId xmlns:p14="http://schemas.microsoft.com/office/powerpoint/2010/main" val="2087278629"/>
              </p:ext>
            </p:extLst>
          </p:nvPr>
        </p:nvGraphicFramePr>
        <p:xfrm>
          <a:off x="235440" y="775800"/>
          <a:ext cx="9882360" cy="575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5AFF37A-B3B4-4FB2-9044-60065AD7F944}"/>
              </a:ext>
            </a:extLst>
          </p:cNvPr>
          <p:cNvSpPr txBox="1"/>
          <p:nvPr/>
        </p:nvSpPr>
        <p:spPr>
          <a:xfrm>
            <a:off x="1336964" y="1425971"/>
            <a:ext cx="6137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35,7% des salariés en dépression</a:t>
            </a:r>
            <a:br>
              <a:rPr lang="fr-FR" dirty="0"/>
            </a:br>
            <a:r>
              <a:rPr lang="fr-F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légère présente un </a:t>
            </a:r>
            <a:r>
              <a:rPr lang="fr-F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jobstrain</a:t>
            </a:r>
            <a:r>
              <a:rPr lang="fr-F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"</a:t>
            </a:r>
            <a:endParaRPr lang="fr-FR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6E0DAFC-7858-4C28-B620-5734FD4A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AE21C58-C67F-491E-A17B-3BE1926B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CustomShape 1"/>
          <p:cNvSpPr/>
          <p:nvPr/>
        </p:nvSpPr>
        <p:spPr>
          <a:xfrm>
            <a:off x="677160" y="98712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Absentéisme et accidentologie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61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619" name="Table 3"/>
          <p:cNvGraphicFramePr/>
          <p:nvPr>
            <p:extLst>
              <p:ext uri="{D42A27DB-BD31-4B8C-83A1-F6EECF244321}">
                <p14:modId xmlns:p14="http://schemas.microsoft.com/office/powerpoint/2010/main" val="1380956779"/>
              </p:ext>
            </p:extLst>
          </p:nvPr>
        </p:nvGraphicFramePr>
        <p:xfrm>
          <a:off x="228600" y="2064600"/>
          <a:ext cx="9881280" cy="2600640"/>
        </p:xfrm>
        <a:graphic>
          <a:graphicData uri="http://schemas.openxmlformats.org/drawingml/2006/table">
            <a:tbl>
              <a:tblPr/>
              <a:tblGrid>
                <a:gridCol w="247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2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être en situation de </a:t>
                      </a:r>
                      <a:r>
                        <a:rPr lang="fr-FR" sz="18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jobstrain</a:t>
                      </a: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 (26,9 pop salarié)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Déclare manquer de reconnaissance 50,6%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Avoir subi un ou des comportements hostiles 16%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arrêt maladie (3 et plus 10 jours d'arrêt cumulés)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38,80%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71,10%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35,40%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au moins un accident du travail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39,60%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58,60%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C2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25,70%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A69558A7-3DC7-4455-896D-F7B7B492EC7F}"/>
              </a:ext>
            </a:extLst>
          </p:cNvPr>
          <p:cNvSpPr txBox="1"/>
          <p:nvPr/>
        </p:nvSpPr>
        <p:spPr>
          <a:xfrm>
            <a:off x="1795947" y="5552105"/>
            <a:ext cx="595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Les gens en arrêt sont pour 38,8% en </a:t>
            </a:r>
            <a:r>
              <a:rPr lang="fr-FR" i="1" dirty="0" err="1"/>
              <a:t>jobstrain</a:t>
            </a:r>
            <a:r>
              <a:rPr lang="fr-FR" i="1" dirty="0"/>
              <a:t> au lieu de 26,9 pour l’ensemble des salariés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FBD5EF-0FF1-4E25-B1C4-658ADBAE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D3732B-1DA9-41A5-919B-4240407A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Shape 1"/>
          <p:cNvSpPr txBox="1"/>
          <p:nvPr/>
        </p:nvSpPr>
        <p:spPr>
          <a:xfrm>
            <a:off x="677160" y="964800"/>
            <a:ext cx="8595720" cy="60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Exposition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4" name="TextShape 2"/>
          <p:cNvSpPr txBox="1"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graphicFrame>
        <p:nvGraphicFramePr>
          <p:cNvPr id="625" name="Table 3"/>
          <p:cNvGraphicFramePr/>
          <p:nvPr>
            <p:extLst>
              <p:ext uri="{D42A27DB-BD31-4B8C-83A1-F6EECF244321}">
                <p14:modId xmlns:p14="http://schemas.microsoft.com/office/powerpoint/2010/main" val="4235054838"/>
              </p:ext>
            </p:extLst>
          </p:nvPr>
        </p:nvGraphicFramePr>
        <p:xfrm>
          <a:off x="518760" y="2415600"/>
          <a:ext cx="9332640" cy="3756240"/>
        </p:xfrm>
        <a:graphic>
          <a:graphicData uri="http://schemas.openxmlformats.org/drawingml/2006/table">
            <a:tbl>
              <a:tblPr/>
              <a:tblGrid>
                <a:gridCol w="23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88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être en situation de jobstrain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Exposition physique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1,17***</a:t>
                      </a:r>
                      <a:endParaRPr lang="fr-FR" sz="28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Exposition biomécanique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1,12***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ns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Expositions chimiques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0,91***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4A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1,11**</a:t>
                      </a:r>
                      <a:endParaRPr lang="fr-FR" sz="28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1,12**</a:t>
                      </a:r>
                      <a:endParaRPr lang="fr-FR" sz="28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26" name="Image 625"/>
          <p:cNvPicPr/>
          <p:nvPr/>
        </p:nvPicPr>
        <p:blipFill>
          <a:blip r:embed="rId2"/>
          <a:stretch/>
        </p:blipFill>
        <p:spPr>
          <a:xfrm>
            <a:off x="5321160" y="3238560"/>
            <a:ext cx="1523880" cy="355680"/>
          </a:xfrm>
          <a:prstGeom prst="rect">
            <a:avLst/>
          </a:prstGeom>
          <a:ln>
            <a:noFill/>
          </a:ln>
        </p:spPr>
      </p:pic>
      <p:pic>
        <p:nvPicPr>
          <p:cNvPr id="627" name="Image 626"/>
          <p:cNvPicPr/>
          <p:nvPr/>
        </p:nvPicPr>
        <p:blipFill>
          <a:blip r:embed="rId2"/>
          <a:stretch/>
        </p:blipFill>
        <p:spPr>
          <a:xfrm>
            <a:off x="5321160" y="3238560"/>
            <a:ext cx="1523880" cy="355680"/>
          </a:xfrm>
          <a:prstGeom prst="rect">
            <a:avLst/>
          </a:prstGeom>
          <a:ln>
            <a:noFill/>
          </a:ln>
        </p:spPr>
      </p:pic>
      <p:pic>
        <p:nvPicPr>
          <p:cNvPr id="628" name="Image 627"/>
          <p:cNvPicPr/>
          <p:nvPr/>
        </p:nvPicPr>
        <p:blipFill>
          <a:blip r:embed="rId2"/>
          <a:stretch/>
        </p:blipFill>
        <p:spPr>
          <a:xfrm>
            <a:off x="5321160" y="3238560"/>
            <a:ext cx="1523880" cy="355680"/>
          </a:xfrm>
          <a:prstGeom prst="rect">
            <a:avLst/>
          </a:prstGeom>
          <a:ln>
            <a:noFill/>
          </a:ln>
        </p:spPr>
      </p:pic>
      <p:pic>
        <p:nvPicPr>
          <p:cNvPr id="629" name="Image 628"/>
          <p:cNvPicPr/>
          <p:nvPr/>
        </p:nvPicPr>
        <p:blipFill>
          <a:blip r:embed="rId2"/>
          <a:stretch/>
        </p:blipFill>
        <p:spPr>
          <a:xfrm>
            <a:off x="5321160" y="3238560"/>
            <a:ext cx="1523880" cy="355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7522E9B-C8EC-4A1A-BDF0-7C331056C94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21872" y="1418400"/>
            <a:ext cx="8403109" cy="4118005"/>
          </a:xfrm>
        </p:spPr>
        <p:txBody>
          <a:bodyPr/>
          <a:lstStyle/>
          <a:p>
            <a:r>
              <a:rPr lang="fr-FR" b="1" dirty="0"/>
              <a:t>Étude des liens entre nos trois indicateurs et les contraintes organisationnelle:</a:t>
            </a:r>
          </a:p>
          <a:p>
            <a:pPr marL="0" indent="0">
              <a:buNone/>
            </a:pPr>
            <a:r>
              <a:rPr lang="fr-FR" dirty="0"/>
              <a:t>-temps et rythme de travail</a:t>
            </a:r>
          </a:p>
          <a:p>
            <a:pPr marL="0" indent="0">
              <a:buNone/>
            </a:pPr>
            <a:r>
              <a:rPr lang="fr-FR" dirty="0"/>
              <a:t>-autonomie et marges de manœuvre</a:t>
            </a:r>
          </a:p>
          <a:p>
            <a:pPr marL="0" indent="0">
              <a:buNone/>
            </a:pPr>
            <a:r>
              <a:rPr lang="fr-FR" dirty="0"/>
              <a:t>-Relations dans le travail</a:t>
            </a:r>
          </a:p>
          <a:p>
            <a:pPr marL="0" indent="0">
              <a:buNone/>
            </a:pPr>
            <a:r>
              <a:rPr lang="fr-FR" dirty="0"/>
              <a:t>-Ne pas pouvoir faire son travail correctement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1B7BAA2-6274-4971-96F5-CBBECB79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289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TextShape 1"/>
          <p:cNvSpPr txBox="1"/>
          <p:nvPr/>
        </p:nvSpPr>
        <p:spPr>
          <a:xfrm>
            <a:off x="677160" y="660240"/>
            <a:ext cx="8595720" cy="121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Contraintes de temps et rythme de travail</a:t>
            </a: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1" name="TextShape 2"/>
          <p:cNvSpPr txBox="1"/>
          <p:nvPr/>
        </p:nvSpPr>
        <p:spPr>
          <a:xfrm>
            <a:off x="677160" y="3906720"/>
            <a:ext cx="8595720" cy="38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  <p:graphicFrame>
        <p:nvGraphicFramePr>
          <p:cNvPr id="632" name="Table 3"/>
          <p:cNvGraphicFramePr/>
          <p:nvPr>
            <p:extLst>
              <p:ext uri="{D42A27DB-BD31-4B8C-83A1-F6EECF244321}">
                <p14:modId xmlns:p14="http://schemas.microsoft.com/office/powerpoint/2010/main" val="3241985284"/>
              </p:ext>
            </p:extLst>
          </p:nvPr>
        </p:nvGraphicFramePr>
        <p:xfrm>
          <a:off x="304920" y="2311920"/>
          <a:ext cx="10180800" cy="3955680"/>
        </p:xfrm>
        <a:graphic>
          <a:graphicData uri="http://schemas.openxmlformats.org/drawingml/2006/table">
            <a:tbl>
              <a:tblPr/>
              <a:tblGrid>
                <a:gridCol w="254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Etre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en situation de </a:t>
                      </a: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jobstrain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Travailler 42H et plus ou au dela des horaires habituels                                   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0,90***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Travail en équipe(5à nuits)       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Travail 120 nuits ou plus            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 contraintes de rythme  de travail          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1,50***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B91E">
                        <a:alpha val="8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ns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1,23***</a:t>
                      </a:r>
                      <a:endParaRPr lang="fr-FR" sz="24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Forte demande psychologique        -                                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-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2,08***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4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1,68***</a:t>
                      </a:r>
                      <a:endParaRPr lang="fr-FR" sz="2400" b="0" strike="noStrike" spc="-1" dirty="0">
                        <a:latin typeface="Arial"/>
                      </a:endParaRPr>
                    </a:p>
                  </a:txBody>
                  <a:tcPr marL="4680" marR="46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C505A8-41FE-43D1-BF73-94451459A98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91905" y="-1206896"/>
            <a:ext cx="10972440" cy="1144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DDD347-1A05-4236-88E2-706A5097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541301"/>
            <a:ext cx="10972440" cy="609398"/>
          </a:xfrm>
        </p:spPr>
        <p:txBody>
          <a:bodyPr/>
          <a:lstStyle/>
          <a:p>
            <a:r>
              <a:rPr lang="fr-FR" dirty="0"/>
              <a:t>Autonomie et marges de </a:t>
            </a:r>
            <a:r>
              <a:rPr lang="fr-FR" dirty="0" err="1"/>
              <a:t>manoeuvre</a:t>
            </a:r>
            <a:endParaRPr lang="fr-FR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F771102-2F03-4CED-9157-3712DC9EA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45030"/>
              </p:ext>
            </p:extLst>
          </p:nvPr>
        </p:nvGraphicFramePr>
        <p:xfrm>
          <a:off x="531726" y="2898896"/>
          <a:ext cx="883129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540">
                  <a:extLst>
                    <a:ext uri="{9D8B030D-6E8A-4147-A177-3AD203B41FA5}">
                      <a16:colId xmlns:a16="http://schemas.microsoft.com/office/drawing/2014/main" val="1151660357"/>
                    </a:ext>
                  </a:extLst>
                </a:gridCol>
                <a:gridCol w="1921599">
                  <a:extLst>
                    <a:ext uri="{9D8B030D-6E8A-4147-A177-3AD203B41FA5}">
                      <a16:colId xmlns:a16="http://schemas.microsoft.com/office/drawing/2014/main" val="4119133984"/>
                    </a:ext>
                  </a:extLst>
                </a:gridCol>
                <a:gridCol w="2153619">
                  <a:extLst>
                    <a:ext uri="{9D8B030D-6E8A-4147-A177-3AD203B41FA5}">
                      <a16:colId xmlns:a16="http://schemas.microsoft.com/office/drawing/2014/main" val="2885324984"/>
                    </a:ext>
                  </a:extLst>
                </a:gridCol>
                <a:gridCol w="2085533">
                  <a:extLst>
                    <a:ext uri="{9D8B030D-6E8A-4147-A177-3AD203B41FA5}">
                      <a16:colId xmlns:a16="http://schemas.microsoft.com/office/drawing/2014/main" val="3108895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Etre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en situation de </a:t>
                      </a: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jobstrain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extLst>
                  <a:ext uri="{0D108BD9-81ED-4DB2-BD59-A6C34878D82A}">
                    <a16:rowId xmlns:a16="http://schemas.microsoft.com/office/drawing/2014/main" val="381671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Manque de latitude décisionnelle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1,53***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1,20***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620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Devoir suivre des procédures strictes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1,14***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2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Devoir atteindre des objectifs chiffrés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1,10***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0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457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D4F0C0-3A0C-4301-9B2B-00BB5AB901F9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C7BDCD-6AE8-48B9-B195-D7C26788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541301"/>
            <a:ext cx="10972440" cy="609398"/>
          </a:xfrm>
        </p:spPr>
        <p:txBody>
          <a:bodyPr/>
          <a:lstStyle/>
          <a:p>
            <a:r>
              <a:rPr lang="fr-FR" dirty="0"/>
              <a:t>Relations dans le travail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7E86E05-D693-4730-9035-248F88BF9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16857"/>
              </p:ext>
            </p:extLst>
          </p:nvPr>
        </p:nvGraphicFramePr>
        <p:xfrm>
          <a:off x="854778" y="2275840"/>
          <a:ext cx="8896997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365">
                  <a:extLst>
                    <a:ext uri="{9D8B030D-6E8A-4147-A177-3AD203B41FA5}">
                      <a16:colId xmlns:a16="http://schemas.microsoft.com/office/drawing/2014/main" val="838126917"/>
                    </a:ext>
                  </a:extLst>
                </a:gridCol>
                <a:gridCol w="1735717">
                  <a:extLst>
                    <a:ext uri="{9D8B030D-6E8A-4147-A177-3AD203B41FA5}">
                      <a16:colId xmlns:a16="http://schemas.microsoft.com/office/drawing/2014/main" val="1803928106"/>
                    </a:ext>
                  </a:extLst>
                </a:gridCol>
                <a:gridCol w="1872603">
                  <a:extLst>
                    <a:ext uri="{9D8B030D-6E8A-4147-A177-3AD203B41FA5}">
                      <a16:colId xmlns:a16="http://schemas.microsoft.com/office/drawing/2014/main" val="2299762197"/>
                    </a:ext>
                  </a:extLst>
                </a:gridCol>
                <a:gridCol w="2272312">
                  <a:extLst>
                    <a:ext uri="{9D8B030D-6E8A-4147-A177-3AD203B41FA5}">
                      <a16:colId xmlns:a16="http://schemas.microsoft.com/office/drawing/2014/main" val="1623756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Etre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en situation de </a:t>
                      </a: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jobstrain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extLst>
                  <a:ext uri="{0D108BD9-81ED-4DB2-BD59-A6C34878D82A}">
                    <a16:rowId xmlns:a16="http://schemas.microsoft.com/office/drawing/2014/main" val="95422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Faible soutien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1,79***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3,50***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2,58***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0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Manque de reconnaissance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2,08***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2,44***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713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Ne pas pouvoir discuter avec collègues si problème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1,38***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06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Ne pas pouvoir discuter avec chef si problème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1,18***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1,51***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1,54***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5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081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440FD3-B897-49C2-BFE5-BC45DA91577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53576" y="7397160"/>
            <a:ext cx="10972440" cy="1144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2D8A67-A92C-4A87-B9BA-F7FBFE07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36603"/>
            <a:ext cx="9191574" cy="1218795"/>
          </a:xfrm>
        </p:spPr>
        <p:txBody>
          <a:bodyPr/>
          <a:lstStyle/>
          <a:p>
            <a:r>
              <a:rPr lang="fr-FR" dirty="0"/>
              <a:t>Ne pas pouvoir faire correctement son travail par manque: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F575AB1-C9F0-4A38-87C7-B823C50CB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19397"/>
              </p:ext>
            </p:extLst>
          </p:nvPr>
        </p:nvGraphicFramePr>
        <p:xfrm>
          <a:off x="876680" y="2348968"/>
          <a:ext cx="8847720" cy="332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930">
                  <a:extLst>
                    <a:ext uri="{9D8B030D-6E8A-4147-A177-3AD203B41FA5}">
                      <a16:colId xmlns:a16="http://schemas.microsoft.com/office/drawing/2014/main" val="3804337299"/>
                    </a:ext>
                  </a:extLst>
                </a:gridCol>
                <a:gridCol w="2211930">
                  <a:extLst>
                    <a:ext uri="{9D8B030D-6E8A-4147-A177-3AD203B41FA5}">
                      <a16:colId xmlns:a16="http://schemas.microsoft.com/office/drawing/2014/main" val="2966854160"/>
                    </a:ext>
                  </a:extLst>
                </a:gridCol>
                <a:gridCol w="2211930">
                  <a:extLst>
                    <a:ext uri="{9D8B030D-6E8A-4147-A177-3AD203B41FA5}">
                      <a16:colId xmlns:a16="http://schemas.microsoft.com/office/drawing/2014/main" val="660109913"/>
                    </a:ext>
                  </a:extLst>
                </a:gridCol>
                <a:gridCol w="2211930">
                  <a:extLst>
                    <a:ext uri="{9D8B030D-6E8A-4147-A177-3AD203B41FA5}">
                      <a16:colId xmlns:a16="http://schemas.microsoft.com/office/drawing/2014/main" val="3386599367"/>
                    </a:ext>
                  </a:extLst>
                </a:gridCol>
              </a:tblGrid>
              <a:tr h="10215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Etre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en situation de </a:t>
                      </a: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jobstrain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extLst>
                  <a:ext uri="{0D108BD9-81ED-4DB2-BD59-A6C34878D82A}">
                    <a16:rowId xmlns:a16="http://schemas.microsoft.com/office/drawing/2014/main" val="1586245124"/>
                  </a:ext>
                </a:extLst>
              </a:tr>
              <a:tr h="460338">
                <a:tc>
                  <a:txBody>
                    <a:bodyPr/>
                    <a:lstStyle/>
                    <a:p>
                      <a:r>
                        <a:rPr lang="fr-FR" dirty="0"/>
                        <a:t>D’information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1,25***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1,64***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1,33***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448638"/>
                  </a:ext>
                </a:extLst>
              </a:tr>
              <a:tr h="460338">
                <a:tc>
                  <a:txBody>
                    <a:bodyPr/>
                    <a:lstStyle/>
                    <a:p>
                      <a:r>
                        <a:rPr lang="fr-FR" dirty="0"/>
                        <a:t>De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1,14***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1,70***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776414"/>
                  </a:ext>
                </a:extLst>
              </a:tr>
              <a:tr h="460338">
                <a:tc>
                  <a:txBody>
                    <a:bodyPr/>
                    <a:lstStyle/>
                    <a:p>
                      <a:r>
                        <a:rPr lang="fr-FR" dirty="0"/>
                        <a:t>De collègues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1,32***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1,35***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33904"/>
                  </a:ext>
                </a:extLst>
              </a:tr>
              <a:tr h="460338">
                <a:tc>
                  <a:txBody>
                    <a:bodyPr/>
                    <a:lstStyle/>
                    <a:p>
                      <a:r>
                        <a:rPr lang="fr-FR" dirty="0"/>
                        <a:t>De moyens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1,22***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1,50***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59664"/>
                  </a:ext>
                </a:extLst>
              </a:tr>
              <a:tr h="460338">
                <a:tc>
                  <a:txBody>
                    <a:bodyPr/>
                    <a:lstStyle/>
                    <a:p>
                      <a:r>
                        <a:rPr lang="fr-FR" dirty="0"/>
                        <a:t>De coopération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1,34***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1,42***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76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224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A82E45-6562-418E-9971-28E37E31D96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541301"/>
            <a:ext cx="10972440" cy="60939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D9DFAA-5998-4083-9030-5AF198CBE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541301"/>
            <a:ext cx="10972440" cy="609398"/>
          </a:xfrm>
        </p:spPr>
        <p:txBody>
          <a:bodyPr/>
          <a:lstStyle/>
          <a:p>
            <a:r>
              <a:rPr lang="fr-FR" dirty="0"/>
              <a:t>Autres facteurs liés signifiants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1F884AC-35EF-483C-A978-03B7336BF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08877"/>
              </p:ext>
            </p:extLst>
          </p:nvPr>
        </p:nvGraphicFramePr>
        <p:xfrm>
          <a:off x="175214" y="2638682"/>
          <a:ext cx="925350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908">
                  <a:extLst>
                    <a:ext uri="{9D8B030D-6E8A-4147-A177-3AD203B41FA5}">
                      <a16:colId xmlns:a16="http://schemas.microsoft.com/office/drawing/2014/main" val="3973022200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781475954"/>
                    </a:ext>
                  </a:extLst>
                </a:gridCol>
                <a:gridCol w="2102572">
                  <a:extLst>
                    <a:ext uri="{9D8B030D-6E8A-4147-A177-3AD203B41FA5}">
                      <a16:colId xmlns:a16="http://schemas.microsoft.com/office/drawing/2014/main" val="2876477316"/>
                    </a:ext>
                  </a:extLst>
                </a:gridCol>
                <a:gridCol w="2179230">
                  <a:extLst>
                    <a:ext uri="{9D8B030D-6E8A-4147-A177-3AD203B41FA5}">
                      <a16:colId xmlns:a16="http://schemas.microsoft.com/office/drawing/2014/main" val="2948896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Etre</a:t>
                      </a: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 en situation de </a:t>
                      </a:r>
                      <a:r>
                        <a:rPr lang="fr-FR" sz="1600" b="1" strike="noStrike" spc="-1" dirty="0" err="1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jobstrain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Déclare manquer de reconnaissance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</a:rPr>
                        <a:t>Avoir subi un ou des comportements hostiles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3960" marR="3960"/>
                </a:tc>
                <a:extLst>
                  <a:ext uri="{0D108BD9-81ED-4DB2-BD59-A6C34878D82A}">
                    <a16:rowId xmlns:a16="http://schemas.microsoft.com/office/drawing/2014/main" val="131868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Vivre des tensions dans le contact avec le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1,16***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1,14***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1,23***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03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Avoir connu un changement organisationnel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1,15***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1,13***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1,18***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6013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Conflit éthique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1,50***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1,28***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1,89***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2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Subir des reproches de l’entourage (indisponibilité)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1,18***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1,13***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1,20***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961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95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B23C1-AD73-4127-9AB4-17754724F38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30232" y="1248615"/>
            <a:ext cx="9525576" cy="477985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L’enquête SUMER 2017 permet de repérer les salariés concernés par les trois indicateurs de RPS retenus ;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jobstrain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manque de reconnaissance et comportements hostiles  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trois indicateurs marqueurs ou prémices de la souffrance au travail sont liés entre eux  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salariés exposés à ces trois indicateurs sont en moins bonne santé mentale et physique que les autres et ont un absentéisme et une accidentologie plus important.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contraintes organisationnelles , le manque de moyens pour faire correctement le travail , la dégradation des collectifs de travail et les réorganisations apparaissent comme des facteurs majorant les trois indicateurs de RPS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d’interroger l’organisation du travail au sens large pour mettre en place une prévention primaire efficace permettant de réduire la souffrance au travail et l’absentéisme 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0E9F7-84F2-41B6-8805-3B158BA7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541301"/>
            <a:ext cx="10972440" cy="609398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94595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677160" y="1098360"/>
            <a:ext cx="8595720" cy="4373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L’enquête SUMER permet de travailler avec trois indicateurs dont certains sont des constructions que nous allons présenter:</a:t>
            </a:r>
            <a:endParaRPr lang="fr-FR" sz="3600" b="0" strike="noStrike" spc="-1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lang="fr-FR" sz="3600" b="0" strike="noStrike" spc="-1">
                <a:solidFill>
                  <a:srgbClr val="002060"/>
                </a:solidFill>
                <a:latin typeface="Arial"/>
                <a:ea typeface="DejaVu Sans"/>
              </a:rPr>
              <a:t>Karasek qui permet de calculer le Jobstrain</a:t>
            </a:r>
            <a:endParaRPr lang="fr-FR" sz="3600" b="0" strike="noStrike" spc="-1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lang="fr-FR" sz="3600" b="0" strike="noStrike" spc="-1">
                <a:solidFill>
                  <a:srgbClr val="002060"/>
                </a:solidFill>
                <a:latin typeface="Arial"/>
                <a:ea typeface="DejaVu Sans"/>
              </a:rPr>
              <a:t>Le manque de reconnaissance</a:t>
            </a:r>
            <a:endParaRPr lang="fr-FR" sz="3600" b="0" strike="noStrike" spc="-1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lang="fr-FR" sz="3600" b="0" strike="noStrike" spc="-1">
                <a:solidFill>
                  <a:srgbClr val="002060"/>
                </a:solidFill>
                <a:latin typeface="Arial"/>
                <a:ea typeface="DejaVu Sans"/>
              </a:rPr>
              <a:t>Les comportements hostiles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F9DA12A-4B6A-40DC-86AF-5C85D7FD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0B18936-6137-495B-8852-E24E251C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5" name="Espace réservé du contenu 4"/>
          <p:cNvPicPr/>
          <p:nvPr/>
        </p:nvPicPr>
        <p:blipFill>
          <a:blip r:embed="rId2"/>
          <a:stretch/>
        </p:blipFill>
        <p:spPr>
          <a:xfrm>
            <a:off x="677160" y="172080"/>
            <a:ext cx="8595720" cy="6403320"/>
          </a:xfrm>
          <a:prstGeom prst="rect">
            <a:avLst/>
          </a:prstGeom>
          <a:ln>
            <a:noFill/>
          </a:ln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4AB2641-1B3B-44C2-B75B-96E4B0ED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0D27A81-2464-4928-8B08-AE2423D7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677160" y="965160"/>
            <a:ext cx="8595720" cy="6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Jobstrain résultats 2017</a:t>
            </a:r>
            <a:endParaRPr lang="fr-FR" sz="4400" b="0" strike="noStrike" spc="-1">
              <a:latin typeface="Arial"/>
            </a:endParaRPr>
          </a:p>
        </p:txBody>
      </p:sp>
      <p:graphicFrame>
        <p:nvGraphicFramePr>
          <p:cNvPr id="537" name="Table 2"/>
          <p:cNvGraphicFramePr/>
          <p:nvPr/>
        </p:nvGraphicFramePr>
        <p:xfrm>
          <a:off x="1817280" y="1623600"/>
          <a:ext cx="6044760" cy="4215960"/>
        </p:xfrm>
        <a:graphic>
          <a:graphicData uri="http://schemas.openxmlformats.org/drawingml/2006/table">
            <a:tbl>
              <a:tblPr/>
              <a:tblGrid>
                <a:gridCol w="604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9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4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8" name="Line 3"/>
          <p:cNvSpPr/>
          <p:nvPr/>
        </p:nvSpPr>
        <p:spPr>
          <a:xfrm>
            <a:off x="4812120" y="1574280"/>
            <a:ext cx="27360" cy="4265280"/>
          </a:xfrm>
          <a:prstGeom prst="line">
            <a:avLst/>
          </a:prstGeom>
          <a:ln w="76320">
            <a:solidFill>
              <a:srgbClr val="8DC12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9" name="Line 4"/>
          <p:cNvSpPr/>
          <p:nvPr/>
        </p:nvSpPr>
        <p:spPr>
          <a:xfrm>
            <a:off x="1751400" y="3840120"/>
            <a:ext cx="6176160" cy="0"/>
          </a:xfrm>
          <a:prstGeom prst="line">
            <a:avLst/>
          </a:prstGeom>
          <a:ln w="76320">
            <a:solidFill>
              <a:srgbClr val="8DC12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0" name="CustomShape 5"/>
          <p:cNvSpPr/>
          <p:nvPr/>
        </p:nvSpPr>
        <p:spPr>
          <a:xfrm rot="16200000">
            <a:off x="-2691360" y="3842640"/>
            <a:ext cx="64454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Latitude décisionnelle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1698480" y="6274800"/>
            <a:ext cx="4650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Demande psychologique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542" name="CustomShape 7"/>
          <p:cNvSpPr/>
          <p:nvPr/>
        </p:nvSpPr>
        <p:spPr>
          <a:xfrm>
            <a:off x="4952520" y="4000320"/>
            <a:ext cx="2697120" cy="143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B7E996"/>
                </a:solidFill>
                <a:latin typeface="Arial"/>
                <a:ea typeface="DejaVu Sans"/>
              </a:rPr>
              <a:t>Tendu</a:t>
            </a:r>
            <a:endParaRPr lang="fr-FR" sz="4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B7E996"/>
                </a:solidFill>
                <a:latin typeface="Arial"/>
                <a:ea typeface="DejaVu Sans"/>
              </a:rPr>
              <a:t>Jobstrain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543" name="CustomShape 8"/>
          <p:cNvSpPr/>
          <p:nvPr/>
        </p:nvSpPr>
        <p:spPr>
          <a:xfrm>
            <a:off x="2142720" y="4439520"/>
            <a:ext cx="21621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B7E996"/>
                </a:solidFill>
                <a:latin typeface="Arial"/>
                <a:ea typeface="DejaVu Sans"/>
              </a:rPr>
              <a:t>passif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544" name="CustomShape 9"/>
          <p:cNvSpPr/>
          <p:nvPr/>
        </p:nvSpPr>
        <p:spPr>
          <a:xfrm>
            <a:off x="5477760" y="2271960"/>
            <a:ext cx="15908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B7E996"/>
                </a:solidFill>
                <a:latin typeface="Arial"/>
                <a:ea typeface="DejaVu Sans"/>
              </a:rPr>
              <a:t>actif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545" name="CustomShape 10"/>
          <p:cNvSpPr/>
          <p:nvPr/>
        </p:nvSpPr>
        <p:spPr>
          <a:xfrm>
            <a:off x="1935720" y="2298240"/>
            <a:ext cx="28479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B7E996"/>
                </a:solidFill>
                <a:latin typeface="Arial"/>
                <a:ea typeface="DejaVu Sans"/>
              </a:rPr>
              <a:t>détendu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546" name="CustomShape 11"/>
          <p:cNvSpPr/>
          <p:nvPr/>
        </p:nvSpPr>
        <p:spPr>
          <a:xfrm>
            <a:off x="1765080" y="5813640"/>
            <a:ext cx="6120720" cy="554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7" name="CustomShape 12"/>
          <p:cNvSpPr/>
          <p:nvPr/>
        </p:nvSpPr>
        <p:spPr>
          <a:xfrm>
            <a:off x="1922400" y="5971680"/>
            <a:ext cx="54684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faible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548" name="CustomShape 13"/>
          <p:cNvSpPr/>
          <p:nvPr/>
        </p:nvSpPr>
        <p:spPr>
          <a:xfrm>
            <a:off x="7061040" y="5947560"/>
            <a:ext cx="4402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fort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549" name="CustomShape 14"/>
          <p:cNvSpPr/>
          <p:nvPr/>
        </p:nvSpPr>
        <p:spPr>
          <a:xfrm rot="16200000">
            <a:off x="-363600" y="3620520"/>
            <a:ext cx="3750120" cy="545040"/>
          </a:xfrm>
          <a:prstGeom prst="rect">
            <a:avLst/>
          </a:prstGeom>
          <a:solidFill>
            <a:srgbClr val="90C226"/>
          </a:solidFill>
          <a:ln w="25560">
            <a:solidFill>
              <a:srgbClr val="6A8F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0" name="CustomShape 15"/>
          <p:cNvSpPr/>
          <p:nvPr/>
        </p:nvSpPr>
        <p:spPr>
          <a:xfrm>
            <a:off x="2185920" y="3134520"/>
            <a:ext cx="24854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21,7% 4 500 500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551" name="CustomShape 16"/>
          <p:cNvSpPr/>
          <p:nvPr/>
        </p:nvSpPr>
        <p:spPr>
          <a:xfrm>
            <a:off x="5019480" y="3161160"/>
            <a:ext cx="23162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28,8% 5 983 00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552" name="CustomShape 17"/>
          <p:cNvSpPr/>
          <p:nvPr/>
        </p:nvSpPr>
        <p:spPr>
          <a:xfrm>
            <a:off x="1821600" y="5284440"/>
            <a:ext cx="24854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22,6% 4 681 000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553" name="CustomShape 18"/>
          <p:cNvSpPr/>
          <p:nvPr/>
        </p:nvSpPr>
        <p:spPr>
          <a:xfrm>
            <a:off x="5035320" y="5269680"/>
            <a:ext cx="24854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26,9% 5 574 000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ABE7E5D-896D-4E4D-816A-916EAAAC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BC50CBD-EAE2-45B5-AAD2-62365E74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5" name="CustomShape 2"/>
          <p:cNvSpPr/>
          <p:nvPr/>
        </p:nvSpPr>
        <p:spPr>
          <a:xfrm>
            <a:off x="432000" y="1800000"/>
            <a:ext cx="6623280" cy="34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6666"/>
                </a:solidFill>
                <a:latin typeface="Arial"/>
                <a:ea typeface="DejaVu Sans"/>
              </a:rPr>
              <a:t>SIEGRIST:</a:t>
            </a: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couvre des dimensions plus larges du contexte socio-économique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u="sng" strike="noStrike" spc="-1">
                <a:solidFill>
                  <a:srgbClr val="006666"/>
                </a:solidFill>
                <a:uFillTx/>
                <a:latin typeface="Arial"/>
                <a:ea typeface="宋体"/>
              </a:rPr>
              <a:t>Efforts consentis par le salarié :</a:t>
            </a: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contraintes de temps,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interruptions dans son travail,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responsabilités…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u="sng" strike="noStrike" spc="-1">
                <a:solidFill>
                  <a:srgbClr val="006666"/>
                </a:solidFill>
                <a:uFillTx/>
                <a:latin typeface="Arial"/>
                <a:ea typeface="宋体"/>
              </a:rPr>
              <a:t>Récompense attendue en retour :</a:t>
            </a: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estime perçue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perspectives de promotion 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et de salaire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宋体"/>
              </a:rPr>
              <a:t>sécurité de l’emploi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700560" y="360000"/>
            <a:ext cx="82267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1" strike="noStrike" spc="-1">
                <a:solidFill>
                  <a:srgbClr val="006666"/>
                </a:solidFill>
                <a:latin typeface="Times New Roman"/>
                <a:ea typeface="Times New Roman"/>
              </a:rPr>
              <a:t>Méthodologie </a:t>
            </a:r>
            <a:br/>
            <a:r>
              <a:rPr lang="fr-FR" sz="3600" b="1" strike="noStrike" spc="-1">
                <a:solidFill>
                  <a:srgbClr val="006666"/>
                </a:solidFill>
                <a:latin typeface="Times New Roman"/>
                <a:ea typeface="Times New Roman"/>
              </a:rPr>
              <a:t>La mesure de la « faible reconnaissance »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6552000" y="2592000"/>
            <a:ext cx="3822120" cy="344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u="sng" strike="noStrike" spc="-1">
                <a:solidFill>
                  <a:srgbClr val="006666"/>
                </a:solidFill>
                <a:uFillTx/>
                <a:latin typeface="Arial"/>
                <a:ea typeface="宋体"/>
              </a:rPr>
              <a:t>Remarque:</a:t>
            </a: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utilisation que de la partie « reconnaissance » car la notion d’effort est proche de la demande psychologique du Karasek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1" u="sng" strike="noStrike" spc="-1">
                <a:solidFill>
                  <a:srgbClr val="006666"/>
                </a:solidFill>
                <a:uFillTx/>
                <a:latin typeface="Arial"/>
                <a:ea typeface="宋体"/>
              </a:rPr>
              <a:t>Calcul:</a:t>
            </a: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facteur récompense est dichotomisé à la médiane de l’échantillon total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le salarié situé au dessus est considéré comme ayant un manque de reconnaissance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432000" y="7194240"/>
            <a:ext cx="6688080" cy="5227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9" name="CustomShape 6"/>
          <p:cNvSpPr/>
          <p:nvPr/>
        </p:nvSpPr>
        <p:spPr>
          <a:xfrm>
            <a:off x="86335" y="6087960"/>
            <a:ext cx="1089157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486113"/>
                </a:solidFill>
                <a:latin typeface="Arial"/>
                <a:ea typeface="DejaVu Sans"/>
              </a:rPr>
              <a:t>50,6% des salariés sont en manque de reconnaissance en 2017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0BD9394-BAAD-49A8-87FF-93800F79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0733C4F-D4EF-41D3-A625-8CEB866A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1290637" y="-142200"/>
            <a:ext cx="1219104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1" name="CustomShape 2"/>
          <p:cNvSpPr/>
          <p:nvPr/>
        </p:nvSpPr>
        <p:spPr>
          <a:xfrm>
            <a:off x="261000" y="1240200"/>
            <a:ext cx="3656160" cy="33651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700" b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3 catégories de comportements hostiles</a:t>
            </a:r>
            <a:endParaRPr lang="fr-FR" sz="3700" b="0" strike="noStrike" spc="-1" dirty="0">
              <a:latin typeface="Arial"/>
            </a:endParaRPr>
          </a:p>
        </p:txBody>
      </p:sp>
      <p:grpSp>
        <p:nvGrpSpPr>
          <p:cNvPr id="562" name="Group 3"/>
          <p:cNvGrpSpPr/>
          <p:nvPr/>
        </p:nvGrpSpPr>
        <p:grpSpPr>
          <a:xfrm>
            <a:off x="1329480" y="-12721"/>
            <a:ext cx="4766040" cy="6866640"/>
            <a:chOff x="1329120" y="-8640"/>
            <a:chExt cx="4766040" cy="6866640"/>
          </a:xfrm>
        </p:grpSpPr>
        <p:sp>
          <p:nvSpPr>
            <p:cNvPr id="563" name="Line 4"/>
            <p:cNvSpPr/>
            <p:nvPr/>
          </p:nvSpPr>
          <p:spPr>
            <a:xfrm>
              <a:off x="3274920" y="0"/>
              <a:ext cx="1218960" cy="685764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64" name="Line 5"/>
            <p:cNvSpPr/>
            <p:nvPr/>
          </p:nvSpPr>
          <p:spPr>
            <a:xfrm flipH="1">
              <a:off x="1329120" y="3681360"/>
              <a:ext cx="4763520" cy="317664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65" name="CustomShape 6"/>
            <p:cNvSpPr/>
            <p:nvPr/>
          </p:nvSpPr>
          <p:spPr>
            <a:xfrm>
              <a:off x="308556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6" name="CustomShape 7"/>
            <p:cNvSpPr/>
            <p:nvPr/>
          </p:nvSpPr>
          <p:spPr>
            <a:xfrm>
              <a:off x="350748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7" name="CustomShape 8"/>
            <p:cNvSpPr/>
            <p:nvPr/>
          </p:nvSpPr>
          <p:spPr>
            <a:xfrm>
              <a:off x="283644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8" name="CustomShape 9"/>
            <p:cNvSpPr/>
            <p:nvPr/>
          </p:nvSpPr>
          <p:spPr>
            <a:xfrm>
              <a:off x="323856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9" name="CustomShape 10"/>
            <p:cNvSpPr/>
            <p:nvPr/>
          </p:nvSpPr>
          <p:spPr>
            <a:xfrm>
              <a:off x="480276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70" name="CustomShape 11"/>
            <p:cNvSpPr/>
            <p:nvPr/>
          </p:nvSpPr>
          <p:spPr>
            <a:xfrm>
              <a:off x="484308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71" name="CustomShape 12"/>
            <p:cNvSpPr/>
            <p:nvPr/>
          </p:nvSpPr>
          <p:spPr>
            <a:xfrm>
              <a:off x="427572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572" name="CustomShape 13"/>
          <p:cNvSpPr/>
          <p:nvPr/>
        </p:nvSpPr>
        <p:spPr>
          <a:xfrm>
            <a:off x="5977800" y="0"/>
            <a:ext cx="6213240" cy="6856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73" name="Group 14"/>
          <p:cNvGrpSpPr/>
          <p:nvPr/>
        </p:nvGrpSpPr>
        <p:grpSpPr>
          <a:xfrm>
            <a:off x="4916520" y="1002600"/>
            <a:ext cx="6627600" cy="4862520"/>
            <a:chOff x="4916520" y="1002600"/>
            <a:chExt cx="6627600" cy="4862520"/>
          </a:xfrm>
        </p:grpSpPr>
        <p:sp>
          <p:nvSpPr>
            <p:cNvPr id="574" name="CustomShape 15"/>
            <p:cNvSpPr/>
            <p:nvPr/>
          </p:nvSpPr>
          <p:spPr>
            <a:xfrm>
              <a:off x="4916520" y="1002600"/>
              <a:ext cx="6627600" cy="1543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94000">
                  <a:schemeClr val="accent4">
                    <a:lumMod val="60000"/>
                    <a:lumOff val="4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  <a:lin ang="5400000"/>
            </a:gra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227520" tIns="227520" rIns="152280" bIns="22788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1400"/>
                </a:spcAft>
              </a:pPr>
              <a:r>
                <a:rPr lang="fr-FR" sz="4000" b="0" strike="noStrike" spc="-1">
                  <a:solidFill>
                    <a:srgbClr val="FFFFFF"/>
                  </a:solidFill>
                  <a:latin typeface="Trebuchet MS"/>
                  <a:ea typeface="DejaVu Sans"/>
                </a:rPr>
                <a:t>Les atteintes dégradantes 2,4</a:t>
              </a:r>
              <a:endParaRPr lang="fr-FR" sz="4000" b="0" strike="noStrike" spc="-1">
                <a:latin typeface="Arial"/>
              </a:endParaRPr>
            </a:p>
          </p:txBody>
        </p:sp>
        <p:sp>
          <p:nvSpPr>
            <p:cNvPr id="575" name="CustomShape 16"/>
            <p:cNvSpPr/>
            <p:nvPr/>
          </p:nvSpPr>
          <p:spPr>
            <a:xfrm>
              <a:off x="4916520" y="2662200"/>
              <a:ext cx="6627600" cy="1543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3000">
                  <a:schemeClr val="accent3"/>
                </a:gs>
                <a:gs pos="56000">
                  <a:schemeClr val="accent3"/>
                </a:gs>
              </a:gsLst>
              <a:lin ang="5400000"/>
            </a:gra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227520" tIns="227520" rIns="152280" bIns="22788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1400"/>
                </a:spcAft>
              </a:pPr>
              <a:r>
                <a:rPr lang="fr-FR" sz="4000" b="0" strike="noStrike" spc="-1">
                  <a:solidFill>
                    <a:srgbClr val="FFFFFF"/>
                  </a:solidFill>
                  <a:latin typeface="Trebuchet MS"/>
                  <a:ea typeface="DejaVu Sans"/>
                </a:rPr>
                <a:t>Le déni de reconnaissance 9,9</a:t>
              </a:r>
              <a:endParaRPr lang="fr-FR" sz="4000" b="0" strike="noStrike" spc="-1">
                <a:latin typeface="Arial"/>
              </a:endParaRPr>
            </a:p>
          </p:txBody>
        </p:sp>
        <p:sp>
          <p:nvSpPr>
            <p:cNvPr id="576" name="CustomShape 17"/>
            <p:cNvSpPr/>
            <p:nvPr/>
          </p:nvSpPr>
          <p:spPr>
            <a:xfrm>
              <a:off x="4916520" y="4321800"/>
              <a:ext cx="6627600" cy="15433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2">
                    <a:hueOff val="-2964286"/>
                    <a:satOff val="14200"/>
                    <a:lumOff val="13137"/>
                    <a:alphaOff val="0"/>
                    <a:tint val="96000"/>
                    <a:lumMod val="100000"/>
                  </a:schemeClr>
                </a:gs>
                <a:gs pos="0">
                  <a:schemeClr val="accent2"/>
                </a:gs>
              </a:gsLst>
              <a:lin ang="16200000"/>
            </a:gra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227520" tIns="227520" rIns="152280" bIns="22788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1400"/>
                </a:spcAft>
              </a:pPr>
              <a:r>
                <a:rPr lang="fr-FR" sz="4000" b="0" strike="noStrike" spc="-1">
                  <a:solidFill>
                    <a:srgbClr val="FFFFFF"/>
                  </a:solidFill>
                  <a:latin typeface="Trebuchet MS"/>
                  <a:ea typeface="DejaVu Sans"/>
                </a:rPr>
                <a:t>Les comportements méprisants 11,1</a:t>
              </a:r>
              <a:endParaRPr lang="fr-FR" sz="4000" b="0" strike="noStrike" spc="-1">
                <a:latin typeface="Arial"/>
              </a:endParaRPr>
            </a:p>
          </p:txBody>
        </p:sp>
      </p:grpSp>
      <p:grpSp>
        <p:nvGrpSpPr>
          <p:cNvPr id="577" name="Group 1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C75135E-7DFF-4409-B164-163E25FC80FE}"/>
              </a:ext>
            </a:extLst>
          </p:cNvPr>
          <p:cNvSpPr/>
          <p:nvPr/>
        </p:nvSpPr>
        <p:spPr>
          <a:xfrm>
            <a:off x="242180" y="4519613"/>
            <a:ext cx="348209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400" b="0" i="1" cap="none" spc="0" dirty="0">
                <a:ln w="0"/>
                <a:solidFill>
                  <a:schemeClr val="tx1"/>
                </a:solidFill>
              </a:rPr>
              <a:t>16% des salariés ont déclaré au</a:t>
            </a:r>
            <a:r>
              <a:rPr lang="fr-FR" sz="5400" i="1" dirty="0">
                <a:ln w="0"/>
              </a:rPr>
              <a:t> </a:t>
            </a:r>
            <a:r>
              <a:rPr lang="fr-FR" sz="2400" b="0" i="1" cap="none" spc="0" dirty="0">
                <a:ln w="0"/>
                <a:solidFill>
                  <a:schemeClr val="tx1"/>
                </a:solidFill>
              </a:rPr>
              <a:t>moins un comportement hostile </a:t>
            </a:r>
            <a:endParaRPr lang="fr-FR" sz="5400" b="0" i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F064EFF-D036-4F75-AFFD-BECD8905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885149-D987-4DA2-B201-25540D81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2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>
          <a:xfrm>
            <a:off x="1047240" y="1115280"/>
            <a:ext cx="8508600" cy="572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Laisse entendre que vous êtes mentalement dérangé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Vous dit des choses obscènes ou dégradantes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Vous fait des propositions à caractère sexuelles de façon insistante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0" i="1" strike="noStrike" spc="-1">
                <a:solidFill>
                  <a:srgbClr val="0070C0"/>
                </a:solidFill>
                <a:latin typeface="Trebuchet MS"/>
                <a:ea typeface="DejaVu Sans"/>
              </a:rPr>
              <a:t>2,4% des salariés ont cité au moins un de ces items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>
          <a:xfrm>
            <a:off x="816840" y="246600"/>
            <a:ext cx="847440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les atteintes dégradantes 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34CFB23-722B-4A72-A10B-3B2E4BDD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433C93D-7F73-45E3-B641-60B2F305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B9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1" name="CustomShape 2"/>
          <p:cNvSpPr/>
          <p:nvPr/>
        </p:nvSpPr>
        <p:spPr>
          <a:xfrm>
            <a:off x="769320" y="1488600"/>
            <a:ext cx="8595720" cy="504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6480">
              <a:lnSpc>
                <a:spcPct val="100000"/>
              </a:lnSpc>
              <a:spcBef>
                <a:spcPts val="1001"/>
              </a:spcBef>
              <a:buClr>
                <a:srgbClr val="40404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Critique injustement votre travail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1001"/>
              </a:spcBef>
              <a:buClr>
                <a:srgbClr val="40404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Vous charge de tâches inutiles ou dégradantes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1001"/>
              </a:spcBef>
              <a:buClr>
                <a:srgbClr val="404040"/>
              </a:buClr>
              <a:buFont typeface="Arial"/>
              <a:buChar char="•"/>
            </a:pPr>
            <a:r>
              <a:rPr lang="fr-FR" sz="3200" b="1" strike="noStrike" spc="-1">
                <a:solidFill>
                  <a:srgbClr val="404040"/>
                </a:solidFill>
                <a:latin typeface="Trebuchet MS"/>
                <a:ea typeface="DejaVu Sans"/>
              </a:rPr>
              <a:t>Sabote votre travail, vous empêche de travailler correctement</a:t>
            </a: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800" b="0" i="1" strike="noStrike" spc="-1">
                <a:solidFill>
                  <a:srgbClr val="0070C0"/>
                </a:solidFill>
                <a:latin typeface="Trebuchet MS"/>
                <a:ea typeface="DejaVu Sans"/>
              </a:rPr>
              <a:t>9,9% des salariés ont cité au moins un de ces items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582" name="CustomShape 3"/>
          <p:cNvSpPr/>
          <p:nvPr/>
        </p:nvSpPr>
        <p:spPr>
          <a:xfrm>
            <a:off x="807480" y="609480"/>
            <a:ext cx="868608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002060"/>
                </a:solidFill>
                <a:latin typeface="Trebuchet MS"/>
                <a:ea typeface="DejaVu Sans"/>
              </a:rPr>
              <a:t>Le déni de reconnaissance</a:t>
            </a:r>
            <a:endParaRPr lang="fr-FR" sz="5400" b="0" strike="noStrike" spc="-1">
              <a:latin typeface="Arial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7A6EAF0-3D46-4B87-BBB2-FA4BC9FB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Nicolas Sandret Dr Véronique Tassy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FBA804D-75C7-4F56-B1C9-3EEE3192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B8E-C0DB-47B6-8991-9151D10A7063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1566</Words>
  <Application>Microsoft Office PowerPoint</Application>
  <PresentationFormat>Grand écran</PresentationFormat>
  <Paragraphs>417</Paragraphs>
  <Slides>29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Trebuchet MS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Autonomie et marges de manoeuvre</vt:lpstr>
      <vt:lpstr>Relations dans le travail</vt:lpstr>
      <vt:lpstr>Ne pas pouvoir faire correctement son travail par manque:</vt:lpstr>
      <vt:lpstr>Autres facteurs liés signifiants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SOUFFRANCE AU  TRAVAIL Comprendre pour agir</dc:title>
  <dc:subject/>
  <dc:creator>anne tassy</dc:creator>
  <dc:description/>
  <cp:lastModifiedBy>nerisson</cp:lastModifiedBy>
  <cp:revision>89</cp:revision>
  <dcterms:created xsi:type="dcterms:W3CDTF">2020-11-05T15:05:44Z</dcterms:created>
  <dcterms:modified xsi:type="dcterms:W3CDTF">2020-11-24T19:25:12Z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