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1"/>
    <p:sldMasterId id="2147483810" r:id="rId2"/>
    <p:sldMasterId id="2147483834" r:id="rId3"/>
    <p:sldMasterId id="2147483846" r:id="rId4"/>
    <p:sldMasterId id="2147483859" r:id="rId5"/>
    <p:sldMasterId id="2147483871" r:id="rId6"/>
  </p:sldMasterIdLst>
  <p:notesMasterIdLst>
    <p:notesMasterId r:id="rId101"/>
  </p:notesMasterIdLst>
  <p:sldIdLst>
    <p:sldId id="357" r:id="rId7"/>
    <p:sldId id="335" r:id="rId8"/>
    <p:sldId id="336" r:id="rId9"/>
    <p:sldId id="337" r:id="rId10"/>
    <p:sldId id="374" r:id="rId11"/>
    <p:sldId id="338" r:id="rId12"/>
    <p:sldId id="398" r:id="rId13"/>
    <p:sldId id="358" r:id="rId14"/>
    <p:sldId id="359" r:id="rId15"/>
    <p:sldId id="360" r:id="rId16"/>
    <p:sldId id="339" r:id="rId17"/>
    <p:sldId id="341" r:id="rId18"/>
    <p:sldId id="393" r:id="rId19"/>
    <p:sldId id="346" r:id="rId20"/>
    <p:sldId id="342" r:id="rId21"/>
    <p:sldId id="376" r:id="rId22"/>
    <p:sldId id="347" r:id="rId23"/>
    <p:sldId id="390" r:id="rId24"/>
    <p:sldId id="394" r:id="rId25"/>
    <p:sldId id="401" r:id="rId26"/>
    <p:sldId id="395" r:id="rId27"/>
    <p:sldId id="396" r:id="rId28"/>
    <p:sldId id="397" r:id="rId29"/>
    <p:sldId id="349" r:id="rId30"/>
    <p:sldId id="399" r:id="rId31"/>
    <p:sldId id="350" r:id="rId32"/>
    <p:sldId id="351" r:id="rId33"/>
    <p:sldId id="352" r:id="rId34"/>
    <p:sldId id="302" r:id="rId35"/>
    <p:sldId id="308" r:id="rId36"/>
    <p:sldId id="353" r:id="rId37"/>
    <p:sldId id="303" r:id="rId38"/>
    <p:sldId id="310" r:id="rId39"/>
    <p:sldId id="379" r:id="rId40"/>
    <p:sldId id="304" r:id="rId41"/>
    <p:sldId id="355" r:id="rId42"/>
    <p:sldId id="309" r:id="rId43"/>
    <p:sldId id="311" r:id="rId44"/>
    <p:sldId id="313" r:id="rId45"/>
    <p:sldId id="306" r:id="rId46"/>
    <p:sldId id="329" r:id="rId47"/>
    <p:sldId id="272" r:id="rId48"/>
    <p:sldId id="324" r:id="rId49"/>
    <p:sldId id="314" r:id="rId50"/>
    <p:sldId id="316" r:id="rId51"/>
    <p:sldId id="305" r:id="rId52"/>
    <p:sldId id="354" r:id="rId53"/>
    <p:sldId id="319" r:id="rId54"/>
    <p:sldId id="385" r:id="rId55"/>
    <p:sldId id="326" r:id="rId56"/>
    <p:sldId id="327" r:id="rId57"/>
    <p:sldId id="307" r:id="rId58"/>
    <p:sldId id="330" r:id="rId59"/>
    <p:sldId id="331" r:id="rId60"/>
    <p:sldId id="332" r:id="rId61"/>
    <p:sldId id="380" r:id="rId62"/>
    <p:sldId id="381" r:id="rId63"/>
    <p:sldId id="382" r:id="rId64"/>
    <p:sldId id="383" r:id="rId65"/>
    <p:sldId id="384" r:id="rId66"/>
    <p:sldId id="361" r:id="rId67"/>
    <p:sldId id="362" r:id="rId68"/>
    <p:sldId id="363" r:id="rId69"/>
    <p:sldId id="364" r:id="rId70"/>
    <p:sldId id="365" r:id="rId71"/>
    <p:sldId id="366" r:id="rId72"/>
    <p:sldId id="367" r:id="rId73"/>
    <p:sldId id="368" r:id="rId74"/>
    <p:sldId id="369" r:id="rId75"/>
    <p:sldId id="370" r:id="rId76"/>
    <p:sldId id="371" r:id="rId77"/>
    <p:sldId id="372" r:id="rId78"/>
    <p:sldId id="373" r:id="rId79"/>
    <p:sldId id="276" r:id="rId80"/>
    <p:sldId id="386" r:id="rId81"/>
    <p:sldId id="256" r:id="rId82"/>
    <p:sldId id="280" r:id="rId83"/>
    <p:sldId id="277" r:id="rId84"/>
    <p:sldId id="297" r:id="rId85"/>
    <p:sldId id="298" r:id="rId86"/>
    <p:sldId id="301" r:id="rId87"/>
    <p:sldId id="282" r:id="rId88"/>
    <p:sldId id="257" r:id="rId89"/>
    <p:sldId id="287" r:id="rId90"/>
    <p:sldId id="279" r:id="rId91"/>
    <p:sldId id="258" r:id="rId92"/>
    <p:sldId id="289" r:id="rId93"/>
    <p:sldId id="259" r:id="rId94"/>
    <p:sldId id="290" r:id="rId95"/>
    <p:sldId id="292" r:id="rId96"/>
    <p:sldId id="260" r:id="rId97"/>
    <p:sldId id="264" r:id="rId98"/>
    <p:sldId id="291" r:id="rId99"/>
    <p:sldId id="265" r:id="rId10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re et intro" id="{6D646F4C-86A1-4EB5-BEDF-D622455E17FF}">
          <p14:sldIdLst>
            <p14:sldId id="357"/>
            <p14:sldId id="335"/>
          </p14:sldIdLst>
        </p14:section>
        <p14:section name="L'émergence de la notion" id="{469A63C7-BA62-42FD-AC4E-F406B61665F7}">
          <p14:sldIdLst>
            <p14:sldId id="336"/>
            <p14:sldId id="337"/>
            <p14:sldId id="374"/>
            <p14:sldId id="338"/>
            <p14:sldId id="398"/>
            <p14:sldId id="358"/>
            <p14:sldId id="359"/>
            <p14:sldId id="360"/>
          </p14:sldIdLst>
        </p14:section>
        <p14:section name="Les changements d'organisation du travail et leurs conséquences" id="{F0B7636A-FFEE-42FB-9031-189D90C590F1}">
          <p14:sldIdLst>
            <p14:sldId id="339"/>
            <p14:sldId id="341"/>
            <p14:sldId id="393"/>
            <p14:sldId id="346"/>
            <p14:sldId id="342"/>
            <p14:sldId id="376"/>
            <p14:sldId id="347"/>
            <p14:sldId id="390"/>
            <p14:sldId id="394"/>
            <p14:sldId id="401"/>
            <p14:sldId id="395"/>
            <p14:sldId id="396"/>
            <p14:sldId id="397"/>
            <p14:sldId id="349"/>
            <p14:sldId id="399"/>
            <p14:sldId id="350"/>
          </p14:sldIdLst>
        </p14:section>
        <p14:section name="La loi et la jurisprudence" id="{BC6BEDAC-CB2F-41A9-937C-F9CFC9A4DF7B}">
          <p14:sldIdLst>
            <p14:sldId id="351"/>
            <p14:sldId id="352"/>
            <p14:sldId id="302"/>
            <p14:sldId id="308"/>
            <p14:sldId id="353"/>
            <p14:sldId id="303"/>
            <p14:sldId id="310"/>
            <p14:sldId id="379"/>
            <p14:sldId id="304"/>
            <p14:sldId id="355"/>
            <p14:sldId id="309"/>
            <p14:sldId id="311"/>
            <p14:sldId id="313"/>
            <p14:sldId id="306"/>
            <p14:sldId id="329"/>
            <p14:sldId id="272"/>
            <p14:sldId id="324"/>
            <p14:sldId id="314"/>
            <p14:sldId id="316"/>
            <p14:sldId id="305"/>
            <p14:sldId id="354"/>
            <p14:sldId id="319"/>
            <p14:sldId id="385"/>
            <p14:sldId id="326"/>
            <p14:sldId id="327"/>
            <p14:sldId id="307"/>
            <p14:sldId id="330"/>
          </p14:sldIdLst>
        </p14:section>
        <p14:section name="Tableau clinique princeps" id="{D2F1F1B1-F751-419B-9D34-B6E125C027B6}">
          <p14:sldIdLst>
            <p14:sldId id="331"/>
            <p14:sldId id="332"/>
            <p14:sldId id="380"/>
            <p14:sldId id="381"/>
          </p14:sldIdLst>
        </p14:section>
        <p14:section name="Pratiques de management pathogènes" id="{58B81BB3-54D5-4183-A47A-7AD85EE1BA5E}">
          <p14:sldIdLst>
            <p14:sldId id="382"/>
            <p14:sldId id="383"/>
            <p14:sldId id="384"/>
            <p14:sldId id="361"/>
            <p14:sldId id="362"/>
            <p14:sldId id="363"/>
            <p14:sldId id="364"/>
            <p14:sldId id="365"/>
            <p14:sldId id="366"/>
            <p14:sldId id="367"/>
            <p14:sldId id="368"/>
          </p14:sldIdLst>
        </p14:section>
        <p14:section name="Quizz" id="{F2F8DC34-23B0-4E24-B2C5-2FF8279F34DF}">
          <p14:sldIdLst>
            <p14:sldId id="369"/>
            <p14:sldId id="370"/>
            <p14:sldId id="371"/>
            <p14:sldId id="372"/>
            <p14:sldId id="373"/>
            <p14:sldId id="276"/>
            <p14:sldId id="386"/>
            <p14:sldId id="256"/>
            <p14:sldId id="280"/>
            <p14:sldId id="277"/>
            <p14:sldId id="297"/>
            <p14:sldId id="298"/>
            <p14:sldId id="301"/>
            <p14:sldId id="282"/>
            <p14:sldId id="257"/>
            <p14:sldId id="287"/>
            <p14:sldId id="279"/>
            <p14:sldId id="258"/>
            <p14:sldId id="289"/>
            <p14:sldId id="259"/>
            <p14:sldId id="290"/>
            <p14:sldId id="292"/>
            <p14:sldId id="260"/>
            <p14:sldId id="264"/>
            <p14:sldId id="291"/>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78" autoAdjust="0"/>
    <p:restoredTop sz="95501" autoAdjust="0"/>
  </p:normalViewPr>
  <p:slideViewPr>
    <p:cSldViewPr snapToGrid="0" snapToObjects="1">
      <p:cViewPr varScale="1">
        <p:scale>
          <a:sx n="69" d="100"/>
          <a:sy n="69" d="100"/>
        </p:scale>
        <p:origin x="1260" y="6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4" d="100"/>
          <a:sy n="54" d="100"/>
        </p:scale>
        <p:origin x="-15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24F7A4-5C0D-BE43-AFF0-8DA9D75E5D6A}" type="datetimeFigureOut">
              <a:rPr lang="fr-FR" smtClean="0"/>
              <a:t>10/05/2018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3D273-73E4-6A45-ACDA-F4E6A2C0716D}" type="slidenum">
              <a:rPr lang="fr-FR" smtClean="0"/>
              <a:t>‹N°›</a:t>
            </a:fld>
            <a:endParaRPr lang="fr-FR"/>
          </a:p>
        </p:txBody>
      </p:sp>
    </p:spTree>
    <p:extLst>
      <p:ext uri="{BB962C8B-B14F-4D97-AF65-F5344CB8AC3E}">
        <p14:creationId xmlns:p14="http://schemas.microsoft.com/office/powerpoint/2010/main" val="31397669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88CD9F-C65E-6948-8B11-7DEDDD4A7855}" type="slidenum">
              <a:rPr lang="en-US" smtClean="0"/>
              <a:pPr/>
              <a:t>1</a:t>
            </a:fld>
            <a:endParaRPr lang="en-US" dirty="0"/>
          </a:p>
        </p:txBody>
      </p:sp>
    </p:spTree>
    <p:extLst>
      <p:ext uri="{BB962C8B-B14F-4D97-AF65-F5344CB8AC3E}">
        <p14:creationId xmlns:p14="http://schemas.microsoft.com/office/powerpoint/2010/main" val="2784940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dirty="0">
                <a:effectLst>
                  <a:outerShdw blurRad="38100" dist="38100" dir="2700000" algn="tl">
                    <a:srgbClr val="DDDDDD"/>
                  </a:outerShdw>
                </a:effectLst>
                <a:ea typeface="MS PGothic" charset="0"/>
              </a:rPr>
              <a:t>(*) [</a:t>
            </a:r>
            <a:r>
              <a:rPr lang="fr-FR" sz="1200" dirty="0" err="1">
                <a:effectLst>
                  <a:outerShdw blurRad="38100" dist="38100" dir="2700000" algn="tl">
                    <a:srgbClr val="DDDDDD"/>
                  </a:outerShdw>
                </a:effectLst>
                <a:ea typeface="MS PGothic" charset="0"/>
              </a:rPr>
              <a:t>Watanabe</a:t>
            </a:r>
            <a:r>
              <a:rPr lang="fr-FR" sz="1200" dirty="0">
                <a:effectLst>
                  <a:outerShdw blurRad="38100" dist="38100" dir="2700000" algn="tl">
                    <a:srgbClr val="DDDDDD"/>
                  </a:outerShdw>
                </a:effectLst>
                <a:ea typeface="MS PGothic" charset="0"/>
              </a:rPr>
              <a:t>, </a:t>
            </a:r>
            <a:r>
              <a:rPr lang="fr-FR" sz="1200" dirty="0" err="1">
                <a:effectLst>
                  <a:outerShdw blurRad="38100" dist="38100" dir="2700000" algn="tl">
                    <a:srgbClr val="DDDDDD"/>
                  </a:outerShdw>
                </a:effectLst>
                <a:ea typeface="MS PGothic" charset="0"/>
              </a:rPr>
              <a:t>Hayashi</a:t>
            </a:r>
            <a:r>
              <a:rPr lang="fr-FR" sz="1200" dirty="0">
                <a:effectLst>
                  <a:outerShdw blurRad="38100" dist="38100" dir="2700000" algn="tl">
                    <a:srgbClr val="DDDDDD"/>
                  </a:outerShdw>
                </a:effectLst>
                <a:ea typeface="MS PGothic" charset="0"/>
              </a:rPr>
              <a:t>, 2007 : 146-175]</a:t>
            </a:r>
          </a:p>
          <a:p>
            <a:endParaRPr lang="fr-FR" dirty="0"/>
          </a:p>
        </p:txBody>
      </p:sp>
      <p:sp>
        <p:nvSpPr>
          <p:cNvPr id="4" name="Espace réservé du numéro de diapositive 3"/>
          <p:cNvSpPr>
            <a:spLocks noGrp="1"/>
          </p:cNvSpPr>
          <p:nvPr>
            <p:ph type="sldNum" sz="quarter" idx="10"/>
          </p:nvPr>
        </p:nvSpPr>
        <p:spPr/>
        <p:txBody>
          <a:bodyPr/>
          <a:lstStyle/>
          <a:p>
            <a:fld id="{7E03D273-73E4-6A45-ACDA-F4E6A2C0716D}" type="slidenum">
              <a:rPr lang="fr-FR" smtClean="0"/>
              <a:t>15</a:t>
            </a:fld>
            <a:endParaRPr lang="fr-FR"/>
          </a:p>
        </p:txBody>
      </p:sp>
    </p:spTree>
    <p:extLst>
      <p:ext uri="{BB962C8B-B14F-4D97-AF65-F5344CB8AC3E}">
        <p14:creationId xmlns:p14="http://schemas.microsoft.com/office/powerpoint/2010/main" val="2506900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lstStyle/>
          <a:p>
            <a:pPr marL="171450" indent="-171450"/>
            <a:endParaRPr lang="fr-FR" dirty="0">
              <a:ea typeface="MS PGothic" charset="0"/>
            </a:endParaRPr>
          </a:p>
        </p:txBody>
      </p:sp>
      <p:sp>
        <p:nvSpPr>
          <p:cNvPr id="40964" name="Espace réservé du numéro de diapositive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10FADFE-BE89-184A-BA3B-E3D1FF6C6E0C}" type="slidenum">
              <a:rPr lang="fr-FR" sz="1200"/>
              <a:pPr/>
              <a:t>17</a:t>
            </a:fld>
            <a:endParaRPr lang="fr-FR" sz="1200"/>
          </a:p>
        </p:txBody>
      </p:sp>
      <p:sp>
        <p:nvSpPr>
          <p:cNvPr id="40965" name="Espace réservé du pied de page 1"/>
          <p:cNvSpPr>
            <a:spLocks noGrp="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t>Jean-Louis Osvath</a:t>
            </a:r>
          </a:p>
        </p:txBody>
      </p:sp>
    </p:spTree>
    <p:extLst>
      <p:ext uri="{BB962C8B-B14F-4D97-AF65-F5344CB8AC3E}">
        <p14:creationId xmlns:p14="http://schemas.microsoft.com/office/powerpoint/2010/main" val="1607947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ＭＳ Ｐゴシック" charset="0"/>
                <a:cs typeface="Droid Sans Fallback"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9pPr>
          </a:lstStyle>
          <a:p>
            <a:pPr eaLnBrk="1" hangingPunct="1"/>
            <a:fld id="{4F8A39E0-8FD3-2449-9B74-A6D79A9823F3}" type="slidenum">
              <a:rPr lang="fr-FR" sz="1200">
                <a:solidFill>
                  <a:srgbClr val="000000"/>
                </a:solidFill>
                <a:latin typeface="Times New Roman" charset="0"/>
                <a:cs typeface="DejaVu Sans" charset="0"/>
              </a:rPr>
              <a:pPr eaLnBrk="1" hangingPunct="1"/>
              <a:t>19</a:t>
            </a:fld>
            <a:endParaRPr lang="fr-FR" sz="1200">
              <a:solidFill>
                <a:srgbClr val="000000"/>
              </a:solidFill>
              <a:latin typeface="Times New Roman" charset="0"/>
              <a:cs typeface="DejaVu Sans" charset="0"/>
            </a:endParaRPr>
          </a:p>
        </p:txBody>
      </p:sp>
      <p:sp>
        <p:nvSpPr>
          <p:cNvPr id="25603" name="Text Box 1"/>
          <p:cNvSpPr txBox="1">
            <a:spLocks noChangeArrowheads="1"/>
          </p:cNvSpPr>
          <p:nvPr/>
        </p:nvSpPr>
        <p:spPr bwMode="auto">
          <a:xfrm>
            <a:off x="3882719" y="8685035"/>
            <a:ext cx="2958960" cy="445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80" tIns="45360" rIns="91080" bIns="4536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ＭＳ Ｐゴシック" charset="0"/>
                <a:cs typeface="Droid Sans Fallback"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9pPr>
          </a:lstStyle>
          <a:p>
            <a:pPr algn="r" eaLnBrk="1" hangingPunct="1">
              <a:buClrTx/>
              <a:buFontTx/>
              <a:buNone/>
            </a:pPr>
            <a:fld id="{2286582B-ACB2-114B-AA88-A28EB2529A0E}" type="slidenum">
              <a:rPr lang="fr-FR" sz="1200">
                <a:solidFill>
                  <a:srgbClr val="000000"/>
                </a:solidFill>
                <a:latin typeface="Times New Roman" charset="0"/>
                <a:cs typeface="DejaVu Sans" charset="0"/>
              </a:rPr>
              <a:pPr algn="r" eaLnBrk="1" hangingPunct="1">
                <a:buClrTx/>
                <a:buFontTx/>
                <a:buNone/>
              </a:pPr>
              <a:t>19</a:t>
            </a:fld>
            <a:endParaRPr lang="fr-FR" sz="1200">
              <a:solidFill>
                <a:srgbClr val="000000"/>
              </a:solidFill>
              <a:latin typeface="Times New Roman" charset="0"/>
              <a:cs typeface="DejaVu Sans" charset="0"/>
            </a:endParaRPr>
          </a:p>
        </p:txBody>
      </p:sp>
      <p:sp>
        <p:nvSpPr>
          <p:cNvPr id="25604" name="Rectangle 2"/>
          <p:cNvSpPr>
            <a:spLocks noGrp="1" noRot="1" noChangeAspect="1" noChangeArrowheads="1" noTextEdit="1"/>
          </p:cNvSpPr>
          <p:nvPr>
            <p:ph type="sldImg"/>
          </p:nvPr>
        </p:nvSpPr>
        <p:spPr>
          <a:xfrm>
            <a:off x="1141413" y="685800"/>
            <a:ext cx="4573587" cy="3430588"/>
          </a:xfrm>
          <a:solidFill>
            <a:srgbClr val="FFFFFF"/>
          </a:solidFill>
          <a:ln/>
        </p:spPr>
      </p:sp>
      <p:sp>
        <p:nvSpPr>
          <p:cNvPr id="25605" name="Text Box 3"/>
          <p:cNvSpPr txBox="1">
            <a:spLocks noChangeArrowheads="1"/>
          </p:cNvSpPr>
          <p:nvPr/>
        </p:nvSpPr>
        <p:spPr bwMode="auto">
          <a:xfrm>
            <a:off x="685474" y="4343990"/>
            <a:ext cx="5485421" cy="4114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Verdana" charset="0"/>
                <a:ea typeface="ＭＳ Ｐゴシック" charset="0"/>
                <a:cs typeface="Droid Sans Fallback" charset="0"/>
              </a:defRPr>
            </a:lvl1pPr>
            <a:lvl2pPr marL="37931725" indent="-37474525" eaLnBrk="0" hangingPunct="0">
              <a:defRPr sz="2400">
                <a:solidFill>
                  <a:schemeClr val="bg1"/>
                </a:solidFill>
                <a:latin typeface="Verdana" charset="0"/>
                <a:ea typeface="Droid Sans Fallback" charset="0"/>
                <a:cs typeface="Droid Sans Fallback" charset="0"/>
              </a:defRPr>
            </a:lvl2pPr>
            <a:lvl3pPr eaLnBrk="0" hangingPunct="0">
              <a:defRPr sz="2400">
                <a:solidFill>
                  <a:schemeClr val="bg1"/>
                </a:solidFill>
                <a:latin typeface="Verdana" charset="0"/>
                <a:ea typeface="Droid Sans Fallback" charset="0"/>
                <a:cs typeface="Droid Sans Fallback" charset="0"/>
              </a:defRPr>
            </a:lvl3pPr>
            <a:lvl4pPr eaLnBrk="0" hangingPunct="0">
              <a:defRPr sz="2400">
                <a:solidFill>
                  <a:schemeClr val="bg1"/>
                </a:solidFill>
                <a:latin typeface="Verdana" charset="0"/>
                <a:ea typeface="Droid Sans Fallback" charset="0"/>
                <a:cs typeface="Droid Sans Fallback" charset="0"/>
              </a:defRPr>
            </a:lvl4pPr>
            <a:lvl5pPr eaLnBrk="0" hangingPunct="0">
              <a:defRPr sz="2400">
                <a:solidFill>
                  <a:schemeClr val="bg1"/>
                </a:solidFill>
                <a:latin typeface="Verdana" charset="0"/>
                <a:ea typeface="Droid Sans Fallback" charset="0"/>
                <a:cs typeface="Droid Sans Fallback" charset="0"/>
              </a:defRPr>
            </a:lvl5pPr>
            <a:lvl6pPr marL="457200" eaLnBrk="0" fontAlgn="base" hangingPunct="0">
              <a:spcBef>
                <a:spcPct val="0"/>
              </a:spcBef>
              <a:spcAft>
                <a:spcPct val="0"/>
              </a:spcAft>
              <a:defRPr sz="2400">
                <a:solidFill>
                  <a:schemeClr val="bg1"/>
                </a:solidFill>
                <a:latin typeface="Verdana" charset="0"/>
                <a:ea typeface="Droid Sans Fallback" charset="0"/>
                <a:cs typeface="Droid Sans Fallback" charset="0"/>
              </a:defRPr>
            </a:lvl6pPr>
            <a:lvl7pPr marL="914400" eaLnBrk="0" fontAlgn="base" hangingPunct="0">
              <a:spcBef>
                <a:spcPct val="0"/>
              </a:spcBef>
              <a:spcAft>
                <a:spcPct val="0"/>
              </a:spcAft>
              <a:defRPr sz="2400">
                <a:solidFill>
                  <a:schemeClr val="bg1"/>
                </a:solidFill>
                <a:latin typeface="Verdana" charset="0"/>
                <a:ea typeface="Droid Sans Fallback" charset="0"/>
                <a:cs typeface="Droid Sans Fallback" charset="0"/>
              </a:defRPr>
            </a:lvl7pPr>
            <a:lvl8pPr marL="1371600" eaLnBrk="0" fontAlgn="base" hangingPunct="0">
              <a:spcBef>
                <a:spcPct val="0"/>
              </a:spcBef>
              <a:spcAft>
                <a:spcPct val="0"/>
              </a:spcAft>
              <a:defRPr sz="2400">
                <a:solidFill>
                  <a:schemeClr val="bg1"/>
                </a:solidFill>
                <a:latin typeface="Verdana" charset="0"/>
                <a:ea typeface="Droid Sans Fallback" charset="0"/>
                <a:cs typeface="Droid Sans Fallback" charset="0"/>
              </a:defRPr>
            </a:lvl8pPr>
            <a:lvl9pPr marL="1828800" eaLnBrk="0" fontAlgn="base" hangingPunct="0">
              <a:spcBef>
                <a:spcPct val="0"/>
              </a:spcBef>
              <a:spcAft>
                <a:spcPct val="0"/>
              </a:spcAft>
              <a:defRPr sz="2400">
                <a:solidFill>
                  <a:schemeClr val="bg1"/>
                </a:solidFill>
                <a:latin typeface="Verdana" charset="0"/>
                <a:ea typeface="Droid Sans Fallback" charset="0"/>
                <a:cs typeface="Droid Sans Fallback" charset="0"/>
              </a:defRPr>
            </a:lvl9pPr>
          </a:lstStyle>
          <a:p>
            <a:pPr eaLnBrk="1" hangingPunct="1"/>
            <a:endParaRPr lang="fr-FR" sz="1800"/>
          </a:p>
        </p:txBody>
      </p:sp>
    </p:spTree>
    <p:extLst>
      <p:ext uri="{BB962C8B-B14F-4D97-AF65-F5344CB8AC3E}">
        <p14:creationId xmlns:p14="http://schemas.microsoft.com/office/powerpoint/2010/main" val="1228721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a:xfrm>
            <a:off x="2254250" y="0"/>
            <a:ext cx="3406775" cy="2555875"/>
          </a:xfrm>
          <a:ln/>
        </p:spPr>
      </p:sp>
      <p:sp>
        <p:nvSpPr>
          <p:cNvPr id="22530" name="Rectangle 3"/>
          <p:cNvSpPr>
            <a:spLocks noGrp="1"/>
          </p:cNvSpPr>
          <p:nvPr>
            <p:ph type="body" idx="1"/>
          </p:nvPr>
        </p:nvSpPr>
        <p:spPr>
          <a:xfrm>
            <a:off x="0" y="2555875"/>
            <a:ext cx="6858000" cy="5005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fr-FR" sz="2000" u="sng">
                <a:latin typeface="Times New Roman" charset="0"/>
                <a:ea typeface="ＭＳ Ｐゴシック" charset="0"/>
                <a:cs typeface="ＭＳ Ｐゴシック" charset="0"/>
              </a:rPr>
              <a:t>+ en détail:</a:t>
            </a:r>
          </a:p>
          <a:p>
            <a:pPr>
              <a:lnSpc>
                <a:spcPct val="80000"/>
              </a:lnSpc>
            </a:pPr>
            <a:r>
              <a:rPr lang="fr-FR" sz="2000">
                <a:latin typeface="Times New Roman" charset="0"/>
                <a:ea typeface="ＭＳ Ｐゴシック" charset="0"/>
                <a:cs typeface="ＭＳ Ｐゴシック" charset="0"/>
              </a:rPr>
              <a:t>- La Q est libellée ainsi : </a:t>
            </a:r>
          </a:p>
          <a:p>
            <a:pPr>
              <a:lnSpc>
                <a:spcPct val="80000"/>
              </a:lnSpc>
            </a:pPr>
            <a:r>
              <a:rPr lang="fr-FR" sz="2000">
                <a:latin typeface="Times New Roman" charset="0"/>
                <a:ea typeface="ＭＳ Ｐゴシック" charset="0"/>
                <a:cs typeface="ＭＳ Ｐゴシック" charset="0"/>
              </a:rPr>
              <a:t>1pers. ou plusieurs pers. se comporte(nt) systématiquement avec vous de la façon suivante…etc.  (</a:t>
            </a:r>
            <a:r>
              <a:rPr lang="fr-FR" sz="2000">
                <a:solidFill>
                  <a:schemeClr val="tx2"/>
                </a:solidFill>
                <a:latin typeface="Times New Roman" charset="0"/>
                <a:ea typeface="ＭＳ Ｐゴシック" charset="0"/>
                <a:cs typeface="ＭＳ Ｐゴシック" charset="0"/>
              </a:rPr>
              <a:t>libellés du tableau en noires</a:t>
            </a:r>
            <a:r>
              <a:rPr lang="fr-FR" sz="2000">
                <a:latin typeface="Times New Roman" charset="0"/>
                <a:ea typeface="ＭＳ Ｐゴシック" charset="0"/>
                <a:cs typeface="ＭＳ Ｐゴシック" charset="0"/>
              </a:rPr>
              <a:t>) : </a:t>
            </a:r>
            <a:r>
              <a:rPr lang="fr-FR" sz="2000" u="sng">
                <a:latin typeface="Times New Roman" charset="0"/>
                <a:ea typeface="ＭＳ Ｐゴシック" charset="0"/>
                <a:cs typeface="ＭＳ Ｐゴシック" charset="0"/>
              </a:rPr>
              <a:t>oui, dans le passé, oui actuellement, non</a:t>
            </a:r>
          </a:p>
          <a:p>
            <a:pPr>
              <a:lnSpc>
                <a:spcPct val="80000"/>
              </a:lnSpc>
            </a:pPr>
            <a:r>
              <a:rPr lang="fr-FR" sz="2000">
                <a:latin typeface="Times New Roman" charset="0"/>
                <a:ea typeface="ＭＳ Ｐゴシック" charset="0"/>
                <a:cs typeface="ＭＳ Ｐゴシック" charset="0"/>
              </a:rPr>
              <a:t>=&gt; Items portent sur:   </a:t>
            </a:r>
          </a:p>
          <a:p>
            <a:pPr>
              <a:lnSpc>
                <a:spcPct val="80000"/>
              </a:lnSpc>
            </a:pPr>
            <a:r>
              <a:rPr lang="fr-FR" sz="2000">
                <a:latin typeface="Times New Roman" charset="0"/>
                <a:ea typeface="ＭＳ Ｐゴシック" charset="0"/>
                <a:cs typeface="ＭＳ Ｐゴシック" charset="0"/>
              </a:rPr>
              <a:t>    * l’isolement</a:t>
            </a:r>
          </a:p>
          <a:p>
            <a:pPr>
              <a:lnSpc>
                <a:spcPct val="80000"/>
              </a:lnSpc>
            </a:pPr>
            <a:r>
              <a:rPr lang="fr-FR" sz="2000">
                <a:latin typeface="Times New Roman" charset="0"/>
                <a:ea typeface="ＭＳ Ｐゴシック" charset="0"/>
                <a:cs typeface="ＭＳ Ｐゴシック" charset="0"/>
              </a:rPr>
              <a:t>    * rapport du salarié à ses relations au W</a:t>
            </a:r>
          </a:p>
          <a:p>
            <a:pPr>
              <a:lnSpc>
                <a:spcPct val="80000"/>
              </a:lnSpc>
            </a:pPr>
            <a:r>
              <a:rPr lang="fr-FR" sz="2000">
                <a:latin typeface="Times New Roman" charset="0"/>
                <a:ea typeface="ＭＳ Ｐゴシック" charset="0"/>
                <a:cs typeface="ＭＳ Ｐゴシック" charset="0"/>
              </a:rPr>
              <a:t>    * les attaques sur la pers., les tâches professionnelles modifiées comme punitions, violences ou menaces de violences </a:t>
            </a:r>
          </a:p>
          <a:p>
            <a:pPr>
              <a:lnSpc>
                <a:spcPct val="80000"/>
              </a:lnSpc>
            </a:pPr>
            <a:r>
              <a:rPr lang="fr-FR" sz="2000">
                <a:latin typeface="Times New Roman" charset="0"/>
                <a:ea typeface="ＭＳ Ｐゴシック" charset="0"/>
                <a:cs typeface="ＭＳ Ｐゴシック" charset="0"/>
              </a:rPr>
              <a:t>**********************************************</a:t>
            </a:r>
          </a:p>
          <a:p>
            <a:pPr>
              <a:lnSpc>
                <a:spcPct val="80000"/>
              </a:lnSpc>
              <a:buFontTx/>
              <a:buChar char="-"/>
            </a:pPr>
            <a:r>
              <a:rPr lang="fr-FR" sz="2000">
                <a:latin typeface="Times New Roman" charset="0"/>
                <a:ea typeface="ＭＳ Ｐゴシック" charset="0"/>
                <a:cs typeface="ＭＳ Ｐゴシック" charset="0"/>
              </a:rPr>
              <a:t>L’analyse de ces situations permet de </a:t>
            </a:r>
            <a:r>
              <a:rPr lang="fr-FR" sz="2000" b="1">
                <a:latin typeface="Times New Roman" charset="0"/>
                <a:ea typeface="ＭＳ Ｐゴシック" charset="0"/>
                <a:cs typeface="ＭＳ Ｐゴシック" charset="0"/>
              </a:rPr>
              <a:t>différencier 3 catégories de salariés </a:t>
            </a:r>
            <a:r>
              <a:rPr lang="fr-FR" sz="2000">
                <a:solidFill>
                  <a:srgbClr val="FF0000"/>
                </a:solidFill>
                <a:latin typeface="Times New Roman" charset="0"/>
                <a:ea typeface="ＭＳ Ｐゴシック" charset="0"/>
                <a:cs typeface="ＭＳ Ｐゴシック" charset="0"/>
              </a:rPr>
              <a:t>(en rouge ds tableau)</a:t>
            </a:r>
            <a:r>
              <a:rPr lang="fr-FR" sz="2000" b="1">
                <a:latin typeface="Times New Roman" charset="0"/>
                <a:ea typeface="ＭＳ Ｐゴシック" charset="0"/>
                <a:cs typeface="ＭＳ Ｐゴシック" charset="0"/>
              </a:rPr>
              <a:t> </a:t>
            </a:r>
            <a:r>
              <a:rPr lang="fr-FR" sz="2000">
                <a:latin typeface="Times New Roman" charset="0"/>
                <a:ea typeface="ＭＳ Ｐゴシック" charset="0"/>
                <a:cs typeface="ＭＳ Ｐゴシック" charset="0"/>
              </a:rPr>
              <a:t>:       </a:t>
            </a:r>
          </a:p>
          <a:p>
            <a:pPr lvl="1">
              <a:lnSpc>
                <a:spcPct val="80000"/>
              </a:lnSpc>
            </a:pPr>
            <a:r>
              <a:rPr lang="fr-FR" sz="2000">
                <a:latin typeface="Times New Roman" charset="0"/>
                <a:ea typeface="ＭＳ Ｐゴシック" charset="0"/>
              </a:rPr>
              <a:t>* victimes </a:t>
            </a:r>
            <a:r>
              <a:rPr lang="fr-FR" sz="2000" b="1">
                <a:latin typeface="Times New Roman" charset="0"/>
                <a:ea typeface="ＭＳ Ｐゴシック" charset="0"/>
              </a:rPr>
              <a:t>d'atteintes à caractère particulièrement dégradant </a:t>
            </a:r>
            <a:r>
              <a:rPr lang="fr-FR" sz="2000">
                <a:latin typeface="Times New Roman" charset="0"/>
                <a:ea typeface="ＭＳ Ｐゴシック" charset="0"/>
              </a:rPr>
              <a:t>: touche 3 %  …concerne les situations  …. etc.</a:t>
            </a:r>
          </a:p>
          <a:p>
            <a:pPr>
              <a:lnSpc>
                <a:spcPct val="80000"/>
              </a:lnSpc>
            </a:pPr>
            <a:r>
              <a:rPr lang="fr-FR" sz="2000" b="1">
                <a:latin typeface="Times New Roman" charset="0"/>
                <a:ea typeface="ＭＳ Ｐゴシック" charset="0"/>
                <a:cs typeface="ＭＳ Ｐゴシック" charset="0"/>
              </a:rPr>
              <a:t>        * de déni de reconnaissance du W</a:t>
            </a:r>
            <a:r>
              <a:rPr lang="fr-FR" sz="2000">
                <a:latin typeface="Times New Roman" charset="0"/>
                <a:ea typeface="ＭＳ Ｐゴシック" charset="0"/>
                <a:cs typeface="ＭＳ Ｐゴシック" charset="0"/>
              </a:rPr>
              <a:t> dont se plaignent 12%...</a:t>
            </a:r>
          </a:p>
          <a:p>
            <a:pPr>
              <a:lnSpc>
                <a:spcPct val="80000"/>
              </a:lnSpc>
            </a:pPr>
            <a:r>
              <a:rPr lang="fr-FR" sz="2000">
                <a:latin typeface="Times New Roman" charset="0"/>
                <a:ea typeface="ＭＳ Ｐゴシック" charset="0"/>
                <a:cs typeface="ＭＳ Ｐゴシック" charset="0"/>
              </a:rPr>
              <a:t>        *  </a:t>
            </a:r>
            <a:r>
              <a:rPr lang="fr-FR" sz="2000" b="1">
                <a:latin typeface="Times New Roman" charset="0"/>
                <a:ea typeface="ＭＳ Ｐゴシック" charset="0"/>
                <a:cs typeface="ＭＳ Ｐゴシック" charset="0"/>
              </a:rPr>
              <a:t>de comportement méprisant qui touche 8% …</a:t>
            </a:r>
          </a:p>
          <a:p>
            <a:pPr>
              <a:lnSpc>
                <a:spcPct val="80000"/>
              </a:lnSpc>
            </a:pPr>
            <a:r>
              <a:rPr lang="fr-FR" sz="2000">
                <a:latin typeface="Times New Roman" charset="0"/>
                <a:ea typeface="ＭＳ Ｐゴシック" charset="0"/>
                <a:cs typeface="ＭＳ Ｐゴシック" charset="0"/>
              </a:rPr>
              <a:t>*****************</a:t>
            </a:r>
          </a:p>
          <a:p>
            <a:pPr>
              <a:lnSpc>
                <a:spcPct val="80000"/>
              </a:lnSpc>
            </a:pPr>
            <a:r>
              <a:rPr lang="fr-FR" sz="2000">
                <a:latin typeface="Times New Roman" charset="0"/>
                <a:ea typeface="ＭＳ Ｐゴシック" charset="0"/>
                <a:cs typeface="ＭＳ Ｐゴシック" charset="0"/>
              </a:rPr>
              <a:t>Pour déf.  des CH: ordre de priorité des 3 cpostes en lien avec état de santé dégradé :	particulièrement dégradé pr DEGRA (un peu moins pr DENI et encore moins pr MEPRI)</a:t>
            </a:r>
          </a:p>
          <a:p>
            <a:pPr>
              <a:lnSpc>
                <a:spcPct val="80000"/>
              </a:lnSpc>
            </a:pPr>
            <a:endParaRPr lang="fr-FR" sz="20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142362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ＭＳ Ｐゴシック" charset="0"/>
                <a:cs typeface="Droid Sans Fallback"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9pPr>
          </a:lstStyle>
          <a:p>
            <a:pPr eaLnBrk="1" hangingPunct="1"/>
            <a:fld id="{17F98B74-C37A-D542-9FC7-8F07667C657A}" type="slidenum">
              <a:rPr lang="fr-FR" sz="1200">
                <a:solidFill>
                  <a:srgbClr val="000000"/>
                </a:solidFill>
                <a:latin typeface="Times New Roman" charset="0"/>
                <a:cs typeface="DejaVu Sans" charset="0"/>
              </a:rPr>
              <a:pPr eaLnBrk="1" hangingPunct="1"/>
              <a:t>21</a:t>
            </a:fld>
            <a:endParaRPr lang="fr-FR" sz="1200">
              <a:solidFill>
                <a:srgbClr val="000000"/>
              </a:solidFill>
              <a:latin typeface="Times New Roman" charset="0"/>
              <a:cs typeface="DejaVu Sans" charset="0"/>
            </a:endParaRPr>
          </a:p>
        </p:txBody>
      </p:sp>
      <p:sp>
        <p:nvSpPr>
          <p:cNvPr id="33795" name="Text Box 1"/>
          <p:cNvSpPr txBox="1">
            <a:spLocks noChangeArrowheads="1"/>
          </p:cNvSpPr>
          <p:nvPr/>
        </p:nvSpPr>
        <p:spPr bwMode="auto">
          <a:xfrm>
            <a:off x="3882719" y="8685035"/>
            <a:ext cx="2958960" cy="445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80" tIns="45360" rIns="91080" bIns="4536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ＭＳ Ｐゴシック" charset="0"/>
                <a:cs typeface="Droid Sans Fallback"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9pPr>
          </a:lstStyle>
          <a:p>
            <a:pPr algn="r" eaLnBrk="1" hangingPunct="1">
              <a:buClrTx/>
              <a:buFontTx/>
              <a:buNone/>
            </a:pPr>
            <a:fld id="{39A780BB-1030-C746-8562-368930CBA0A8}" type="slidenum">
              <a:rPr lang="fr-FR" sz="1200">
                <a:solidFill>
                  <a:srgbClr val="000000"/>
                </a:solidFill>
                <a:latin typeface="Times New Roman" charset="0"/>
                <a:cs typeface="DejaVu Sans" charset="0"/>
              </a:rPr>
              <a:pPr algn="r" eaLnBrk="1" hangingPunct="1">
                <a:buClrTx/>
                <a:buFontTx/>
                <a:buNone/>
              </a:pPr>
              <a:t>21</a:t>
            </a:fld>
            <a:endParaRPr lang="fr-FR" sz="1200">
              <a:solidFill>
                <a:srgbClr val="000000"/>
              </a:solidFill>
              <a:latin typeface="Times New Roman" charset="0"/>
              <a:cs typeface="DejaVu Sans" charset="0"/>
            </a:endParaRPr>
          </a:p>
        </p:txBody>
      </p:sp>
      <p:sp>
        <p:nvSpPr>
          <p:cNvPr id="33796" name="Rectangle 2"/>
          <p:cNvSpPr>
            <a:spLocks noGrp="1" noRot="1" noChangeAspect="1" noChangeArrowheads="1" noTextEdit="1"/>
          </p:cNvSpPr>
          <p:nvPr>
            <p:ph type="sldImg"/>
          </p:nvPr>
        </p:nvSpPr>
        <p:spPr>
          <a:xfrm>
            <a:off x="1279525" y="711200"/>
            <a:ext cx="4740275" cy="3556000"/>
          </a:xfrm>
          <a:solidFill>
            <a:srgbClr val="FFFFFF"/>
          </a:solidFill>
          <a:ln/>
        </p:spPr>
      </p:sp>
      <p:sp>
        <p:nvSpPr>
          <p:cNvPr id="33797" name="Text Box 3"/>
          <p:cNvSpPr txBox="1">
            <a:spLocks noChangeArrowheads="1"/>
          </p:cNvSpPr>
          <p:nvPr/>
        </p:nvSpPr>
        <p:spPr bwMode="auto">
          <a:xfrm>
            <a:off x="729541" y="4504332"/>
            <a:ext cx="5839582" cy="4267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680" tIns="47520" rIns="94680" bIns="47520"/>
          <a:lstStyle>
            <a:lvl1pPr marL="228600" indent="-217488" eaLnBrk="0" hangingPunc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400">
                <a:solidFill>
                  <a:schemeClr val="bg1"/>
                </a:solidFill>
                <a:latin typeface="Verdana" charset="0"/>
                <a:ea typeface="ＭＳ Ｐゴシック" charset="0"/>
                <a:cs typeface="Droid Sans Fallback" charset="0"/>
              </a:defRPr>
            </a:lvl1pPr>
            <a:lvl2pPr marL="37931725" indent="-37474525" eaLnBrk="0" hangingPunc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400">
                <a:solidFill>
                  <a:schemeClr val="bg1"/>
                </a:solidFill>
                <a:latin typeface="Verdana" charset="0"/>
                <a:ea typeface="Droid Sans Fallback" charset="0"/>
                <a:cs typeface="Droid Sans Fallback" charset="0"/>
              </a:defRPr>
            </a:lvl2pPr>
            <a:lvl3pPr eaLnBrk="0" hangingPunc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400">
                <a:solidFill>
                  <a:schemeClr val="bg1"/>
                </a:solidFill>
                <a:latin typeface="Verdana" charset="0"/>
                <a:ea typeface="Droid Sans Fallback" charset="0"/>
                <a:cs typeface="Droid Sans Fallback" charset="0"/>
              </a:defRPr>
            </a:lvl3pPr>
            <a:lvl4pPr eaLnBrk="0" hangingPunc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400">
                <a:solidFill>
                  <a:schemeClr val="bg1"/>
                </a:solidFill>
                <a:latin typeface="Verdana" charset="0"/>
                <a:ea typeface="Droid Sans Fallback" charset="0"/>
                <a:cs typeface="Droid Sans Fallback" charset="0"/>
              </a:defRPr>
            </a:lvl4pPr>
            <a:lvl5pPr eaLnBrk="0" hangingPunc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400">
                <a:solidFill>
                  <a:schemeClr val="bg1"/>
                </a:solidFill>
                <a:latin typeface="Verdana" charset="0"/>
                <a:ea typeface="Droid Sans Fallback" charset="0"/>
                <a:cs typeface="Droid Sans Fallback" charset="0"/>
              </a:defRPr>
            </a:lvl5pPr>
            <a:lvl6pPr marL="457200" eaLnBrk="0" fontAlgn="base" hangingPunct="0">
              <a:spcBef>
                <a:spcPct val="0"/>
              </a:spcBef>
              <a:spcAft>
                <a:spcPct val="0"/>
              </a:spcAft>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400">
                <a:solidFill>
                  <a:schemeClr val="bg1"/>
                </a:solidFill>
                <a:latin typeface="Verdana" charset="0"/>
                <a:ea typeface="Droid Sans Fallback" charset="0"/>
                <a:cs typeface="Droid Sans Fallback" charset="0"/>
              </a:defRPr>
            </a:lvl6pPr>
            <a:lvl7pPr marL="914400" eaLnBrk="0" fontAlgn="base" hangingPunct="0">
              <a:spcBef>
                <a:spcPct val="0"/>
              </a:spcBef>
              <a:spcAft>
                <a:spcPct val="0"/>
              </a:spcAft>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400">
                <a:solidFill>
                  <a:schemeClr val="bg1"/>
                </a:solidFill>
                <a:latin typeface="Verdana" charset="0"/>
                <a:ea typeface="Droid Sans Fallback" charset="0"/>
                <a:cs typeface="Droid Sans Fallback" charset="0"/>
              </a:defRPr>
            </a:lvl7pPr>
            <a:lvl8pPr marL="1371600" eaLnBrk="0" fontAlgn="base" hangingPunct="0">
              <a:spcBef>
                <a:spcPct val="0"/>
              </a:spcBef>
              <a:spcAft>
                <a:spcPct val="0"/>
              </a:spcAft>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400">
                <a:solidFill>
                  <a:schemeClr val="bg1"/>
                </a:solidFill>
                <a:latin typeface="Verdana" charset="0"/>
                <a:ea typeface="Droid Sans Fallback" charset="0"/>
                <a:cs typeface="Droid Sans Fallback" charset="0"/>
              </a:defRPr>
            </a:lvl8pPr>
            <a:lvl9pPr marL="1828800" eaLnBrk="0" fontAlgn="base" hangingPunct="0">
              <a:spcBef>
                <a:spcPct val="0"/>
              </a:spcBef>
              <a:spcAft>
                <a:spcPct val="0"/>
              </a:spcAft>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400">
                <a:solidFill>
                  <a:schemeClr val="bg1"/>
                </a:solidFill>
                <a:latin typeface="Verdana" charset="0"/>
                <a:ea typeface="Droid Sans Fallback" charset="0"/>
                <a:cs typeface="Droid Sans Fallback" charset="0"/>
              </a:defRPr>
            </a:lvl9pPr>
          </a:lstStyle>
          <a:p>
            <a:pPr eaLnBrk="1" hangingPunct="1">
              <a:spcBef>
                <a:spcPts val="450"/>
              </a:spcBef>
              <a:buClrTx/>
              <a:buFontTx/>
              <a:buNone/>
            </a:pPr>
            <a:r>
              <a:rPr lang="fr-FR" sz="1200">
                <a:solidFill>
                  <a:srgbClr val="000000"/>
                </a:solidFill>
                <a:ea typeface="宋体" charset="0"/>
                <a:cs typeface="宋体" charset="0"/>
              </a:rPr>
              <a:t>L’absentéisme pour raison de santé (sauf accident du travail et maternité) était notamment renseigné dans l’auto-questionnaire à partir du nombre d’épisodes d’absence (0, 1, 2 ou 3 et plus) au cours des 12 derniers mois</a:t>
            </a:r>
            <a:r>
              <a:rPr lang="fr-FR" sz="1200" u="sng">
                <a:solidFill>
                  <a:srgbClr val="CCCCFF"/>
                </a:solidFill>
                <a:ea typeface="宋体" charset="0"/>
                <a:cs typeface="宋体" charset="0"/>
              </a:rPr>
              <a:t>[1]</a:t>
            </a:r>
            <a:r>
              <a:rPr lang="fr-FR" sz="1200">
                <a:solidFill>
                  <a:srgbClr val="000000"/>
                </a:solidFill>
                <a:ea typeface="宋体" charset="0"/>
                <a:cs typeface="宋体" charset="0"/>
              </a:rPr>
              <a:t> : 32% des hommes et 38% des femmes ont déclaré avoir au moins une absence dans l’année écoulée. </a:t>
            </a:r>
          </a:p>
          <a:p>
            <a:pPr eaLnBrk="1" hangingPunct="1">
              <a:spcBef>
                <a:spcPts val="450"/>
              </a:spcBef>
              <a:buClrTx/>
              <a:buFontTx/>
              <a:buNone/>
            </a:pPr>
            <a:endParaRPr lang="fr-FR" sz="1200">
              <a:solidFill>
                <a:srgbClr val="000000"/>
              </a:solidFill>
              <a:ea typeface="宋体" charset="0"/>
              <a:cs typeface="宋体" charset="0"/>
            </a:endParaRPr>
          </a:p>
          <a:p>
            <a:pPr eaLnBrk="1" hangingPunct="1">
              <a:spcBef>
                <a:spcPts val="450"/>
              </a:spcBef>
              <a:buFont typeface="Times New Roman" charset="0"/>
              <a:buAutoNum type="arabicParenR"/>
            </a:pPr>
            <a:r>
              <a:rPr lang="fr-FR" sz="1200">
                <a:solidFill>
                  <a:srgbClr val="000000"/>
                </a:solidFill>
                <a:ea typeface="宋体" charset="0"/>
                <a:cs typeface="宋体" charset="0"/>
              </a:rPr>
              <a:t>Le fait de déclarer une absence pour les hommes et les femmes augmente avec les facteurs psychosociaux. </a:t>
            </a:r>
          </a:p>
          <a:p>
            <a:pPr eaLnBrk="1" hangingPunct="1">
              <a:spcBef>
                <a:spcPts val="450"/>
              </a:spcBef>
              <a:buFont typeface="Times New Roman" charset="0"/>
              <a:buAutoNum type="arabicParenR"/>
            </a:pPr>
            <a:r>
              <a:rPr lang="fr-FR" sz="1200">
                <a:solidFill>
                  <a:srgbClr val="000000"/>
                </a:solidFill>
                <a:ea typeface="宋体" charset="0"/>
                <a:cs typeface="宋体" charset="0"/>
              </a:rPr>
              <a:t> Plus les épisodes d’absence sont nombreux, plus la probabilité d’être en situation défavorable du point de vue des facteurs de risque psychosociaux étudiés est grande. Cette relation est particulièrement marquée concernant le manque de récompenses, surtout chez les hommes. En effet,  pour eux le risque de percevoir une faible récompense est deux fois plus élevé à partir de 2 épisodes d’absentéisme et quatre fois plus élevés dès que l’on atteint 3 absences ou plus. </a:t>
            </a:r>
          </a:p>
          <a:p>
            <a:pPr eaLnBrk="1" hangingPunct="1">
              <a:spcBef>
                <a:spcPts val="450"/>
              </a:spcBef>
              <a:buClrTx/>
              <a:buFontTx/>
              <a:buNone/>
            </a:pPr>
            <a:br>
              <a:rPr lang="fr-FR" sz="1200">
                <a:solidFill>
                  <a:srgbClr val="000000"/>
                </a:solidFill>
                <a:ea typeface="宋体" charset="0"/>
                <a:cs typeface="宋体" charset="0"/>
              </a:rPr>
            </a:br>
            <a:r>
              <a:rPr lang="fr-FR" sz="1200">
                <a:solidFill>
                  <a:srgbClr val="000000"/>
                </a:solidFill>
                <a:latin typeface="Wingdings" charset="0"/>
                <a:cs typeface="Wingdings" charset="0"/>
              </a:rPr>
              <a:t></a:t>
            </a:r>
            <a:r>
              <a:rPr lang="fr-FR" sz="1200">
                <a:solidFill>
                  <a:srgbClr val="000000"/>
                </a:solidFill>
                <a:ea typeface="宋体" charset="0"/>
                <a:cs typeface="宋体" charset="0"/>
              </a:rPr>
              <a:t> les 2 résultats précédents nous disent que: </a:t>
            </a:r>
          </a:p>
          <a:p>
            <a:pPr eaLnBrk="1" hangingPunct="1">
              <a:spcBef>
                <a:spcPts val="450"/>
              </a:spcBef>
              <a:buClrTx/>
              <a:buFontTx/>
              <a:buNone/>
            </a:pPr>
            <a:r>
              <a:rPr lang="fr-FR" sz="1200">
                <a:solidFill>
                  <a:srgbClr val="000000"/>
                </a:solidFill>
                <a:ea typeface="宋体" charset="0"/>
                <a:cs typeface="宋体" charset="0"/>
              </a:rPr>
              <a:t>on fait la chasse à l’absentéisme et AT. Mais les RPS sont générateurs de ça donc pour palier ce pb il faut revenir à la source et prévenir les RPS. </a:t>
            </a:r>
          </a:p>
        </p:txBody>
      </p:sp>
    </p:spTree>
    <p:extLst>
      <p:ext uri="{BB962C8B-B14F-4D97-AF65-F5344CB8AC3E}">
        <p14:creationId xmlns:p14="http://schemas.microsoft.com/office/powerpoint/2010/main" val="1233338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ＭＳ Ｐゴシック" charset="0"/>
                <a:cs typeface="Droid Sans Fallback"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9pPr>
          </a:lstStyle>
          <a:p>
            <a:pPr eaLnBrk="1" hangingPunct="1"/>
            <a:fld id="{B9BC93EB-313D-7B41-B425-C52CE8683501}" type="slidenum">
              <a:rPr lang="fr-FR" sz="1200">
                <a:solidFill>
                  <a:srgbClr val="000000"/>
                </a:solidFill>
                <a:latin typeface="Times New Roman" charset="0"/>
                <a:cs typeface="DejaVu Sans" charset="0"/>
              </a:rPr>
              <a:pPr eaLnBrk="1" hangingPunct="1"/>
              <a:t>22</a:t>
            </a:fld>
            <a:endParaRPr lang="fr-FR" sz="1200">
              <a:solidFill>
                <a:srgbClr val="000000"/>
              </a:solidFill>
              <a:latin typeface="Times New Roman" charset="0"/>
              <a:cs typeface="DejaVu Sans" charset="0"/>
            </a:endParaRPr>
          </a:p>
        </p:txBody>
      </p:sp>
      <p:sp>
        <p:nvSpPr>
          <p:cNvPr id="44035" name="Rectangle 1"/>
          <p:cNvSpPr>
            <a:spLocks noGrp="1" noRot="1" noChangeAspect="1" noChangeArrowheads="1" noTextEdit="1"/>
          </p:cNvSpPr>
          <p:nvPr>
            <p:ph type="sldImg"/>
          </p:nvPr>
        </p:nvSpPr>
        <p:spPr>
          <a:xfrm>
            <a:off x="1989138" y="0"/>
            <a:ext cx="2927350" cy="2195513"/>
          </a:xfrm>
          <a:solidFill>
            <a:srgbClr val="FFFFFF"/>
          </a:solidFill>
          <a:ln/>
        </p:spPr>
      </p:sp>
      <p:sp>
        <p:nvSpPr>
          <p:cNvPr id="44036" name="Text Box 2"/>
          <p:cNvSpPr txBox="1">
            <a:spLocks noChangeArrowheads="1"/>
          </p:cNvSpPr>
          <p:nvPr/>
        </p:nvSpPr>
        <p:spPr bwMode="auto">
          <a:xfrm>
            <a:off x="0" y="2196267"/>
            <a:ext cx="6856368" cy="4245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80" tIns="45360" rIns="91080" bIns="4536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ＭＳ Ｐゴシック" charset="0"/>
                <a:cs typeface="Droid Sans Fallback"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9pPr>
          </a:lstStyle>
          <a:p>
            <a:pPr algn="l" eaLnBrk="1" hangingPunct="1">
              <a:lnSpc>
                <a:spcPct val="90000"/>
              </a:lnSpc>
              <a:spcBef>
                <a:spcPts val="525"/>
              </a:spcBef>
              <a:buClrTx/>
              <a:buFontTx/>
              <a:buNone/>
            </a:pPr>
            <a:r>
              <a:rPr lang="fr-FR" sz="2000">
                <a:solidFill>
                  <a:srgbClr val="000000"/>
                </a:solidFill>
                <a:latin typeface="Times New Roman" charset="0"/>
              </a:rPr>
              <a:t>- + 3/4 des sal. subissent CH essentiellement sur lieu même de leur W, par pers. de leur entreprise (= </a:t>
            </a:r>
            <a:r>
              <a:rPr lang="fr-FR" sz="2000" b="1">
                <a:solidFill>
                  <a:srgbClr val="000000"/>
                </a:solidFill>
                <a:latin typeface="Times New Roman" charset="0"/>
              </a:rPr>
              <a:t>cportmts internes au collectif de W</a:t>
            </a:r>
            <a:r>
              <a:rPr lang="fr-FR" sz="2000">
                <a:solidFill>
                  <a:srgbClr val="000000"/>
                </a:solidFill>
                <a:latin typeface="Times New Roman" charset="0"/>
              </a:rPr>
              <a:t> _</a:t>
            </a:r>
            <a:r>
              <a:rPr lang="fr-FR" sz="2000" b="1">
                <a:solidFill>
                  <a:srgbClr val="000000"/>
                </a:solidFill>
                <a:latin typeface="Times New Roman" charset="0"/>
              </a:rPr>
              <a:t>collègues, hiérarchie_</a:t>
            </a:r>
            <a:r>
              <a:rPr lang="fr-FR" sz="2000">
                <a:solidFill>
                  <a:srgbClr val="000000"/>
                </a:solidFill>
                <a:latin typeface="Times New Roman" charset="0"/>
              </a:rPr>
              <a:t> </a:t>
            </a:r>
            <a:r>
              <a:rPr lang="fr-FR" sz="1400">
                <a:solidFill>
                  <a:srgbClr val="000000"/>
                </a:solidFill>
                <a:latin typeface="Times New Roman" charset="0"/>
              </a:rPr>
              <a:t>soit sous forme d’une agression ouverte physique ou verbale ou sous une forme plus dissimulée).</a:t>
            </a:r>
          </a:p>
          <a:p>
            <a:pPr algn="l" eaLnBrk="1" hangingPunct="1">
              <a:spcBef>
                <a:spcPts val="750"/>
              </a:spcBef>
              <a:buFont typeface="Times New Roman" charset="0"/>
              <a:buChar char="-"/>
            </a:pPr>
            <a:r>
              <a:rPr lang="fr-FR" sz="2000">
                <a:solidFill>
                  <a:srgbClr val="000000"/>
                </a:solidFill>
                <a:latin typeface="Times New Roman" charset="0"/>
              </a:rPr>
              <a:t>12 % sal. Subissent CH relevant de la clientèle /usager. </a:t>
            </a:r>
          </a:p>
          <a:p>
            <a:pPr algn="l" eaLnBrk="1" hangingPunct="1">
              <a:spcBef>
                <a:spcPts val="675"/>
              </a:spcBef>
              <a:buFont typeface="Times New Roman" charset="0"/>
              <a:buChar char="-"/>
            </a:pPr>
            <a:r>
              <a:rPr lang="fr-FR" sz="2000">
                <a:solidFill>
                  <a:srgbClr val="000000"/>
                </a:solidFill>
                <a:latin typeface="Times New Roman" charset="0"/>
              </a:rPr>
              <a:t> Plus rarement, c’est le fait de salariés d’autres </a:t>
            </a:r>
            <a:r>
              <a:rPr lang="fr-FR" sz="1800">
                <a:solidFill>
                  <a:srgbClr val="000000"/>
                </a:solidFill>
                <a:latin typeface="Times New Roman" charset="0"/>
              </a:rPr>
              <a:t>entreprises (6,5%).</a:t>
            </a:r>
          </a:p>
          <a:p>
            <a:pPr algn="l" eaLnBrk="1" hangingPunct="1">
              <a:spcBef>
                <a:spcPts val="750"/>
              </a:spcBef>
              <a:buClrTx/>
              <a:buFontTx/>
              <a:buNone/>
            </a:pPr>
            <a:r>
              <a:rPr lang="fr-FR" sz="2000">
                <a:solidFill>
                  <a:srgbClr val="000000"/>
                </a:solidFill>
                <a:latin typeface="Times New Roman" charset="0"/>
              </a:rPr>
              <a:t>****************************************************- Cumul des acteurs :     * assez rare 				       et                * concerne surtout </a:t>
            </a:r>
            <a:r>
              <a:rPr lang="fr-FR" sz="2000" b="1">
                <a:solidFill>
                  <a:srgbClr val="000000"/>
                </a:solidFill>
                <a:latin typeface="Times New Roman" charset="0"/>
              </a:rPr>
              <a:t>l’asso</a:t>
            </a:r>
            <a:r>
              <a:rPr lang="fr-FR" sz="2000">
                <a:solidFill>
                  <a:srgbClr val="000000"/>
                </a:solidFill>
                <a:latin typeface="Times New Roman" charset="0"/>
              </a:rPr>
              <a:t> de CH 	</a:t>
            </a:r>
            <a:r>
              <a:rPr lang="fr-FR" sz="2000" b="1">
                <a:solidFill>
                  <a:srgbClr val="000000"/>
                </a:solidFill>
                <a:latin typeface="Times New Roman" charset="0"/>
              </a:rPr>
              <a:t>émanant</a:t>
            </a:r>
            <a:r>
              <a:rPr lang="fr-FR" sz="2000">
                <a:solidFill>
                  <a:srgbClr val="000000"/>
                </a:solidFill>
                <a:latin typeface="Times New Roman" charset="0"/>
              </a:rPr>
              <a:t> de l’entrepr. - clients/usagers, 	     	                          		          * et ceci surtout:</a:t>
            </a:r>
          </a:p>
          <a:p>
            <a:pPr algn="l" eaLnBrk="1" hangingPunct="1">
              <a:spcBef>
                <a:spcPts val="750"/>
              </a:spcBef>
              <a:buClrTx/>
              <a:buFontTx/>
              <a:buNone/>
            </a:pPr>
            <a:r>
              <a:rPr lang="fr-FR" sz="2000">
                <a:solidFill>
                  <a:srgbClr val="000000"/>
                </a:solidFill>
                <a:latin typeface="Times New Roman" charset="0"/>
              </a:rPr>
              <a:t>1- pr DEGRA:       </a:t>
            </a:r>
            <a:r>
              <a:rPr lang="fr-FR" sz="2000" b="1">
                <a:solidFill>
                  <a:srgbClr val="000000"/>
                </a:solidFill>
                <a:latin typeface="Times New Roman" charset="0"/>
              </a:rPr>
              <a:t>* + de cumul d’acteurs &lt;&gt;</a:t>
            </a:r>
            <a:r>
              <a:rPr lang="fr-FR" sz="2000">
                <a:solidFill>
                  <a:srgbClr val="000000"/>
                </a:solidFill>
                <a:latin typeface="Times New Roman" charset="0"/>
              </a:rPr>
              <a:t> (16.5% contre 10% des sal. subissant DENI et 6,8% des sal. subissant MEPRI) </a:t>
            </a:r>
          </a:p>
          <a:p>
            <a:pPr algn="l" eaLnBrk="1" hangingPunct="1">
              <a:spcBef>
                <a:spcPts val="750"/>
              </a:spcBef>
              <a:buClrTx/>
              <a:buFontTx/>
              <a:buNone/>
            </a:pPr>
            <a:r>
              <a:rPr lang="fr-FR" sz="2000">
                <a:solidFill>
                  <a:srgbClr val="000000"/>
                </a:solidFill>
                <a:latin typeface="Times New Roman" charset="0"/>
              </a:rPr>
              <a:t>	              * proviennent proportionnellement + svt </a:t>
            </a:r>
            <a:r>
              <a:rPr lang="fr-FR" sz="2000" b="1">
                <a:solidFill>
                  <a:srgbClr val="000000"/>
                </a:solidFill>
                <a:latin typeface="Times New Roman" charset="0"/>
              </a:rPr>
              <a:t>clients usagers / patients que pr </a:t>
            </a:r>
            <a:r>
              <a:rPr lang="fr-FR" sz="2000">
                <a:solidFill>
                  <a:srgbClr val="000000"/>
                </a:solidFill>
                <a:latin typeface="Times New Roman" charset="0"/>
              </a:rPr>
              <a:t>autres types de CH: 8% des DEGRA contre 5% pour DENI et MEPRI ). (mais encore  2/3 des DEGRA proviennent de l’int. de entreprise)</a:t>
            </a:r>
          </a:p>
          <a:p>
            <a:pPr algn="l" eaLnBrk="1" hangingPunct="1">
              <a:spcBef>
                <a:spcPts val="750"/>
              </a:spcBef>
              <a:buClrTx/>
              <a:buFontTx/>
              <a:buNone/>
            </a:pPr>
            <a:r>
              <a:rPr lang="fr-FR" sz="2000">
                <a:solidFill>
                  <a:srgbClr val="000000"/>
                </a:solidFill>
                <a:latin typeface="Times New Roman" charset="0"/>
              </a:rPr>
              <a:t>2- puis DENI.</a:t>
            </a:r>
          </a:p>
          <a:p>
            <a:pPr algn="l" eaLnBrk="1" hangingPunct="1">
              <a:lnSpc>
                <a:spcPct val="90000"/>
              </a:lnSpc>
              <a:spcBef>
                <a:spcPts val="750"/>
              </a:spcBef>
              <a:buClrTx/>
              <a:buFontTx/>
              <a:buNone/>
            </a:pPr>
            <a:r>
              <a:rPr lang="fr-FR" sz="2000">
                <a:solidFill>
                  <a:srgbClr val="000000"/>
                </a:solidFill>
                <a:latin typeface="Times New Roman" charset="0"/>
              </a:rPr>
              <a:t>3- MEPRI: * proviennent + spécifiquement de int. de l’entreprise </a:t>
            </a:r>
          </a:p>
          <a:p>
            <a:pPr algn="l" eaLnBrk="1" hangingPunct="1">
              <a:lnSpc>
                <a:spcPct val="90000"/>
              </a:lnSpc>
              <a:spcBef>
                <a:spcPts val="750"/>
              </a:spcBef>
              <a:buClrTx/>
              <a:buFontTx/>
              <a:buNone/>
            </a:pPr>
            <a:r>
              <a:rPr lang="fr-FR" sz="2000">
                <a:solidFill>
                  <a:srgbClr val="000000"/>
                </a:solidFill>
                <a:latin typeface="Times New Roman" charset="0"/>
              </a:rPr>
              <a:t>	   * -  cumul de types d’acteurs que les autres CH </a:t>
            </a:r>
          </a:p>
          <a:p>
            <a:pPr algn="l" eaLnBrk="1" hangingPunct="1">
              <a:lnSpc>
                <a:spcPct val="90000"/>
              </a:lnSpc>
              <a:spcBef>
                <a:spcPts val="750"/>
              </a:spcBef>
              <a:buClrTx/>
              <a:buFontTx/>
              <a:buNone/>
            </a:pPr>
            <a:r>
              <a:rPr lang="fr-FR" sz="2000">
                <a:solidFill>
                  <a:srgbClr val="FF0000"/>
                </a:solidFill>
                <a:latin typeface="Times New Roman" charset="0"/>
              </a:rPr>
              <a:t>Mettre 1 exple pr plus vivant !     - Cf tableau détaillé</a:t>
            </a:r>
          </a:p>
          <a:p>
            <a:pPr algn="l" eaLnBrk="1" hangingPunct="1">
              <a:lnSpc>
                <a:spcPct val="90000"/>
              </a:lnSpc>
              <a:spcBef>
                <a:spcPts val="750"/>
              </a:spcBef>
              <a:buClrTx/>
              <a:buFontTx/>
              <a:buNone/>
            </a:pPr>
            <a:endParaRPr lang="fr-FR" sz="2000">
              <a:solidFill>
                <a:srgbClr val="000000"/>
              </a:solidFill>
              <a:latin typeface="Times New Roman" charset="0"/>
            </a:endParaRPr>
          </a:p>
          <a:p>
            <a:pPr algn="l" eaLnBrk="1" hangingPunct="1">
              <a:lnSpc>
                <a:spcPct val="90000"/>
              </a:lnSpc>
              <a:spcBef>
                <a:spcPts val="750"/>
              </a:spcBef>
              <a:buClrTx/>
              <a:buFontTx/>
              <a:buNone/>
            </a:pPr>
            <a:endParaRPr lang="fr-FR" sz="2000">
              <a:solidFill>
                <a:srgbClr val="000000"/>
              </a:solidFill>
              <a:latin typeface="Times New Roman" charset="0"/>
            </a:endParaRPr>
          </a:p>
        </p:txBody>
      </p:sp>
    </p:spTree>
    <p:extLst>
      <p:ext uri="{BB962C8B-B14F-4D97-AF65-F5344CB8AC3E}">
        <p14:creationId xmlns:p14="http://schemas.microsoft.com/office/powerpoint/2010/main" val="3402176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a:ln/>
        </p:spPr>
      </p:sp>
      <p:sp>
        <p:nvSpPr>
          <p:cNvPr id="43011" name="Espace réservé des commentaires 2"/>
          <p:cNvSpPr>
            <a:spLocks noGrp="1"/>
          </p:cNvSpPr>
          <p:nvPr>
            <p:ph type="body" idx="1"/>
          </p:nvPr>
        </p:nvSpPr>
        <p:spPr>
          <a:xfrm>
            <a:off x="685637" y="4284651"/>
            <a:ext cx="5486727" cy="411501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dirty="0">
                <a:ea typeface="MS PGothic" charset="0"/>
              </a:rPr>
              <a:t>Selon le rapport du Collège d’expertise sur le suivi des RPS (avril 2011), ce qui constitue un risque psychosocial pour la santé n’est pas sa manifestation, mais son origine.</a:t>
            </a:r>
          </a:p>
          <a:p>
            <a:r>
              <a:rPr lang="fr-FR" dirty="0">
                <a:ea typeface="MS PGothic" charset="0"/>
              </a:rPr>
              <a:t>Les risques psychosociaux sont donc définis comme « les risques pour la santé mentale, physique et sociale, engendrés par les conditions d’emploi, les facteurs organisationnels et relationnels susceptibles d’interagir avec le fonctionnement mental ».</a:t>
            </a:r>
          </a:p>
          <a:p>
            <a:endParaRPr lang="fr-FR" dirty="0">
              <a:ea typeface="MS PGothic" charset="0"/>
            </a:endParaRPr>
          </a:p>
          <a:p>
            <a:r>
              <a:rPr lang="fr-FR" dirty="0">
                <a:ea typeface="MS PGothic" charset="0"/>
              </a:rPr>
              <a:t>Distinguer :</a:t>
            </a:r>
          </a:p>
          <a:p>
            <a:r>
              <a:rPr lang="fr-FR" b="1" dirty="0">
                <a:ea typeface="MS PGothic" charset="0"/>
              </a:rPr>
              <a:t>Les facteurs de RPS </a:t>
            </a:r>
            <a:r>
              <a:rPr lang="fr-FR" dirty="0">
                <a:ea typeface="MS PGothic" charset="0"/>
              </a:rPr>
              <a:t>liés au travail (surcharge de travail, injonction paradoxale, non-reconnaissance…)</a:t>
            </a:r>
          </a:p>
          <a:p>
            <a:r>
              <a:rPr lang="fr-FR" b="1" dirty="0">
                <a:ea typeface="MS PGothic" charset="0"/>
              </a:rPr>
              <a:t>Les conséquences pour l’individu</a:t>
            </a:r>
            <a:r>
              <a:rPr lang="fr-FR" dirty="0">
                <a:ea typeface="MS PGothic" charset="0"/>
              </a:rPr>
              <a:t> (anxiété, dépression, état de stress post-traumatique, souffrance, TMS…)</a:t>
            </a:r>
          </a:p>
          <a:p>
            <a:r>
              <a:rPr lang="fr-FR" dirty="0">
                <a:ea typeface="MS PGothic" charset="0"/>
              </a:rPr>
              <a:t>Identifier les différents mécanismes de RPS (épuisement professionnel, stress professionnel, violences au travail…)</a:t>
            </a:r>
          </a:p>
          <a:p>
            <a:r>
              <a:rPr lang="fr-FR" dirty="0">
                <a:ea typeface="MS PGothic" charset="0"/>
              </a:rPr>
              <a:t>Importance de l’aspect multifactoriel des RPS</a:t>
            </a:r>
          </a:p>
          <a:p>
            <a:endParaRPr lang="fr-FR" sz="700" dirty="0">
              <a:ea typeface="MS PGothic" charset="0"/>
            </a:endParaRPr>
          </a:p>
        </p:txBody>
      </p:sp>
      <p:sp>
        <p:nvSpPr>
          <p:cNvPr id="43012" name="Espace réservé du pied de page 1"/>
          <p:cNvSpPr>
            <a:spLocks noGrp="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t>Jean-Louis Osvath</a:t>
            </a:r>
          </a:p>
        </p:txBody>
      </p:sp>
    </p:spTree>
    <p:extLst>
      <p:ext uri="{BB962C8B-B14F-4D97-AF65-F5344CB8AC3E}">
        <p14:creationId xmlns:p14="http://schemas.microsoft.com/office/powerpoint/2010/main" val="2397419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a:ln/>
        </p:spPr>
      </p:sp>
      <p:sp>
        <p:nvSpPr>
          <p:cNvPr id="51203" name="Espace réservé des commentaires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tLang="fr-FR">
                <a:latin typeface="Arial" panose="020B0604020202020204" pitchFamily="34" charset="0"/>
              </a:rPr>
              <a:t>Sommairement, face à une situation qui parait nous mettre en danger, on peut avoir trois types de réaction ;</a:t>
            </a:r>
          </a:p>
          <a:p>
            <a:r>
              <a:rPr lang="fr-FR" altLang="fr-FR">
                <a:latin typeface="Arial" panose="020B0604020202020204" pitchFamily="34" charset="0"/>
              </a:rPr>
              <a:t>La mentalisation</a:t>
            </a:r>
          </a:p>
          <a:p>
            <a:r>
              <a:rPr lang="fr-FR" altLang="fr-FR">
                <a:latin typeface="Arial" panose="020B0604020202020204" pitchFamily="34" charset="0"/>
              </a:rPr>
              <a:t>La fuite</a:t>
            </a:r>
          </a:p>
          <a:p>
            <a:r>
              <a:rPr lang="fr-FR" altLang="fr-FR">
                <a:latin typeface="Arial" panose="020B0604020202020204" pitchFamily="34" charset="0"/>
              </a:rPr>
              <a:t>La somatisation</a:t>
            </a:r>
          </a:p>
          <a:p>
            <a:endParaRPr lang="fr-FR" altLang="fr-FR">
              <a:latin typeface="Arial" panose="020B0604020202020204" pitchFamily="34" charset="0"/>
            </a:endParaRPr>
          </a:p>
          <a:p>
            <a:r>
              <a:rPr lang="fr-FR" altLang="fr-FR">
                <a:latin typeface="Arial" panose="020B0604020202020204" pitchFamily="34" charset="0"/>
              </a:rPr>
              <a:t>Les deux premières permettent de s’en tirer, la troisième ne le permet pas. (Exemples )</a:t>
            </a:r>
          </a:p>
          <a:p>
            <a:endParaRPr lang="fr-FR" altLang="fr-FR">
              <a:latin typeface="Arial" panose="020B0604020202020204" pitchFamily="34" charset="0"/>
            </a:endParaRPr>
          </a:p>
        </p:txBody>
      </p:sp>
      <p:sp>
        <p:nvSpPr>
          <p:cNvPr id="51204" name="Espace réservé du numéro de diapositive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6939D58-18C7-42A3-99AF-1295BDF29F1A}" type="slidenum">
              <a:rPr lang="fr-FR" altLang="fr-FR" sz="1200" smtClean="0"/>
              <a:pPr/>
              <a:t>25</a:t>
            </a:fld>
            <a:endParaRPr lang="fr-FR" altLang="fr-FR" sz="1200"/>
          </a:p>
        </p:txBody>
      </p:sp>
    </p:spTree>
    <p:extLst>
      <p:ext uri="{BB962C8B-B14F-4D97-AF65-F5344CB8AC3E}">
        <p14:creationId xmlns:p14="http://schemas.microsoft.com/office/powerpoint/2010/main" val="297411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a:xfrm>
            <a:off x="685637" y="4284651"/>
            <a:ext cx="5486727" cy="411501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sz="800" i="1">
                <a:ea typeface="MS PGothic" charset="0"/>
              </a:rPr>
              <a:t>Etudes cliniques et théoriques sur les rapports entre travail et santé mentale, champ clinique constitué par les défenses mobilisées pour contenir la souffrance au travail et conjurer les risques de décompensation psychopathologique ou somatique. « Psychodynamique du travail » désigne une théorie générale du rapport subjectif au travail, au sein de laquelle la « psychopathologie du travail » ne constitue plus qu’un chapitre particulier à côté de ceux qui sont consacrés à la souffrance et à la normalité, au plaisir et à la sublimation, etc</a:t>
            </a:r>
            <a:r>
              <a:rPr lang="fr-FR" sz="800">
                <a:ea typeface="MS PGothic" charset="0"/>
              </a:rPr>
              <a:t>....</a:t>
            </a:r>
            <a:endParaRPr lang="fr-FR" sz="700">
              <a:ea typeface="MS PGothic" charset="0"/>
            </a:endParaRPr>
          </a:p>
        </p:txBody>
      </p:sp>
      <p:sp>
        <p:nvSpPr>
          <p:cNvPr id="53252" name="Espace réservé du pied de page 1"/>
          <p:cNvSpPr>
            <a:spLocks noGrp="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t>Jean-Louis Osvath</a:t>
            </a:r>
          </a:p>
        </p:txBody>
      </p:sp>
    </p:spTree>
    <p:extLst>
      <p:ext uri="{BB962C8B-B14F-4D97-AF65-F5344CB8AC3E}">
        <p14:creationId xmlns:p14="http://schemas.microsoft.com/office/powerpoint/2010/main" val="3012818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a:ln/>
        </p:spPr>
      </p:sp>
      <p:sp>
        <p:nvSpPr>
          <p:cNvPr id="57347" name="Espace réservé des commentaires 2"/>
          <p:cNvSpPr>
            <a:spLocks noGrp="1"/>
          </p:cNvSpPr>
          <p:nvPr>
            <p:ph type="body" idx="1"/>
          </p:nvPr>
        </p:nvSpPr>
        <p:spPr>
          <a:xfrm>
            <a:off x="685637" y="4284651"/>
            <a:ext cx="5486727" cy="411501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sz="700">
              <a:ea typeface="MS PGothic" charset="0"/>
            </a:endParaRPr>
          </a:p>
        </p:txBody>
      </p:sp>
      <p:sp>
        <p:nvSpPr>
          <p:cNvPr id="57348" name="Espace réservé du pied de page 1"/>
          <p:cNvSpPr>
            <a:spLocks noGrp="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t>Jean-Louis Osvath</a:t>
            </a:r>
          </a:p>
        </p:txBody>
      </p:sp>
    </p:spTree>
    <p:extLst>
      <p:ext uri="{BB962C8B-B14F-4D97-AF65-F5344CB8AC3E}">
        <p14:creationId xmlns:p14="http://schemas.microsoft.com/office/powerpoint/2010/main" val="186425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ln/>
        </p:spPr>
      </p:sp>
      <p:sp>
        <p:nvSpPr>
          <p:cNvPr id="24579" name="Espace réservé des commentaires 2"/>
          <p:cNvSpPr>
            <a:spLocks noGrp="1"/>
          </p:cNvSpPr>
          <p:nvPr>
            <p:ph type="body" idx="1"/>
          </p:nvPr>
        </p:nvSpPr>
        <p:spPr>
          <a:xfrm>
            <a:off x="685637" y="4284651"/>
            <a:ext cx="5486727" cy="411501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sz="700" dirty="0">
              <a:ea typeface="MS PGothic" charset="0"/>
            </a:endParaRPr>
          </a:p>
        </p:txBody>
      </p:sp>
      <p:sp>
        <p:nvSpPr>
          <p:cNvPr id="24580" name="Espace réservé du pied de page 1"/>
          <p:cNvSpPr>
            <a:spLocks noGrp="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Jean-Louis Osvath</a:t>
            </a:r>
          </a:p>
        </p:txBody>
      </p:sp>
    </p:spTree>
    <p:extLst>
      <p:ext uri="{BB962C8B-B14F-4D97-AF65-F5344CB8AC3E}">
        <p14:creationId xmlns:p14="http://schemas.microsoft.com/office/powerpoint/2010/main" val="4275306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8367326-C552-3843-A65B-5EB074377594}" type="slidenum">
              <a:rPr lang="fr-FR" sz="1200"/>
              <a:pPr/>
              <a:t>28</a:t>
            </a:fld>
            <a:endParaRPr lang="fr-FR" sz="1200"/>
          </a:p>
        </p:txBody>
      </p:sp>
      <p:sp>
        <p:nvSpPr>
          <p:cNvPr id="59395" name="Rectangle 2"/>
          <p:cNvSpPr>
            <a:spLocks noGrp="1" noRot="1" noChangeAspect="1" noChangeArrowheads="1" noTextEdit="1"/>
          </p:cNvSpPr>
          <p:nvPr>
            <p:ph type="sldImg"/>
          </p:nvPr>
        </p:nvSpPr>
        <p:spPr>
          <a:xfrm>
            <a:off x="873125" y="742950"/>
            <a:ext cx="4930775" cy="3698875"/>
          </a:xfrm>
          <a:ln/>
        </p:spPr>
      </p:sp>
      <p:sp>
        <p:nvSpPr>
          <p:cNvPr id="59396" name="Rectangle 3"/>
          <p:cNvSpPr>
            <a:spLocks noGrp="1" noChangeArrowheads="1"/>
          </p:cNvSpPr>
          <p:nvPr>
            <p:ph type="body" idx="1"/>
          </p:nvPr>
        </p:nvSpPr>
        <p:spPr>
          <a:xfrm>
            <a:off x="267725" y="4686794"/>
            <a:ext cx="6129919" cy="472481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lstStyle/>
          <a:p>
            <a:pPr marL="171450" indent="-171450">
              <a:buFontTx/>
              <a:buChar char="•"/>
            </a:pPr>
            <a:r>
              <a:rPr lang="fr-FR" b="1" i="1" u="sng">
                <a:ea typeface="MS PGothic" charset="0"/>
              </a:rPr>
              <a:t>Les caractéristiques d</a:t>
            </a:r>
            <a:r>
              <a:rPr lang="ja-JP" altLang="fr-FR" b="1" i="1" u="sng">
                <a:ea typeface="MS PGothic" charset="0"/>
              </a:rPr>
              <a:t>’</a:t>
            </a:r>
            <a:r>
              <a:rPr lang="fr-FR" b="1" i="1" u="sng">
                <a:ea typeface="MS PGothic" charset="0"/>
              </a:rPr>
              <a:t>un travail décent selon l</a:t>
            </a:r>
            <a:r>
              <a:rPr lang="ja-JP" altLang="fr-FR" b="1" i="1" u="sng">
                <a:ea typeface="MS PGothic" charset="0"/>
              </a:rPr>
              <a:t>’</a:t>
            </a:r>
            <a:r>
              <a:rPr lang="fr-FR" b="1" i="1" u="sng">
                <a:ea typeface="MS PGothic" charset="0"/>
              </a:rPr>
              <a:t>OIT :</a:t>
            </a:r>
            <a:endParaRPr lang="fr-FR">
              <a:ea typeface="MS PGothic" charset="0"/>
            </a:endParaRPr>
          </a:p>
          <a:p>
            <a:pPr lvl="1"/>
            <a:r>
              <a:rPr lang="fr-FR" b="1" i="1">
                <a:ea typeface="MS PGothic" charset="0"/>
              </a:rPr>
              <a:t>- </a:t>
            </a:r>
            <a:r>
              <a:rPr lang="fr-FR" b="1" i="1" u="sng">
                <a:ea typeface="MS PGothic" charset="0"/>
              </a:rPr>
              <a:t>Créer des emplois</a:t>
            </a:r>
            <a:r>
              <a:rPr lang="fr-FR" i="1">
                <a:ea typeface="MS PGothic" charset="0"/>
              </a:rPr>
              <a:t> – l</a:t>
            </a:r>
            <a:r>
              <a:rPr lang="ja-JP" altLang="fr-FR" i="1">
                <a:ea typeface="MS PGothic" charset="0"/>
              </a:rPr>
              <a:t>’</a:t>
            </a:r>
            <a:r>
              <a:rPr lang="fr-FR" i="1">
                <a:ea typeface="MS PGothic" charset="0"/>
              </a:rPr>
              <a:t>économie doit générer des possibilités d</a:t>
            </a:r>
            <a:r>
              <a:rPr lang="ja-JP" altLang="fr-FR" i="1">
                <a:ea typeface="MS PGothic" charset="0"/>
              </a:rPr>
              <a:t>’</a:t>
            </a:r>
            <a:r>
              <a:rPr lang="fr-FR" i="1">
                <a:ea typeface="MS PGothic" charset="0"/>
              </a:rPr>
              <a:t>investir, d</a:t>
            </a:r>
            <a:r>
              <a:rPr lang="ja-JP" altLang="fr-FR" i="1">
                <a:ea typeface="MS PGothic" charset="0"/>
              </a:rPr>
              <a:t>’</a:t>
            </a:r>
            <a:r>
              <a:rPr lang="fr-FR" i="1">
                <a:ea typeface="MS PGothic" charset="0"/>
              </a:rPr>
              <a:t>entreprendre, de développer les compétences, de créer des emplois et des moyens de subsistance durables. </a:t>
            </a:r>
            <a:endParaRPr lang="fr-FR">
              <a:ea typeface="MS PGothic" charset="0"/>
            </a:endParaRPr>
          </a:p>
          <a:p>
            <a:pPr lvl="1"/>
            <a:r>
              <a:rPr lang="fr-FR" b="1" i="1">
                <a:ea typeface="MS PGothic" charset="0"/>
              </a:rPr>
              <a:t>- </a:t>
            </a:r>
            <a:r>
              <a:rPr lang="fr-FR" b="1" i="1" u="sng">
                <a:ea typeface="MS PGothic" charset="0"/>
              </a:rPr>
              <a:t>Garantir les droits au travail</a:t>
            </a:r>
            <a:r>
              <a:rPr lang="fr-FR" i="1">
                <a:ea typeface="MS PGothic" charset="0"/>
              </a:rPr>
              <a:t> – obtenir la reconnaissance et le respect des droits des travailleurs. Tous les travailleurs, et en particulier les travailleurs pauvres ou défavorisés, ont besoin d</a:t>
            </a:r>
            <a:r>
              <a:rPr lang="ja-JP" altLang="fr-FR" i="1">
                <a:ea typeface="MS PGothic" charset="0"/>
              </a:rPr>
              <a:t>’</a:t>
            </a:r>
            <a:r>
              <a:rPr lang="fr-FR" i="1">
                <a:ea typeface="MS PGothic" charset="0"/>
              </a:rPr>
              <a:t>être représentés, de participer, et que des lois justes soient appliquées et servent leurs intérêts. </a:t>
            </a:r>
            <a:endParaRPr lang="fr-FR">
              <a:ea typeface="MS PGothic" charset="0"/>
            </a:endParaRPr>
          </a:p>
          <a:p>
            <a:pPr lvl="1"/>
            <a:r>
              <a:rPr lang="fr-FR" b="1" i="1">
                <a:ea typeface="MS PGothic" charset="0"/>
              </a:rPr>
              <a:t>- </a:t>
            </a:r>
            <a:r>
              <a:rPr lang="fr-FR" b="1" i="1" u="sng">
                <a:ea typeface="MS PGothic" charset="0"/>
              </a:rPr>
              <a:t>Etendre la protection sociale</a:t>
            </a:r>
            <a:r>
              <a:rPr lang="fr-FR" i="1">
                <a:ea typeface="MS PGothic" charset="0"/>
              </a:rPr>
              <a:t> – promouvoir l</a:t>
            </a:r>
            <a:r>
              <a:rPr lang="ja-JP" altLang="fr-FR" i="1">
                <a:ea typeface="MS PGothic" charset="0"/>
              </a:rPr>
              <a:t>’</a:t>
            </a:r>
            <a:r>
              <a:rPr lang="fr-FR" i="1">
                <a:ea typeface="MS PGothic" charset="0"/>
              </a:rPr>
              <a:t>insertion et la productivité en garantissant à chaque homme et chaque femme des conditions de travail sures, la jouissance de temps libre et de repos, la prise en compte de la famille et des valeurs sociales, l</a:t>
            </a:r>
            <a:r>
              <a:rPr lang="ja-JP" altLang="fr-FR" i="1">
                <a:ea typeface="MS PGothic" charset="0"/>
              </a:rPr>
              <a:t>’</a:t>
            </a:r>
            <a:r>
              <a:rPr lang="fr-FR" i="1">
                <a:ea typeface="MS PGothic" charset="0"/>
              </a:rPr>
              <a:t>accès à une juste indemnisation en cas de perte ou de diminution de revenus et l</a:t>
            </a:r>
            <a:r>
              <a:rPr lang="ja-JP" altLang="fr-FR" i="1">
                <a:ea typeface="MS PGothic" charset="0"/>
              </a:rPr>
              <a:t>’</a:t>
            </a:r>
            <a:r>
              <a:rPr lang="fr-FR" i="1">
                <a:ea typeface="MS PGothic" charset="0"/>
              </a:rPr>
              <a:t>accès à des soins médicaux adaptés. </a:t>
            </a:r>
            <a:endParaRPr lang="fr-FR">
              <a:ea typeface="MS PGothic" charset="0"/>
            </a:endParaRPr>
          </a:p>
          <a:p>
            <a:pPr lvl="1"/>
            <a:r>
              <a:rPr lang="fr-FR" b="1" i="1">
                <a:ea typeface="MS PGothic" charset="0"/>
              </a:rPr>
              <a:t>- </a:t>
            </a:r>
            <a:r>
              <a:rPr lang="fr-FR" b="1" i="1" u="sng">
                <a:ea typeface="MS PGothic" charset="0"/>
              </a:rPr>
              <a:t>Promouvoir le dialogue social</a:t>
            </a:r>
            <a:r>
              <a:rPr lang="fr-FR" b="1" i="1">
                <a:ea typeface="MS PGothic" charset="0"/>
              </a:rPr>
              <a:t> </a:t>
            </a:r>
            <a:r>
              <a:rPr lang="fr-FR" i="1">
                <a:ea typeface="MS PGothic" charset="0"/>
              </a:rPr>
              <a:t>– La participation d'organisations d</a:t>
            </a:r>
            <a:r>
              <a:rPr lang="ja-JP" altLang="fr-FR" i="1">
                <a:ea typeface="MS PGothic" charset="0"/>
              </a:rPr>
              <a:t>’</a:t>
            </a:r>
            <a:r>
              <a:rPr lang="fr-FR" i="1">
                <a:ea typeface="MS PGothic" charset="0"/>
              </a:rPr>
              <a:t>employeurs et de travailleurs fortes et indépendantes, est vitale pour améliorer la productivité, éviter les conflits au travail et construire des sociétés solidaires. </a:t>
            </a:r>
            <a:endParaRPr lang="fr-FR">
              <a:ea typeface="MS PGothic" charset="0"/>
            </a:endParaRPr>
          </a:p>
          <a:p>
            <a:pPr marL="171450" indent="-171450">
              <a:buFontTx/>
              <a:buChar char="•"/>
            </a:pPr>
            <a:r>
              <a:rPr lang="fr-FR" b="1">
                <a:ea typeface="MS PGothic" charset="0"/>
              </a:rPr>
              <a:t>Accord cadre européen contre le stress le 8 octobre 2004, transposé en France par l</a:t>
            </a:r>
            <a:r>
              <a:rPr lang="ja-JP" altLang="fr-FR" b="1">
                <a:ea typeface="MS PGothic" charset="0"/>
              </a:rPr>
              <a:t>’</a:t>
            </a:r>
            <a:r>
              <a:rPr lang="fr-FR" b="1">
                <a:ea typeface="MS PGothic" charset="0"/>
              </a:rPr>
              <a:t>ANI du 2 Juillet 2008. </a:t>
            </a:r>
            <a:endParaRPr lang="fr-FR">
              <a:ea typeface="MS PGothic" charset="0"/>
            </a:endParaRPr>
          </a:p>
          <a:p>
            <a:pPr marL="171450" indent="-171450">
              <a:buFontTx/>
              <a:buChar char="•"/>
            </a:pPr>
            <a:r>
              <a:rPr lang="fr-FR" b="1">
                <a:ea typeface="MS PGothic" charset="0"/>
              </a:rPr>
              <a:t>Accord cadre européen sur le harcèlement et la violence au travail du 15 Décembre 2006, transposé en France par l</a:t>
            </a:r>
            <a:r>
              <a:rPr lang="ja-JP" altLang="fr-FR" b="1">
                <a:ea typeface="MS PGothic" charset="0"/>
              </a:rPr>
              <a:t>’</a:t>
            </a:r>
            <a:r>
              <a:rPr lang="fr-FR" b="1">
                <a:ea typeface="MS PGothic" charset="0"/>
              </a:rPr>
              <a:t>ANI du 26 Mars 2010 </a:t>
            </a:r>
            <a:endParaRPr lang="fr-FR">
              <a:ea typeface="MS PGothic" charset="0"/>
            </a:endParaRPr>
          </a:p>
          <a:p>
            <a:pPr marL="171450" indent="-171450"/>
            <a:r>
              <a:rPr lang="fr-FR" b="1">
                <a:ea typeface="MS PGothic" charset="0"/>
              </a:rPr>
              <a:t> </a:t>
            </a:r>
            <a:endParaRPr lang="fr-FR">
              <a:ea typeface="MS PGothic" charset="0"/>
            </a:endParaRPr>
          </a:p>
          <a:p>
            <a:pPr marL="171450" indent="-171450">
              <a:buFontTx/>
              <a:buChar char="•"/>
            </a:pPr>
            <a:r>
              <a:rPr lang="fr-FR" b="1">
                <a:ea typeface="MS PGothic" charset="0"/>
              </a:rPr>
              <a:t>Conclusions de l</a:t>
            </a:r>
            <a:r>
              <a:rPr lang="ja-JP" altLang="fr-FR" b="1">
                <a:ea typeface="MS PGothic" charset="0"/>
              </a:rPr>
              <a:t>’</a:t>
            </a:r>
            <a:r>
              <a:rPr lang="fr-FR" b="1">
                <a:ea typeface="MS PGothic" charset="0"/>
              </a:rPr>
              <a:t>UE sur le pacte pour la santé mentale: </a:t>
            </a:r>
            <a:endParaRPr lang="fr-FR">
              <a:ea typeface="MS PGothic" charset="0"/>
            </a:endParaRPr>
          </a:p>
          <a:p>
            <a:pPr lvl="1"/>
            <a:r>
              <a:rPr lang="fr-FR">
                <a:ea typeface="MS PGothic" charset="0"/>
              </a:rPr>
              <a:t>INVITE les États membres: </a:t>
            </a:r>
          </a:p>
          <a:p>
            <a:pPr lvl="1"/>
            <a:r>
              <a:rPr lang="fr-FR">
                <a:ea typeface="MS PGothic" charset="0"/>
              </a:rPr>
              <a:t>	à faire de la santé mentale et du bien-être une priorité en matière de santé et à élaborer des stratégies et/ou des plans d'action en matière de santé mentale, y compris en ce qui concerne la prévention de la dépression et du suicide, </a:t>
            </a:r>
          </a:p>
          <a:p>
            <a:pPr lvl="1"/>
            <a:r>
              <a:rPr lang="fr-FR">
                <a:ea typeface="MS PGothic" charset="0"/>
              </a:rPr>
              <a:t>	 à inclure, dans ces stratégies et/ou plans d'action, la prévention des troubles mentaux et la promotion de la santé mentale et du bien-être, qui en seront des éléments fondamentaux à mettre en oeuvre en partenariat avec les acteurs du secteur et avec les autres domaines d'action, </a:t>
            </a:r>
          </a:p>
          <a:p>
            <a:pPr lvl="1"/>
            <a:r>
              <a:rPr lang="fr-FR">
                <a:ea typeface="MS PGothic" charset="0"/>
              </a:rPr>
              <a:t>	 à veiller à une participation plus importante du secteur de la santé et du secteur social, à côté des partenaires sociaux, dans le domaine de la santé mentale et du bien-être au travail, afin de soutenir et de compléter, le cas échéant, les programmes mis en œuvre par les employeurs, </a:t>
            </a:r>
          </a:p>
          <a:p>
            <a:pPr lvl="1"/>
            <a:r>
              <a:rPr lang="fr-FR">
                <a:ea typeface="MS PGothic" charset="0"/>
              </a:rPr>
              <a:t>	 à soutenir les initiatives (par exemple les programmes de formation) mettant les professionnels et les gestionnaires, notamment dans le secteur des soins de santé, dans le secteur social et sur le lieu de travail, en mesure de gérer les questions liées au bien-être mental et aux troubles mentaux, </a:t>
            </a:r>
          </a:p>
        </p:txBody>
      </p:sp>
      <p:sp>
        <p:nvSpPr>
          <p:cNvPr id="59397" name="Espace réservé du pied de page 1"/>
          <p:cNvSpPr>
            <a:spLocks noGrp="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t>Jean-Louis Osvath</a:t>
            </a:r>
          </a:p>
        </p:txBody>
      </p:sp>
    </p:spTree>
    <p:extLst>
      <p:ext uri="{BB962C8B-B14F-4D97-AF65-F5344CB8AC3E}">
        <p14:creationId xmlns:p14="http://schemas.microsoft.com/office/powerpoint/2010/main" val="2911704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xfrm>
            <a:off x="1143000" y="685800"/>
            <a:ext cx="4572000" cy="3429000"/>
          </a:xfrm>
          <a:ln/>
        </p:spPr>
      </p:sp>
      <p:sp>
        <p:nvSpPr>
          <p:cNvPr id="44035" name="Espace réservé des commentaires 2"/>
          <p:cNvSpPr>
            <a:spLocks noGrp="1"/>
          </p:cNvSpPr>
          <p:nvPr>
            <p:ph type="body" idx="1"/>
          </p:nvPr>
        </p:nvSpPr>
        <p:spPr>
          <a:xfrm>
            <a:off x="685801" y="4211962"/>
            <a:ext cx="5486400" cy="4114800"/>
          </a:xfrm>
          <a:noFill/>
        </p:spPr>
        <p:txBody>
          <a:bodyPr/>
          <a:lstStyle/>
          <a:p>
            <a:endParaRPr lang="fr-FR" altLang="fr-FR" sz="500" dirty="0"/>
          </a:p>
          <a:p>
            <a:r>
              <a:rPr lang="fr-FR" altLang="fr-FR" sz="1100" b="1" dirty="0"/>
              <a:t>Attention</a:t>
            </a:r>
            <a:r>
              <a:rPr lang="fr-FR" altLang="fr-FR" sz="1100" dirty="0"/>
              <a:t> le code pénal a changé sa définition (article 222-33-2 du code pénal): les « agissements » sont devenus « des propos ou des comportements » : donc les définitions ne sont plus harmonisées, la définition du CP paraît plus restrictive en limitant à deux types de comportement et non plus sur « tout agissement », pour l’instant (juin 2016), pas de jurisprudence sanctionnant cette différence.</a:t>
            </a:r>
          </a:p>
          <a:p>
            <a:endParaRPr lang="fr-FR" altLang="fr-FR" sz="400" dirty="0"/>
          </a:p>
          <a:p>
            <a:r>
              <a:rPr lang="fr-FR" altLang="fr-FR" sz="1100" dirty="0"/>
              <a:t>Pour expliciter la définition:</a:t>
            </a:r>
          </a:p>
          <a:p>
            <a:r>
              <a:rPr lang="fr-FR" altLang="fr-FR" sz="1100" b="1" dirty="0"/>
              <a:t>aucun salarié</a:t>
            </a:r>
            <a:r>
              <a:rPr lang="fr-FR" altLang="fr-FR" sz="1100" dirty="0"/>
              <a:t> : </a:t>
            </a:r>
            <a:r>
              <a:rPr lang="fr-FR" altLang="fr-FR" sz="1100" dirty="0" err="1"/>
              <a:t>hmor</a:t>
            </a:r>
            <a:r>
              <a:rPr lang="fr-FR" altLang="fr-FR" sz="1100" dirty="0"/>
              <a:t> vertical ou horizontal dans les deux sens ; auteur n’a pas à être le supérieur hiérarchique ou dans l’entreprise, mais peut être une personne liée au travail (conjoint, formateur externe); si pas salarié, pas code du travail mais code pénal.</a:t>
            </a:r>
          </a:p>
          <a:p>
            <a:r>
              <a:rPr lang="fr-FR" altLang="fr-FR" sz="1100" b="1" dirty="0"/>
              <a:t>agissements répétés</a:t>
            </a:r>
            <a:r>
              <a:rPr lang="fr-FR" altLang="fr-FR" sz="1100" dirty="0"/>
              <a:t> : 2, pas 2000, dans un laps de temps aussi court ou long que souhaité (</a:t>
            </a:r>
            <a:r>
              <a:rPr lang="fr-FR" altLang="fr-FR" sz="1100" dirty="0" err="1"/>
              <a:t>jp</a:t>
            </a:r>
            <a:r>
              <a:rPr lang="fr-FR" altLang="fr-FR" sz="1100" dirty="0"/>
              <a:t> : 2 semaine à 3 ans) ; pas de définition précise des agissements = tous ceux que l’on peut envisager sous l’angle de la détérioration des conditions de travail. pas reprise exhaustive ici, renvoi au guide de jurisprudence. De façon claire la cour de cassation a toujours retenu comme agissements répétés tous les actes qui relevaient de l’abusif, de l’illégitime (dont l’illégal) ou de l’injustifiable par l’employeur</a:t>
            </a:r>
          </a:p>
          <a:p>
            <a:r>
              <a:rPr lang="fr-FR" altLang="fr-FR" sz="1100" b="1" dirty="0"/>
              <a:t>pour objet ou pour effet</a:t>
            </a:r>
            <a:r>
              <a:rPr lang="fr-FR" altLang="fr-FR" sz="1100" dirty="0"/>
              <a:t> : intention de commettre n’est pas une condition nécessaire requise par la loi ; la volonté de nuire n’est pas exigée; on regarde les conséquences</a:t>
            </a:r>
          </a:p>
          <a:p>
            <a:r>
              <a:rPr lang="fr-FR" altLang="fr-FR" sz="1100" b="1" dirty="0"/>
              <a:t>susceptible de porter</a:t>
            </a:r>
            <a:r>
              <a:rPr lang="fr-FR" altLang="fr-FR" sz="1100" dirty="0"/>
              <a:t> : pas même besoin que l’atteinte soit réalisée, l’atteinte potentielle suffit</a:t>
            </a:r>
          </a:p>
          <a:p>
            <a:r>
              <a:rPr lang="fr-FR" altLang="fr-FR" sz="1100" b="1" dirty="0"/>
              <a:t>atteinte aux droits</a:t>
            </a:r>
            <a:r>
              <a:rPr lang="fr-FR" altLang="fr-FR" sz="1100" dirty="0"/>
              <a:t>, à la dignité, altération de la santé, compromission de l’avenir pro : toute atteinte liée à la relation professionnelle qui ne respecte pas les droits fondamentaux du salarié (pour la </a:t>
            </a:r>
            <a:r>
              <a:rPr lang="fr-FR" altLang="fr-FR" sz="1100" dirty="0" err="1"/>
              <a:t>ccass</a:t>
            </a:r>
            <a:r>
              <a:rPr lang="fr-FR" altLang="fr-FR" sz="1100" dirty="0"/>
              <a:t> le licenciement compromet nécessairement l’avenir pro, la placardisation est nécessairement une atteinte à la dignité)</a:t>
            </a:r>
          </a:p>
          <a:p>
            <a:endParaRPr lang="fr-FR" altLang="fr-FR" sz="1100" dirty="0"/>
          </a:p>
          <a:p>
            <a:pPr defTabSz="955363">
              <a:defRPr/>
            </a:pPr>
            <a:r>
              <a:rPr lang="fr-FR" altLang="fr-FR" sz="1100" dirty="0"/>
              <a:t>Sanctionné uniquement dans le code pénal</a:t>
            </a:r>
          </a:p>
          <a:p>
            <a:r>
              <a:rPr lang="fr-FR" altLang="fr-FR" sz="1100" dirty="0"/>
              <a:t>Peine de 2 ans d’emprisonnement et de 30000 euros d’amende (alignée code pénal et code du travail depuis 2012).</a:t>
            </a:r>
          </a:p>
          <a:p>
            <a:r>
              <a:rPr lang="fr-FR" altLang="fr-FR" sz="1100" dirty="0"/>
              <a:t>Sanction n’existe que dans code pénal </a:t>
            </a:r>
            <a:r>
              <a:rPr lang="fr-FR" altLang="fr-FR" sz="1100" b="1" dirty="0"/>
              <a:t>mais L8112-2 </a:t>
            </a:r>
            <a:r>
              <a:rPr lang="fr-FR" altLang="fr-FR" sz="1100" dirty="0"/>
              <a:t>code du travail permet à l’IT de dresser PV sur ce fondement.</a:t>
            </a:r>
          </a:p>
          <a:p>
            <a:endParaRPr lang="fr-FR" altLang="fr-FR" sz="1100" dirty="0"/>
          </a:p>
          <a:p>
            <a:r>
              <a:rPr lang="fr-FR" altLang="fr-FR" sz="1100" dirty="0"/>
              <a:t>La loi de modernisation sociale a déjà été validée par le conseil constitutionnel donc pas de QPC possible</a:t>
            </a:r>
          </a:p>
        </p:txBody>
      </p:sp>
      <p:sp>
        <p:nvSpPr>
          <p:cNvPr id="2" name="Espace réservé de la date 1"/>
          <p:cNvSpPr>
            <a:spLocks noGrp="1"/>
          </p:cNvSpPr>
          <p:nvPr>
            <p:ph type="dt" idx="10"/>
          </p:nvPr>
        </p:nvSpPr>
        <p:spPr/>
        <p:txBody>
          <a:bodyPr/>
          <a:lstStyle/>
          <a:p>
            <a:fld id="{F1525DB1-05F1-42F8-A184-4428E7EBDDFD}" type="datetime1">
              <a:rPr lang="fr-FR" smtClean="0">
                <a:solidFill>
                  <a:prstClr val="black"/>
                </a:solidFill>
              </a:rPr>
              <a:pPr/>
              <a:t>10/05/2018</a:t>
            </a:fld>
            <a:endParaRPr lang="fr-FR">
              <a:solidFill>
                <a:prstClr val="black"/>
              </a:solidFill>
            </a:endParaRPr>
          </a:p>
        </p:txBody>
      </p:sp>
      <p:sp>
        <p:nvSpPr>
          <p:cNvPr id="4" name="Espace réservé du numéro de diapositive 3"/>
          <p:cNvSpPr>
            <a:spLocks noGrp="1"/>
          </p:cNvSpPr>
          <p:nvPr>
            <p:ph type="sldNum" sz="quarter" idx="11"/>
          </p:nvPr>
        </p:nvSpPr>
        <p:spPr/>
        <p:txBody>
          <a:bodyPr/>
          <a:lstStyle/>
          <a:p>
            <a:fld id="{2D2CB2BF-2E71-4E0E-8E21-407A30C834B7}" type="slidenum">
              <a:rPr lang="fr-FR" smtClean="0">
                <a:solidFill>
                  <a:prstClr val="black"/>
                </a:solidFill>
              </a:rPr>
              <a:pPr/>
              <a:t>29</a:t>
            </a:fld>
            <a:endParaRPr lang="fr-FR">
              <a:solidFill>
                <a:prstClr val="black"/>
              </a:solidFill>
            </a:endParaRPr>
          </a:p>
        </p:txBody>
      </p:sp>
    </p:spTree>
    <p:extLst>
      <p:ext uri="{BB962C8B-B14F-4D97-AF65-F5344CB8AC3E}">
        <p14:creationId xmlns:p14="http://schemas.microsoft.com/office/powerpoint/2010/main" val="75854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a:ln/>
        </p:spPr>
      </p:sp>
      <p:sp>
        <p:nvSpPr>
          <p:cNvPr id="63491" name="Espace réservé des commentaires 2"/>
          <p:cNvSpPr>
            <a:spLocks noGrp="1"/>
          </p:cNvSpPr>
          <p:nvPr>
            <p:ph type="body" idx="1"/>
          </p:nvPr>
        </p:nvSpPr>
        <p:spPr>
          <a:xfrm>
            <a:off x="685637" y="4284651"/>
            <a:ext cx="5486727" cy="411501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sz="700">
              <a:ea typeface="MS PGothic" charset="0"/>
            </a:endParaRPr>
          </a:p>
        </p:txBody>
      </p:sp>
      <p:sp>
        <p:nvSpPr>
          <p:cNvPr id="63492" name="Espace réservé du pied de page 1"/>
          <p:cNvSpPr>
            <a:spLocks noGrp="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t>Jean-Louis Osvath</a:t>
            </a:r>
          </a:p>
        </p:txBody>
      </p:sp>
    </p:spTree>
    <p:extLst>
      <p:ext uri="{BB962C8B-B14F-4D97-AF65-F5344CB8AC3E}">
        <p14:creationId xmlns:p14="http://schemas.microsoft.com/office/powerpoint/2010/main" val="3449894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xfrm>
            <a:off x="1143000" y="685800"/>
            <a:ext cx="4572000" cy="3429000"/>
          </a:xfrm>
          <a:ln/>
        </p:spPr>
      </p:sp>
      <p:sp>
        <p:nvSpPr>
          <p:cNvPr id="45059" name="Espace réservé des commentaires 2"/>
          <p:cNvSpPr>
            <a:spLocks noGrp="1"/>
          </p:cNvSpPr>
          <p:nvPr>
            <p:ph type="body" idx="1"/>
          </p:nvPr>
        </p:nvSpPr>
        <p:spPr>
          <a:xfrm>
            <a:off x="685803" y="4283972"/>
            <a:ext cx="5767536" cy="4114800"/>
          </a:xfrm>
          <a:noFill/>
        </p:spPr>
        <p:txBody>
          <a:bodyPr/>
          <a:lstStyle/>
          <a:p>
            <a:endParaRPr lang="fr-FR" altLang="fr-FR" dirty="0"/>
          </a:p>
        </p:txBody>
      </p:sp>
      <p:sp>
        <p:nvSpPr>
          <p:cNvPr id="2" name="Espace réservé de la date 1"/>
          <p:cNvSpPr>
            <a:spLocks noGrp="1"/>
          </p:cNvSpPr>
          <p:nvPr>
            <p:ph type="dt" idx="10"/>
          </p:nvPr>
        </p:nvSpPr>
        <p:spPr/>
        <p:txBody>
          <a:bodyPr/>
          <a:lstStyle/>
          <a:p>
            <a:fld id="{C1C17DF0-67C3-4BE5-8D67-CDA78DF5FA57}" type="datetime1">
              <a:rPr lang="fr-FR" smtClean="0">
                <a:solidFill>
                  <a:prstClr val="black"/>
                </a:solidFill>
              </a:rPr>
              <a:pPr/>
              <a:t>10/05/2018</a:t>
            </a:fld>
            <a:endParaRPr lang="fr-FR">
              <a:solidFill>
                <a:prstClr val="black"/>
              </a:solidFill>
            </a:endParaRPr>
          </a:p>
        </p:txBody>
      </p:sp>
      <p:sp>
        <p:nvSpPr>
          <p:cNvPr id="4" name="Espace réservé du numéro de diapositive 3"/>
          <p:cNvSpPr>
            <a:spLocks noGrp="1"/>
          </p:cNvSpPr>
          <p:nvPr>
            <p:ph type="sldNum" sz="quarter" idx="11"/>
          </p:nvPr>
        </p:nvSpPr>
        <p:spPr/>
        <p:txBody>
          <a:bodyPr/>
          <a:lstStyle/>
          <a:p>
            <a:fld id="{2D2CB2BF-2E71-4E0E-8E21-407A30C834B7}" type="slidenum">
              <a:rPr lang="fr-FR" smtClean="0">
                <a:solidFill>
                  <a:prstClr val="black"/>
                </a:solidFill>
              </a:rPr>
              <a:pPr/>
              <a:t>32</a:t>
            </a:fld>
            <a:endParaRPr lang="fr-FR">
              <a:solidFill>
                <a:prstClr val="black"/>
              </a:solidFill>
            </a:endParaRPr>
          </a:p>
        </p:txBody>
      </p:sp>
    </p:spTree>
    <p:extLst>
      <p:ext uri="{BB962C8B-B14F-4D97-AF65-F5344CB8AC3E}">
        <p14:creationId xmlns:p14="http://schemas.microsoft.com/office/powerpoint/2010/main" val="1571865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E03D273-73E4-6A45-ACDA-F4E6A2C0716D}" type="slidenum">
              <a:rPr lang="fr-FR" smtClean="0"/>
              <a:t>33</a:t>
            </a:fld>
            <a:endParaRPr lang="fr-FR"/>
          </a:p>
        </p:txBody>
      </p:sp>
    </p:spTree>
    <p:extLst>
      <p:ext uri="{BB962C8B-B14F-4D97-AF65-F5344CB8AC3E}">
        <p14:creationId xmlns:p14="http://schemas.microsoft.com/office/powerpoint/2010/main" val="3875690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E03D273-73E4-6A45-ACDA-F4E6A2C0716D}" type="slidenum">
              <a:rPr lang="fr-FR" smtClean="0"/>
              <a:t>34</a:t>
            </a:fld>
            <a:endParaRPr lang="fr-FR"/>
          </a:p>
        </p:txBody>
      </p:sp>
    </p:spTree>
    <p:extLst>
      <p:ext uri="{BB962C8B-B14F-4D97-AF65-F5344CB8AC3E}">
        <p14:creationId xmlns:p14="http://schemas.microsoft.com/office/powerpoint/2010/main" val="2525934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a:xfrm>
            <a:off x="1143000" y="685800"/>
            <a:ext cx="4572000" cy="3429000"/>
          </a:xfrm>
          <a:ln/>
        </p:spPr>
      </p:sp>
      <p:sp>
        <p:nvSpPr>
          <p:cNvPr id="46083" name="Espace réservé des commentaires 2"/>
          <p:cNvSpPr>
            <a:spLocks noGrp="1"/>
          </p:cNvSpPr>
          <p:nvPr>
            <p:ph type="body" idx="1"/>
          </p:nvPr>
        </p:nvSpPr>
        <p:spPr>
          <a:noFill/>
        </p:spPr>
        <p:txBody>
          <a:bodyPr/>
          <a:lstStyle/>
          <a:p>
            <a:r>
              <a:rPr lang="fr-FR" altLang="fr-FR" dirty="0"/>
              <a:t>Les types d’agissements retenus par la chambre criminelle sont les mêmes que ceux retenus par la sociale pour caractériser la commission de l’infraction.</a:t>
            </a:r>
          </a:p>
          <a:p>
            <a:pPr defTabSz="955535">
              <a:defRPr/>
            </a:pPr>
            <a:r>
              <a:rPr lang="fr-FR" altLang="fr-FR" sz="1300" dirty="0"/>
              <a:t>Voir guide de jurisprudence</a:t>
            </a:r>
          </a:p>
          <a:p>
            <a:endParaRPr lang="fr-FR" altLang="fr-FR" dirty="0"/>
          </a:p>
        </p:txBody>
      </p:sp>
      <p:sp>
        <p:nvSpPr>
          <p:cNvPr id="2" name="Espace réservé de la date 1"/>
          <p:cNvSpPr>
            <a:spLocks noGrp="1"/>
          </p:cNvSpPr>
          <p:nvPr>
            <p:ph type="dt" idx="10"/>
          </p:nvPr>
        </p:nvSpPr>
        <p:spPr/>
        <p:txBody>
          <a:bodyPr/>
          <a:lstStyle/>
          <a:p>
            <a:fld id="{B7FFA8CE-E00F-4534-BC60-547F24FEE5D5}" type="datetime1">
              <a:rPr lang="fr-FR" smtClean="0">
                <a:solidFill>
                  <a:prstClr val="black"/>
                </a:solidFill>
              </a:rPr>
              <a:pPr/>
              <a:t>10/05/2018</a:t>
            </a:fld>
            <a:endParaRPr lang="fr-FR">
              <a:solidFill>
                <a:prstClr val="black"/>
              </a:solidFill>
            </a:endParaRPr>
          </a:p>
        </p:txBody>
      </p:sp>
      <p:sp>
        <p:nvSpPr>
          <p:cNvPr id="4" name="Espace réservé du numéro de diapositive 3"/>
          <p:cNvSpPr>
            <a:spLocks noGrp="1"/>
          </p:cNvSpPr>
          <p:nvPr>
            <p:ph type="sldNum" sz="quarter" idx="11"/>
          </p:nvPr>
        </p:nvSpPr>
        <p:spPr/>
        <p:txBody>
          <a:bodyPr/>
          <a:lstStyle/>
          <a:p>
            <a:fld id="{2D2CB2BF-2E71-4E0E-8E21-407A30C834B7}" type="slidenum">
              <a:rPr lang="fr-FR" smtClean="0">
                <a:solidFill>
                  <a:prstClr val="black"/>
                </a:solidFill>
              </a:rPr>
              <a:pPr/>
              <a:t>35</a:t>
            </a:fld>
            <a:endParaRPr lang="fr-FR">
              <a:solidFill>
                <a:prstClr val="black"/>
              </a:solidFill>
            </a:endParaRPr>
          </a:p>
        </p:txBody>
      </p:sp>
    </p:spTree>
    <p:extLst>
      <p:ext uri="{BB962C8B-B14F-4D97-AF65-F5344CB8AC3E}">
        <p14:creationId xmlns:p14="http://schemas.microsoft.com/office/powerpoint/2010/main" val="3781943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ea typeface="MS PGothic" charset="0"/>
            </a:endParaRPr>
          </a:p>
        </p:txBody>
      </p:sp>
      <p:sp>
        <p:nvSpPr>
          <p:cNvPr id="75780" name="Espace réservé du numéro de diapositive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FDEBB66-047C-E842-BB82-EE2C791D7BC0}" type="slidenum">
              <a:rPr lang="fr-FR" sz="1200"/>
              <a:pPr/>
              <a:t>36</a:t>
            </a:fld>
            <a:endParaRPr lang="fr-FR" sz="1200"/>
          </a:p>
        </p:txBody>
      </p:sp>
      <p:sp>
        <p:nvSpPr>
          <p:cNvPr id="75781" name="Espace réservé du pied de page 1"/>
          <p:cNvSpPr>
            <a:spLocks noGrp="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t>Jean-Louis Osvath</a:t>
            </a:r>
          </a:p>
        </p:txBody>
      </p:sp>
    </p:spTree>
    <p:extLst>
      <p:ext uri="{BB962C8B-B14F-4D97-AF65-F5344CB8AC3E}">
        <p14:creationId xmlns:p14="http://schemas.microsoft.com/office/powerpoint/2010/main" val="2070352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a:xfrm>
            <a:off x="1143000" y="685800"/>
            <a:ext cx="4572000" cy="3429000"/>
          </a:xfrm>
          <a:ln/>
        </p:spPr>
      </p:sp>
      <p:sp>
        <p:nvSpPr>
          <p:cNvPr id="48131" name="Espace réservé des commentaires 2"/>
          <p:cNvSpPr>
            <a:spLocks noGrp="1"/>
          </p:cNvSpPr>
          <p:nvPr>
            <p:ph type="body" idx="1"/>
          </p:nvPr>
        </p:nvSpPr>
        <p:spPr>
          <a:noFill/>
        </p:spPr>
        <p:txBody>
          <a:bodyPr/>
          <a:lstStyle/>
          <a:p>
            <a:pPr marL="171404" indent="-171404">
              <a:buFontTx/>
              <a:buChar char="•"/>
            </a:pPr>
            <a:endParaRPr lang="fr-FR" altLang="fr-FR" dirty="0"/>
          </a:p>
        </p:txBody>
      </p:sp>
      <p:sp>
        <p:nvSpPr>
          <p:cNvPr id="2" name="Espace réservé de la date 1"/>
          <p:cNvSpPr>
            <a:spLocks noGrp="1"/>
          </p:cNvSpPr>
          <p:nvPr>
            <p:ph type="dt" idx="10"/>
          </p:nvPr>
        </p:nvSpPr>
        <p:spPr/>
        <p:txBody>
          <a:bodyPr/>
          <a:lstStyle/>
          <a:p>
            <a:fld id="{68717F6E-50FE-4CE0-B912-7276A8106F8B}" type="datetime1">
              <a:rPr lang="fr-FR" smtClean="0">
                <a:solidFill>
                  <a:prstClr val="black"/>
                </a:solidFill>
              </a:rPr>
              <a:pPr/>
              <a:t>10/05/2018</a:t>
            </a:fld>
            <a:endParaRPr lang="fr-FR">
              <a:solidFill>
                <a:prstClr val="black"/>
              </a:solidFill>
            </a:endParaRPr>
          </a:p>
        </p:txBody>
      </p:sp>
      <p:sp>
        <p:nvSpPr>
          <p:cNvPr id="4" name="Espace réservé du numéro de diapositive 3"/>
          <p:cNvSpPr>
            <a:spLocks noGrp="1"/>
          </p:cNvSpPr>
          <p:nvPr>
            <p:ph type="sldNum" sz="quarter" idx="11"/>
          </p:nvPr>
        </p:nvSpPr>
        <p:spPr/>
        <p:txBody>
          <a:bodyPr/>
          <a:lstStyle/>
          <a:p>
            <a:fld id="{2D2CB2BF-2E71-4E0E-8E21-407A30C834B7}" type="slidenum">
              <a:rPr lang="fr-FR" smtClean="0">
                <a:solidFill>
                  <a:prstClr val="black"/>
                </a:solidFill>
              </a:rPr>
              <a:pPr/>
              <a:t>40</a:t>
            </a:fld>
            <a:endParaRPr lang="fr-FR">
              <a:solidFill>
                <a:prstClr val="black"/>
              </a:solidFill>
            </a:endParaRPr>
          </a:p>
        </p:txBody>
      </p:sp>
    </p:spTree>
    <p:extLst>
      <p:ext uri="{BB962C8B-B14F-4D97-AF65-F5344CB8AC3E}">
        <p14:creationId xmlns:p14="http://schemas.microsoft.com/office/powerpoint/2010/main" val="1179853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a:xfrm>
            <a:off x="1143000" y="685800"/>
            <a:ext cx="4572000" cy="3429000"/>
          </a:xfrm>
          <a:ln/>
        </p:spPr>
      </p:sp>
      <p:sp>
        <p:nvSpPr>
          <p:cNvPr id="47107" name="Espace réservé des commentaires 2"/>
          <p:cNvSpPr>
            <a:spLocks noGrp="1"/>
          </p:cNvSpPr>
          <p:nvPr>
            <p:ph type="body" idx="1"/>
          </p:nvPr>
        </p:nvSpPr>
        <p:spPr>
          <a:noFill/>
        </p:spPr>
        <p:txBody>
          <a:bodyPr/>
          <a:lstStyle/>
          <a:p>
            <a:pPr marL="179147" indent="-179147">
              <a:buFontTx/>
              <a:buChar char="•"/>
            </a:pPr>
            <a:endParaRPr lang="fr-FR" altLang="fr-FR" sz="1000" dirty="0"/>
          </a:p>
        </p:txBody>
      </p:sp>
      <p:sp>
        <p:nvSpPr>
          <p:cNvPr id="2" name="Espace réservé de la date 1"/>
          <p:cNvSpPr>
            <a:spLocks noGrp="1"/>
          </p:cNvSpPr>
          <p:nvPr>
            <p:ph type="dt" idx="10"/>
          </p:nvPr>
        </p:nvSpPr>
        <p:spPr/>
        <p:txBody>
          <a:bodyPr/>
          <a:lstStyle/>
          <a:p>
            <a:fld id="{D45B1C25-529F-4728-BFF6-2C678EA9F7D8}" type="datetime1">
              <a:rPr lang="fr-FR" smtClean="0">
                <a:solidFill>
                  <a:prstClr val="black"/>
                </a:solidFill>
              </a:rPr>
              <a:pPr/>
              <a:t>10/05/2018</a:t>
            </a:fld>
            <a:endParaRPr lang="fr-FR" dirty="0">
              <a:solidFill>
                <a:prstClr val="black"/>
              </a:solidFill>
            </a:endParaRPr>
          </a:p>
        </p:txBody>
      </p:sp>
      <p:sp>
        <p:nvSpPr>
          <p:cNvPr id="4" name="Espace réservé du numéro de diapositive 3"/>
          <p:cNvSpPr>
            <a:spLocks noGrp="1"/>
          </p:cNvSpPr>
          <p:nvPr>
            <p:ph type="sldNum" sz="quarter" idx="11"/>
          </p:nvPr>
        </p:nvSpPr>
        <p:spPr/>
        <p:txBody>
          <a:bodyPr/>
          <a:lstStyle/>
          <a:p>
            <a:fld id="{2D2CB2BF-2E71-4E0E-8E21-407A30C834B7}" type="slidenum">
              <a:rPr lang="fr-FR" smtClean="0">
                <a:solidFill>
                  <a:prstClr val="black"/>
                </a:solidFill>
              </a:rPr>
              <a:pPr/>
              <a:t>46</a:t>
            </a:fld>
            <a:endParaRPr lang="fr-FR" dirty="0">
              <a:solidFill>
                <a:prstClr val="black"/>
              </a:solidFill>
            </a:endParaRPr>
          </a:p>
        </p:txBody>
      </p:sp>
    </p:spTree>
    <p:extLst>
      <p:ext uri="{BB962C8B-B14F-4D97-AF65-F5344CB8AC3E}">
        <p14:creationId xmlns:p14="http://schemas.microsoft.com/office/powerpoint/2010/main" val="246305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ln/>
        </p:spPr>
      </p:sp>
      <p:sp>
        <p:nvSpPr>
          <p:cNvPr id="28675" name="Espace réservé des commentaires 2"/>
          <p:cNvSpPr>
            <a:spLocks noGrp="1"/>
          </p:cNvSpPr>
          <p:nvPr>
            <p:ph type="body" idx="1"/>
          </p:nvPr>
        </p:nvSpPr>
        <p:spPr>
          <a:xfrm>
            <a:off x="685637" y="4284651"/>
            <a:ext cx="5486727" cy="411501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sz="700" dirty="0">
              <a:ea typeface="MS PGothic" charset="0"/>
            </a:endParaRPr>
          </a:p>
        </p:txBody>
      </p:sp>
      <p:sp>
        <p:nvSpPr>
          <p:cNvPr id="28676" name="Espace réservé du pied de page 1"/>
          <p:cNvSpPr>
            <a:spLocks noGrp="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Jean-Louis Osvath</a:t>
            </a:r>
          </a:p>
        </p:txBody>
      </p:sp>
    </p:spTree>
    <p:extLst>
      <p:ext uri="{BB962C8B-B14F-4D97-AF65-F5344CB8AC3E}">
        <p14:creationId xmlns:p14="http://schemas.microsoft.com/office/powerpoint/2010/main" val="3273987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a:ln/>
        </p:spPr>
      </p:sp>
      <p:sp>
        <p:nvSpPr>
          <p:cNvPr id="69635" name="Espace réservé des commentaires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dirty="0">
              <a:ea typeface="MS PGothic" charset="0"/>
            </a:endParaRPr>
          </a:p>
        </p:txBody>
      </p:sp>
      <p:sp>
        <p:nvSpPr>
          <p:cNvPr id="69636" name="Espace réservé du numéro de diapositive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93DB0A1-0715-1345-B679-3D5D0236CF44}" type="slidenum">
              <a:rPr lang="fr-FR" sz="1200"/>
              <a:pPr/>
              <a:t>47</a:t>
            </a:fld>
            <a:endParaRPr lang="fr-FR" sz="1200" dirty="0"/>
          </a:p>
        </p:txBody>
      </p:sp>
      <p:sp>
        <p:nvSpPr>
          <p:cNvPr id="69637" name="Espace réservé du pied de page 1"/>
          <p:cNvSpPr>
            <a:spLocks noGrp="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Jean-Louis Osvath</a:t>
            </a:r>
          </a:p>
        </p:txBody>
      </p:sp>
    </p:spTree>
    <p:extLst>
      <p:ext uri="{BB962C8B-B14F-4D97-AF65-F5344CB8AC3E}">
        <p14:creationId xmlns:p14="http://schemas.microsoft.com/office/powerpoint/2010/main" val="1966155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a:xfrm>
            <a:off x="1143000" y="685800"/>
            <a:ext cx="4572000" cy="3429000"/>
          </a:xfrm>
          <a:ln/>
        </p:spPr>
      </p:sp>
      <p:sp>
        <p:nvSpPr>
          <p:cNvPr id="47107" name="Espace réservé des commentaires 2"/>
          <p:cNvSpPr>
            <a:spLocks noGrp="1"/>
          </p:cNvSpPr>
          <p:nvPr>
            <p:ph type="body" idx="1"/>
          </p:nvPr>
        </p:nvSpPr>
        <p:spPr>
          <a:noFill/>
        </p:spPr>
        <p:txBody>
          <a:bodyPr/>
          <a:lstStyle/>
          <a:p>
            <a:pPr marL="179147" indent="-179147">
              <a:buFontTx/>
              <a:buChar char="•"/>
            </a:pPr>
            <a:endParaRPr lang="fr-FR" altLang="fr-FR" sz="1000" dirty="0"/>
          </a:p>
        </p:txBody>
      </p:sp>
      <p:sp>
        <p:nvSpPr>
          <p:cNvPr id="2" name="Espace réservé de la date 1"/>
          <p:cNvSpPr>
            <a:spLocks noGrp="1"/>
          </p:cNvSpPr>
          <p:nvPr>
            <p:ph type="dt" idx="10"/>
          </p:nvPr>
        </p:nvSpPr>
        <p:spPr/>
        <p:txBody>
          <a:bodyPr/>
          <a:lstStyle/>
          <a:p>
            <a:fld id="{D45B1C25-529F-4728-BFF6-2C678EA9F7D8}" type="datetime1">
              <a:rPr lang="fr-FR" smtClean="0">
                <a:solidFill>
                  <a:prstClr val="black"/>
                </a:solidFill>
              </a:rPr>
              <a:pPr/>
              <a:t>10/05/2018</a:t>
            </a:fld>
            <a:endParaRPr lang="fr-FR" dirty="0">
              <a:solidFill>
                <a:prstClr val="black"/>
              </a:solidFill>
            </a:endParaRPr>
          </a:p>
        </p:txBody>
      </p:sp>
      <p:sp>
        <p:nvSpPr>
          <p:cNvPr id="4" name="Espace réservé du numéro de diapositive 3"/>
          <p:cNvSpPr>
            <a:spLocks noGrp="1"/>
          </p:cNvSpPr>
          <p:nvPr>
            <p:ph type="sldNum" sz="quarter" idx="11"/>
          </p:nvPr>
        </p:nvSpPr>
        <p:spPr/>
        <p:txBody>
          <a:bodyPr/>
          <a:lstStyle/>
          <a:p>
            <a:fld id="{2D2CB2BF-2E71-4E0E-8E21-407A30C834B7}" type="slidenum">
              <a:rPr lang="fr-FR" smtClean="0">
                <a:solidFill>
                  <a:prstClr val="black"/>
                </a:solidFill>
              </a:rPr>
              <a:pPr/>
              <a:t>49</a:t>
            </a:fld>
            <a:endParaRPr lang="fr-FR" dirty="0">
              <a:solidFill>
                <a:prstClr val="black"/>
              </a:solidFill>
            </a:endParaRPr>
          </a:p>
        </p:txBody>
      </p:sp>
    </p:spTree>
    <p:extLst>
      <p:ext uri="{BB962C8B-B14F-4D97-AF65-F5344CB8AC3E}">
        <p14:creationId xmlns:p14="http://schemas.microsoft.com/office/powerpoint/2010/main" val="3722036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1143000" y="685800"/>
            <a:ext cx="4572000" cy="3429000"/>
          </a:xfrm>
          <a:ln/>
        </p:spPr>
      </p:sp>
      <p:sp>
        <p:nvSpPr>
          <p:cNvPr id="49155" name="Espace réservé des commentaires 2"/>
          <p:cNvSpPr>
            <a:spLocks noGrp="1"/>
          </p:cNvSpPr>
          <p:nvPr>
            <p:ph type="body" idx="1"/>
          </p:nvPr>
        </p:nvSpPr>
        <p:spPr>
          <a:noFill/>
        </p:spPr>
        <p:txBody>
          <a:bodyPr/>
          <a:lstStyle/>
          <a:p>
            <a:endParaRPr lang="fr-FR" altLang="fr-FR" dirty="0"/>
          </a:p>
        </p:txBody>
      </p:sp>
      <p:sp>
        <p:nvSpPr>
          <p:cNvPr id="2" name="Espace réservé de la date 1"/>
          <p:cNvSpPr>
            <a:spLocks noGrp="1"/>
          </p:cNvSpPr>
          <p:nvPr>
            <p:ph type="dt" idx="10"/>
          </p:nvPr>
        </p:nvSpPr>
        <p:spPr/>
        <p:txBody>
          <a:bodyPr/>
          <a:lstStyle/>
          <a:p>
            <a:fld id="{01F4526A-8EC2-48FB-A601-7F97EF1516D5}" type="datetime1">
              <a:rPr lang="fr-FR" smtClean="0">
                <a:solidFill>
                  <a:prstClr val="black"/>
                </a:solidFill>
              </a:rPr>
              <a:pPr/>
              <a:t>10/05/2018</a:t>
            </a:fld>
            <a:endParaRPr lang="fr-FR" dirty="0">
              <a:solidFill>
                <a:prstClr val="black"/>
              </a:solidFill>
            </a:endParaRPr>
          </a:p>
        </p:txBody>
      </p:sp>
      <p:sp>
        <p:nvSpPr>
          <p:cNvPr id="4" name="Espace réservé du numéro de diapositive 3"/>
          <p:cNvSpPr>
            <a:spLocks noGrp="1"/>
          </p:cNvSpPr>
          <p:nvPr>
            <p:ph type="sldNum" sz="quarter" idx="11"/>
          </p:nvPr>
        </p:nvSpPr>
        <p:spPr/>
        <p:txBody>
          <a:bodyPr/>
          <a:lstStyle/>
          <a:p>
            <a:fld id="{2D2CB2BF-2E71-4E0E-8E21-407A30C834B7}" type="slidenum">
              <a:rPr lang="fr-FR" smtClean="0">
                <a:solidFill>
                  <a:prstClr val="black"/>
                </a:solidFill>
              </a:rPr>
              <a:pPr/>
              <a:t>52</a:t>
            </a:fld>
            <a:endParaRPr lang="fr-FR" dirty="0">
              <a:solidFill>
                <a:prstClr val="black"/>
              </a:solidFill>
            </a:endParaRPr>
          </a:p>
        </p:txBody>
      </p:sp>
    </p:spTree>
    <p:extLst>
      <p:ext uri="{BB962C8B-B14F-4D97-AF65-F5344CB8AC3E}">
        <p14:creationId xmlns:p14="http://schemas.microsoft.com/office/powerpoint/2010/main" val="4221225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E03D273-73E4-6A45-ACDA-F4E6A2C0716D}" type="slidenum">
              <a:rPr lang="fr-FR" smtClean="0"/>
              <a:t>68</a:t>
            </a:fld>
            <a:endParaRPr lang="fr-FR"/>
          </a:p>
        </p:txBody>
      </p:sp>
    </p:spTree>
    <p:extLst>
      <p:ext uri="{BB962C8B-B14F-4D97-AF65-F5344CB8AC3E}">
        <p14:creationId xmlns:p14="http://schemas.microsoft.com/office/powerpoint/2010/main" val="896320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2771" name="Espace réservé des commentaires 2"/>
          <p:cNvSpPr>
            <a:spLocks noGrp="1"/>
          </p:cNvSpPr>
          <p:nvPr>
            <p:ph type="body" idx="1"/>
          </p:nvPr>
        </p:nvSpPr>
        <p:spPr>
          <a:xfrm>
            <a:off x="685637" y="4284651"/>
            <a:ext cx="5486727" cy="4115019"/>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buFont typeface="Wingdings 3" charset="0"/>
              <a:buChar char=""/>
            </a:pPr>
            <a:r>
              <a:rPr lang="fr-FR" sz="800" dirty="0">
                <a:solidFill>
                  <a:srgbClr val="404040"/>
                </a:solidFill>
                <a:ea typeface="MS PGothic" charset="0"/>
              </a:rPr>
              <a:t>Le terme de </a:t>
            </a:r>
            <a:r>
              <a:rPr lang="fr-FR" sz="800" b="1" dirty="0">
                <a:solidFill>
                  <a:srgbClr val="404040"/>
                </a:solidFill>
                <a:ea typeface="MS PGothic" charset="0"/>
              </a:rPr>
              <a:t>harcèlement moral </a:t>
            </a:r>
            <a:r>
              <a:rPr lang="fr-FR" sz="800" dirty="0">
                <a:solidFill>
                  <a:srgbClr val="404040"/>
                </a:solidFill>
                <a:ea typeface="MS PGothic" charset="0"/>
              </a:rPr>
              <a:t>a été employé et popularisé pour l</a:t>
            </a:r>
            <a:r>
              <a:rPr lang="ja-JP" altLang="fr-FR" sz="800" dirty="0">
                <a:solidFill>
                  <a:srgbClr val="404040"/>
                </a:solidFill>
                <a:ea typeface="MS PGothic" charset="0"/>
              </a:rPr>
              <a:t>’</a:t>
            </a:r>
            <a:r>
              <a:rPr lang="fr-FR" sz="800" dirty="0">
                <a:solidFill>
                  <a:srgbClr val="404040"/>
                </a:solidFill>
                <a:ea typeface="MS PGothic" charset="0"/>
              </a:rPr>
              <a:t>une des toutes premières fois par le livre de </a:t>
            </a:r>
            <a:r>
              <a:rPr lang="fr-FR" sz="800" b="1" dirty="0">
                <a:solidFill>
                  <a:srgbClr val="404040"/>
                </a:solidFill>
                <a:ea typeface="MS PGothic" charset="0"/>
              </a:rPr>
              <a:t>MF </a:t>
            </a:r>
            <a:r>
              <a:rPr lang="fr-FR" sz="800" b="1" dirty="0" err="1">
                <a:solidFill>
                  <a:srgbClr val="404040"/>
                </a:solidFill>
                <a:ea typeface="MS PGothic" charset="0"/>
              </a:rPr>
              <a:t>Hirigoyen</a:t>
            </a:r>
            <a:r>
              <a:rPr lang="fr-FR" sz="800" b="1" dirty="0">
                <a:solidFill>
                  <a:srgbClr val="404040"/>
                </a:solidFill>
                <a:ea typeface="MS PGothic" charset="0"/>
              </a:rPr>
              <a:t> </a:t>
            </a:r>
            <a:r>
              <a:rPr lang="fr-FR" sz="800" dirty="0">
                <a:solidFill>
                  <a:srgbClr val="404040"/>
                </a:solidFill>
                <a:ea typeface="MS PGothic" charset="0"/>
              </a:rPr>
              <a:t>publié en 1998. Le succès </a:t>
            </a:r>
            <a:r>
              <a:rPr lang="fr-FR" sz="800" dirty="0" err="1">
                <a:solidFill>
                  <a:srgbClr val="404040"/>
                </a:solidFill>
                <a:ea typeface="MS PGothic" charset="0"/>
              </a:rPr>
              <a:t>qu</a:t>
            </a:r>
            <a:r>
              <a:rPr lang="ja-JP" altLang="fr-FR" sz="800" dirty="0">
                <a:solidFill>
                  <a:srgbClr val="404040"/>
                </a:solidFill>
                <a:ea typeface="MS PGothic" charset="0"/>
              </a:rPr>
              <a:t>’</a:t>
            </a:r>
            <a:r>
              <a:rPr lang="fr-FR" sz="800" dirty="0">
                <a:solidFill>
                  <a:srgbClr val="404040"/>
                </a:solidFill>
                <a:ea typeface="MS PGothic" charset="0"/>
              </a:rPr>
              <a:t>a connu cet ouvrage traduit dans 22 pays a permis de mesurer la gravité et l</a:t>
            </a:r>
            <a:r>
              <a:rPr lang="ja-JP" altLang="fr-FR" sz="800" dirty="0">
                <a:solidFill>
                  <a:srgbClr val="404040"/>
                </a:solidFill>
                <a:ea typeface="MS PGothic" charset="0"/>
              </a:rPr>
              <a:t>’</a:t>
            </a:r>
            <a:r>
              <a:rPr lang="fr-FR" sz="800" dirty="0">
                <a:solidFill>
                  <a:srgbClr val="404040"/>
                </a:solidFill>
                <a:ea typeface="MS PGothic" charset="0"/>
              </a:rPr>
              <a:t>ampleur des actes de harcèlement moral sur le lieu de travail et la demande croissante de reconnaissance des victimes ;</a:t>
            </a:r>
          </a:p>
          <a:p>
            <a:pPr algn="just" eaLnBrk="1" hangingPunct="1">
              <a:buFont typeface="Wingdings 3" charset="0"/>
              <a:buNone/>
            </a:pPr>
            <a:endParaRPr lang="fr-FR" sz="800" dirty="0">
              <a:solidFill>
                <a:srgbClr val="404040"/>
              </a:solidFill>
              <a:ea typeface="MS PGothic" charset="0"/>
            </a:endParaRPr>
          </a:p>
          <a:p>
            <a:pPr algn="just" eaLnBrk="1" hangingPunct="1">
              <a:buFont typeface="Wingdings 3" charset="0"/>
              <a:buChar char=""/>
            </a:pPr>
            <a:r>
              <a:rPr lang="fr-FR" sz="800" dirty="0">
                <a:solidFill>
                  <a:srgbClr val="404040"/>
                </a:solidFill>
                <a:ea typeface="MS PGothic" charset="0"/>
              </a:rPr>
              <a:t>Cela a été précédé par la publication d</a:t>
            </a:r>
            <a:r>
              <a:rPr lang="ja-JP" altLang="fr-FR" sz="800" dirty="0">
                <a:solidFill>
                  <a:srgbClr val="404040"/>
                </a:solidFill>
                <a:ea typeface="MS PGothic" charset="0"/>
              </a:rPr>
              <a:t>’</a:t>
            </a:r>
            <a:r>
              <a:rPr lang="fr-FR" sz="800" dirty="0">
                <a:solidFill>
                  <a:srgbClr val="404040"/>
                </a:solidFill>
                <a:ea typeface="MS PGothic" charset="0"/>
              </a:rPr>
              <a:t>un essai en 1993, </a:t>
            </a:r>
            <a:r>
              <a:rPr lang="fr-FR" sz="800" b="1" dirty="0" err="1">
                <a:solidFill>
                  <a:srgbClr val="404040"/>
                </a:solidFill>
                <a:ea typeface="MS PGothic" charset="0"/>
              </a:rPr>
              <a:t>Mobbing</a:t>
            </a:r>
            <a:r>
              <a:rPr lang="fr-FR" sz="800" dirty="0">
                <a:solidFill>
                  <a:srgbClr val="404040"/>
                </a:solidFill>
                <a:ea typeface="MS PGothic" charset="0"/>
              </a:rPr>
              <a:t>, par Heinz </a:t>
            </a:r>
            <a:r>
              <a:rPr lang="fr-FR" sz="800" dirty="0" err="1">
                <a:solidFill>
                  <a:srgbClr val="404040"/>
                </a:solidFill>
                <a:ea typeface="MS PGothic" charset="0"/>
              </a:rPr>
              <a:t>Leyman</a:t>
            </a:r>
            <a:r>
              <a:rPr lang="fr-FR" sz="800" dirty="0">
                <a:solidFill>
                  <a:srgbClr val="404040"/>
                </a:solidFill>
                <a:ea typeface="MS PGothic" charset="0"/>
              </a:rPr>
              <a:t>, Docteur en psychologie du travail et professeur à l</a:t>
            </a:r>
            <a:r>
              <a:rPr lang="ja-JP" altLang="fr-FR" sz="800" dirty="0">
                <a:solidFill>
                  <a:srgbClr val="404040"/>
                </a:solidFill>
                <a:ea typeface="MS PGothic" charset="0"/>
              </a:rPr>
              <a:t>’</a:t>
            </a:r>
            <a:r>
              <a:rPr lang="fr-FR" sz="800" dirty="0">
                <a:solidFill>
                  <a:srgbClr val="404040"/>
                </a:solidFill>
                <a:ea typeface="MS PGothic" charset="0"/>
              </a:rPr>
              <a:t>Université de Stockholm,  (traduit  en français et publié au Seuil en 1996). Par </a:t>
            </a:r>
            <a:r>
              <a:rPr lang="fr-FR" sz="800" dirty="0" err="1">
                <a:solidFill>
                  <a:srgbClr val="404040"/>
                </a:solidFill>
                <a:ea typeface="MS PGothic" charset="0"/>
              </a:rPr>
              <a:t>Mobbing</a:t>
            </a:r>
            <a:r>
              <a:rPr lang="fr-FR" sz="800" dirty="0">
                <a:solidFill>
                  <a:srgbClr val="404040"/>
                </a:solidFill>
                <a:ea typeface="MS PGothic" charset="0"/>
              </a:rPr>
              <a:t> il entend une situation communicative qui menace d</a:t>
            </a:r>
            <a:r>
              <a:rPr lang="ja-JP" altLang="fr-FR" sz="800" dirty="0">
                <a:solidFill>
                  <a:srgbClr val="404040"/>
                </a:solidFill>
                <a:ea typeface="MS PGothic" charset="0"/>
              </a:rPr>
              <a:t>’</a:t>
            </a:r>
            <a:r>
              <a:rPr lang="fr-FR" sz="800" dirty="0">
                <a:solidFill>
                  <a:srgbClr val="404040"/>
                </a:solidFill>
                <a:ea typeface="MS PGothic" charset="0"/>
              </a:rPr>
              <a:t>infliger à l</a:t>
            </a:r>
            <a:r>
              <a:rPr lang="ja-JP" altLang="fr-FR" sz="800" dirty="0">
                <a:solidFill>
                  <a:srgbClr val="404040"/>
                </a:solidFill>
                <a:ea typeface="MS PGothic" charset="0"/>
              </a:rPr>
              <a:t>’</a:t>
            </a:r>
            <a:r>
              <a:rPr lang="fr-FR" sz="800" dirty="0">
                <a:solidFill>
                  <a:srgbClr val="404040"/>
                </a:solidFill>
                <a:ea typeface="MS PGothic" charset="0"/>
              </a:rPr>
              <a:t>individu de graves dommages, psychiques et physiques.</a:t>
            </a:r>
          </a:p>
          <a:p>
            <a:r>
              <a:rPr lang="fr-FR" sz="800" b="1" dirty="0">
                <a:ea typeface="MS PGothic" charset="0"/>
              </a:rPr>
              <a:t>Heinz Lehmann, sociologue et psychosociologue suédois, a défini en 1993 les 45 critères permettant de déterminer le </a:t>
            </a:r>
            <a:r>
              <a:rPr lang="fr-FR" sz="800" b="1" dirty="0" err="1">
                <a:ea typeface="MS PGothic" charset="0"/>
              </a:rPr>
              <a:t>mobbing</a:t>
            </a:r>
            <a:r>
              <a:rPr lang="fr-FR" sz="800" b="1" dirty="0">
                <a:ea typeface="MS PGothic" charset="0"/>
              </a:rPr>
              <a:t> (harcèlement, particulièrement sur le lieu de travail).</a:t>
            </a:r>
            <a:endParaRPr lang="fr-FR" sz="800" dirty="0">
              <a:ea typeface="MS PGothic" charset="0"/>
            </a:endParaRPr>
          </a:p>
          <a:p>
            <a:r>
              <a:rPr lang="fr-FR" sz="800" dirty="0">
                <a:ea typeface="MS PGothic" charset="0"/>
              </a:rPr>
              <a:t>Il s</a:t>
            </a:r>
            <a:r>
              <a:rPr lang="ja-JP" altLang="fr-FR" sz="800" dirty="0">
                <a:ea typeface="MS PGothic" charset="0"/>
              </a:rPr>
              <a:t>’</a:t>
            </a:r>
            <a:r>
              <a:rPr lang="fr-FR" sz="800" dirty="0">
                <a:ea typeface="MS PGothic" charset="0"/>
              </a:rPr>
              <a:t>agit de </a:t>
            </a:r>
            <a:r>
              <a:rPr lang="fr-FR" sz="800" i="1" dirty="0">
                <a:ea typeface="MS PGothic" charset="0"/>
              </a:rPr>
              <a:t>l</a:t>
            </a:r>
            <a:r>
              <a:rPr lang="ja-JP" altLang="fr-FR" sz="800" i="1" dirty="0">
                <a:ea typeface="MS PGothic" charset="0"/>
              </a:rPr>
              <a:t>’</a:t>
            </a:r>
            <a:r>
              <a:rPr lang="fr-FR" sz="800" i="1" dirty="0">
                <a:ea typeface="MS PGothic" charset="0"/>
              </a:rPr>
              <a:t>enchaînement, sur une période dépassant 6 mois, de propos et/ou d</a:t>
            </a:r>
            <a:r>
              <a:rPr lang="ja-JP" altLang="fr-FR" sz="800" i="1" dirty="0">
                <a:ea typeface="MS PGothic" charset="0"/>
              </a:rPr>
              <a:t>’</a:t>
            </a:r>
            <a:r>
              <a:rPr lang="fr-FR" sz="800" i="1" dirty="0">
                <a:ea typeface="MS PGothic" charset="0"/>
              </a:rPr>
              <a:t>agissements hostiles, exprimés ou manifestés en général plusieurs fois par semaine, par un ou plusieurs protagonistes envers une tierce personne.</a:t>
            </a:r>
            <a:endParaRPr lang="fr-FR" sz="800" dirty="0">
              <a:ea typeface="MS PGothic" charset="0"/>
            </a:endParaRPr>
          </a:p>
          <a:p>
            <a:r>
              <a:rPr lang="fr-FR" sz="800" dirty="0">
                <a:ea typeface="MS PGothic" charset="0"/>
              </a:rPr>
              <a:t>On distingue 5 catégories de comportements répétitifs à l</a:t>
            </a:r>
            <a:r>
              <a:rPr lang="ja-JP" altLang="fr-FR" sz="800" dirty="0">
                <a:ea typeface="MS PGothic" charset="0"/>
              </a:rPr>
              <a:t>’</a:t>
            </a:r>
            <a:r>
              <a:rPr lang="fr-FR" sz="800" dirty="0">
                <a:ea typeface="MS PGothic" charset="0"/>
              </a:rPr>
              <a:t>égard d</a:t>
            </a:r>
            <a:r>
              <a:rPr lang="ja-JP" altLang="fr-FR" sz="800" dirty="0">
                <a:ea typeface="MS PGothic" charset="0"/>
              </a:rPr>
              <a:t>’</a:t>
            </a:r>
            <a:r>
              <a:rPr lang="fr-FR" sz="800" dirty="0">
                <a:ea typeface="MS PGothic" charset="0"/>
              </a:rPr>
              <a:t>une personne « </a:t>
            </a:r>
            <a:r>
              <a:rPr lang="fr-FR" sz="800" dirty="0" err="1">
                <a:ea typeface="MS PGothic" charset="0"/>
              </a:rPr>
              <a:t>mobbée</a:t>
            </a:r>
            <a:r>
              <a:rPr lang="fr-FR" sz="800" dirty="0">
                <a:ea typeface="MS PGothic" charset="0"/>
              </a:rPr>
              <a:t> » :</a:t>
            </a:r>
          </a:p>
          <a:p>
            <a:r>
              <a:rPr lang="fr-FR" sz="800" dirty="0">
                <a:ea typeface="MS PGothic" charset="0"/>
              </a:rPr>
              <a:t>I. Empêcher la victime de s</a:t>
            </a:r>
            <a:r>
              <a:rPr lang="ja-JP" altLang="fr-FR" sz="800" dirty="0">
                <a:ea typeface="MS PGothic" charset="0"/>
              </a:rPr>
              <a:t>’</a:t>
            </a:r>
            <a:r>
              <a:rPr lang="fr-FR" sz="800" dirty="0">
                <a:ea typeface="MS PGothic" charset="0"/>
              </a:rPr>
              <a:t>exprimer,</a:t>
            </a:r>
          </a:p>
          <a:p>
            <a:r>
              <a:rPr lang="fr-FR" sz="800" dirty="0">
                <a:ea typeface="MS PGothic" charset="0"/>
              </a:rPr>
              <a:t>II. Isoler la victime,</a:t>
            </a:r>
          </a:p>
          <a:p>
            <a:r>
              <a:rPr lang="fr-FR" sz="800" dirty="0">
                <a:ea typeface="MS PGothic" charset="0"/>
              </a:rPr>
              <a:t>III. Déconsidérer la victime,</a:t>
            </a:r>
          </a:p>
          <a:p>
            <a:r>
              <a:rPr lang="fr-FR" sz="800" dirty="0">
                <a:ea typeface="MS PGothic" charset="0"/>
              </a:rPr>
              <a:t>IV. Discréditer le travail de la victime</a:t>
            </a:r>
          </a:p>
          <a:p>
            <a:r>
              <a:rPr lang="fr-FR" sz="800" dirty="0">
                <a:ea typeface="MS PGothic" charset="0"/>
              </a:rPr>
              <a:t>V. Compromettre la santé physique de la victime.</a:t>
            </a:r>
          </a:p>
          <a:p>
            <a:r>
              <a:rPr lang="fr-FR" sz="800" dirty="0">
                <a:ea typeface="MS PGothic" charset="0"/>
              </a:rPr>
              <a:t>Plusieurs </a:t>
            </a:r>
            <a:r>
              <a:rPr lang="fr-FR" sz="800" b="1" dirty="0">
                <a:ea typeface="MS PGothic" charset="0"/>
              </a:rPr>
              <a:t>facteurs de risques</a:t>
            </a:r>
            <a:r>
              <a:rPr lang="fr-FR" sz="800" dirty="0">
                <a:ea typeface="MS PGothic" charset="0"/>
              </a:rPr>
              <a:t> semblent ainsi être constitutifs des cas de </a:t>
            </a:r>
            <a:r>
              <a:rPr lang="fr-FR" sz="800" dirty="0" err="1">
                <a:ea typeface="MS PGothic" charset="0"/>
              </a:rPr>
              <a:t>mobbing</a:t>
            </a:r>
            <a:r>
              <a:rPr lang="fr-FR" sz="800" dirty="0">
                <a:ea typeface="MS PGothic" charset="0"/>
              </a:rPr>
              <a:t>:</a:t>
            </a:r>
          </a:p>
          <a:p>
            <a:r>
              <a:rPr lang="fr-FR" sz="800" dirty="0">
                <a:ea typeface="MS PGothic" charset="0"/>
              </a:rPr>
              <a:t>le sentiment de la victime de ne pas avoir d</a:t>
            </a:r>
            <a:r>
              <a:rPr lang="ja-JP" altLang="fr-FR" sz="800" dirty="0">
                <a:ea typeface="MS PGothic" charset="0"/>
              </a:rPr>
              <a:t>’</a:t>
            </a:r>
            <a:r>
              <a:rPr lang="fr-FR" sz="800" dirty="0">
                <a:ea typeface="MS PGothic" charset="0"/>
              </a:rPr>
              <a:t>alternative à son poste et la crainte de le perdre</a:t>
            </a:r>
          </a:p>
          <a:p>
            <a:r>
              <a:rPr lang="fr-FR" sz="800" dirty="0">
                <a:ea typeface="MS PGothic" charset="0"/>
              </a:rPr>
              <a:t>un mauvais climat social dans l</a:t>
            </a:r>
            <a:r>
              <a:rPr lang="ja-JP" altLang="fr-FR" sz="800" dirty="0">
                <a:ea typeface="MS PGothic" charset="0"/>
              </a:rPr>
              <a:t>’</a:t>
            </a:r>
            <a:r>
              <a:rPr lang="fr-FR" sz="800" dirty="0">
                <a:ea typeface="MS PGothic" charset="0"/>
              </a:rPr>
              <a:t>entreprise une communication déficiente et un manque de soutien social et de solidarité</a:t>
            </a:r>
          </a:p>
          <a:p>
            <a:r>
              <a:rPr lang="fr-FR" sz="800" dirty="0">
                <a:ea typeface="MS PGothic" charset="0"/>
              </a:rPr>
              <a:t>une équipe dans laquelle règnent la frustration, la jalousie et la volonté de trouver un bouc émissaire</a:t>
            </a:r>
          </a:p>
          <a:p>
            <a:r>
              <a:rPr lang="fr-FR" sz="800" dirty="0">
                <a:ea typeface="MS PGothic" charset="0"/>
              </a:rPr>
              <a:t>un travail stressant, comportant des rythmes soutenus et une organisation du travail floue, dont les rôles et les tâches ne sont pas bien définis (dans ces conditions, il est difficile de trouver du temps pour communiquer et pour essayer de résoudre les conflits)</a:t>
            </a:r>
          </a:p>
          <a:p>
            <a:r>
              <a:rPr lang="fr-FR" sz="800" dirty="0">
                <a:ea typeface="MS PGothic" charset="0"/>
              </a:rPr>
              <a:t>une équipe constamment sous pression (surcharge de travail) ou placée en situation de concurrence, ou au contraire un manque de travail.</a:t>
            </a:r>
          </a:p>
          <a:p>
            <a:endParaRPr lang="fr-FR" sz="800" dirty="0">
              <a:ea typeface="MS PGothic" charset="0"/>
            </a:endParaRPr>
          </a:p>
          <a:p>
            <a:pPr algn="just" eaLnBrk="1" hangingPunct="1">
              <a:buFont typeface="Wingdings 3" charset="0"/>
              <a:buChar char=""/>
            </a:pPr>
            <a:r>
              <a:rPr lang="fr-FR" sz="800" dirty="0">
                <a:solidFill>
                  <a:srgbClr val="404040"/>
                </a:solidFill>
                <a:ea typeface="MS PGothic" charset="0"/>
              </a:rPr>
              <a:t>A la même époque, en 1997-1998, la première </a:t>
            </a:r>
            <a:r>
              <a:rPr lang="fr-FR" sz="800" b="1" dirty="0">
                <a:solidFill>
                  <a:srgbClr val="404040"/>
                </a:solidFill>
                <a:ea typeface="MS PGothic" charset="0"/>
              </a:rPr>
              <a:t>consultation souffrance et travail </a:t>
            </a:r>
            <a:r>
              <a:rPr lang="fr-FR" sz="800" dirty="0">
                <a:solidFill>
                  <a:srgbClr val="404040"/>
                </a:solidFill>
                <a:ea typeface="MS PGothic" charset="0"/>
              </a:rPr>
              <a:t>en France a été créée par Marie Pezé à l</a:t>
            </a:r>
            <a:r>
              <a:rPr lang="ja-JP" altLang="fr-FR" sz="800" dirty="0">
                <a:solidFill>
                  <a:srgbClr val="404040"/>
                </a:solidFill>
                <a:ea typeface="MS PGothic" charset="0"/>
              </a:rPr>
              <a:t>’</a:t>
            </a:r>
            <a:r>
              <a:rPr lang="fr-FR" sz="800" dirty="0">
                <a:solidFill>
                  <a:srgbClr val="404040"/>
                </a:solidFill>
                <a:ea typeface="MS PGothic" charset="0"/>
              </a:rPr>
              <a:t>hôpital de Nanterre (il en existe plus de 130 </a:t>
            </a:r>
            <a:r>
              <a:rPr lang="fr-FR" sz="800" dirty="0" err="1">
                <a:solidFill>
                  <a:srgbClr val="404040"/>
                </a:solidFill>
                <a:ea typeface="MS PGothic" charset="0"/>
              </a:rPr>
              <a:t>aujourd</a:t>
            </a:r>
            <a:r>
              <a:rPr lang="ja-JP" altLang="fr-FR" sz="800" dirty="0">
                <a:solidFill>
                  <a:srgbClr val="404040"/>
                </a:solidFill>
                <a:ea typeface="MS PGothic" charset="0"/>
              </a:rPr>
              <a:t>’</a:t>
            </a:r>
            <a:r>
              <a:rPr lang="fr-FR" sz="800" dirty="0">
                <a:solidFill>
                  <a:srgbClr val="404040"/>
                </a:solidFill>
                <a:ea typeface="MS PGothic" charset="0"/>
              </a:rPr>
              <a:t>hui);</a:t>
            </a:r>
          </a:p>
          <a:p>
            <a:endParaRPr lang="fr-FR" sz="700" dirty="0">
              <a:ea typeface="MS PGothic" charset="0"/>
            </a:endParaRPr>
          </a:p>
        </p:txBody>
      </p:sp>
      <p:sp>
        <p:nvSpPr>
          <p:cNvPr id="30724" name="Espace réservé du pied de page 1"/>
          <p:cNvSpPr>
            <a:spLocks noGrp="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t>Jean-Louis Osvath</a:t>
            </a:r>
          </a:p>
        </p:txBody>
      </p:sp>
    </p:spTree>
    <p:extLst>
      <p:ext uri="{BB962C8B-B14F-4D97-AF65-F5344CB8AC3E}">
        <p14:creationId xmlns:p14="http://schemas.microsoft.com/office/powerpoint/2010/main" val="1930335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2771" name="Espace réservé des commentaires 2"/>
          <p:cNvSpPr>
            <a:spLocks noGrp="1"/>
          </p:cNvSpPr>
          <p:nvPr>
            <p:ph type="body" idx="1"/>
          </p:nvPr>
        </p:nvSpPr>
        <p:spPr>
          <a:xfrm>
            <a:off x="685637" y="4284651"/>
            <a:ext cx="5486727" cy="4115019"/>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buFont typeface="Wingdings 3" charset="0"/>
              <a:buChar char=""/>
            </a:pPr>
            <a:r>
              <a:rPr lang="fr-FR" sz="800" dirty="0">
                <a:solidFill>
                  <a:srgbClr val="404040"/>
                </a:solidFill>
                <a:ea typeface="MS PGothic" charset="0"/>
              </a:rPr>
              <a:t>Le terme de </a:t>
            </a:r>
            <a:r>
              <a:rPr lang="fr-FR" sz="800" b="1" dirty="0">
                <a:solidFill>
                  <a:srgbClr val="404040"/>
                </a:solidFill>
                <a:ea typeface="MS PGothic" charset="0"/>
              </a:rPr>
              <a:t>harcèlement moral </a:t>
            </a:r>
            <a:r>
              <a:rPr lang="fr-FR" sz="800" dirty="0">
                <a:solidFill>
                  <a:srgbClr val="404040"/>
                </a:solidFill>
                <a:ea typeface="MS PGothic" charset="0"/>
              </a:rPr>
              <a:t>a été employé et popularisé pour l</a:t>
            </a:r>
            <a:r>
              <a:rPr lang="ja-JP" altLang="fr-FR" sz="800" dirty="0">
                <a:solidFill>
                  <a:srgbClr val="404040"/>
                </a:solidFill>
                <a:ea typeface="MS PGothic" charset="0"/>
              </a:rPr>
              <a:t>’</a:t>
            </a:r>
            <a:r>
              <a:rPr lang="fr-FR" sz="800" dirty="0">
                <a:solidFill>
                  <a:srgbClr val="404040"/>
                </a:solidFill>
                <a:ea typeface="MS PGothic" charset="0"/>
              </a:rPr>
              <a:t>une des toutes premières fois par le livre de </a:t>
            </a:r>
            <a:r>
              <a:rPr lang="fr-FR" sz="800" b="1" dirty="0">
                <a:solidFill>
                  <a:srgbClr val="404040"/>
                </a:solidFill>
                <a:ea typeface="MS PGothic" charset="0"/>
              </a:rPr>
              <a:t>MF Hirigoyen </a:t>
            </a:r>
            <a:r>
              <a:rPr lang="fr-FR" sz="800" dirty="0">
                <a:solidFill>
                  <a:srgbClr val="404040"/>
                </a:solidFill>
                <a:ea typeface="MS PGothic" charset="0"/>
              </a:rPr>
              <a:t>publié en 1998. Le succès </a:t>
            </a:r>
            <a:r>
              <a:rPr lang="fr-FR" sz="800" dirty="0" err="1">
                <a:solidFill>
                  <a:srgbClr val="404040"/>
                </a:solidFill>
                <a:ea typeface="MS PGothic" charset="0"/>
              </a:rPr>
              <a:t>qu</a:t>
            </a:r>
            <a:r>
              <a:rPr lang="ja-JP" altLang="fr-FR" sz="800" dirty="0">
                <a:solidFill>
                  <a:srgbClr val="404040"/>
                </a:solidFill>
                <a:ea typeface="MS PGothic" charset="0"/>
              </a:rPr>
              <a:t>’</a:t>
            </a:r>
            <a:r>
              <a:rPr lang="fr-FR" sz="800" dirty="0">
                <a:solidFill>
                  <a:srgbClr val="404040"/>
                </a:solidFill>
                <a:ea typeface="MS PGothic" charset="0"/>
              </a:rPr>
              <a:t>a connu cet ouvrage traduit dans 22 pays a permis de mesurer la gravité et l</a:t>
            </a:r>
            <a:r>
              <a:rPr lang="ja-JP" altLang="fr-FR" sz="800" dirty="0">
                <a:solidFill>
                  <a:srgbClr val="404040"/>
                </a:solidFill>
                <a:ea typeface="MS PGothic" charset="0"/>
              </a:rPr>
              <a:t>’</a:t>
            </a:r>
            <a:r>
              <a:rPr lang="fr-FR" sz="800" dirty="0">
                <a:solidFill>
                  <a:srgbClr val="404040"/>
                </a:solidFill>
                <a:ea typeface="MS PGothic" charset="0"/>
              </a:rPr>
              <a:t>ampleur des actes de harcèlement moral sur le lieu de travail et la demande croissante de reconnaissance des victimes ;</a:t>
            </a:r>
          </a:p>
          <a:p>
            <a:pPr algn="just" eaLnBrk="1" hangingPunct="1">
              <a:buFont typeface="Wingdings 3" charset="0"/>
              <a:buNone/>
            </a:pPr>
            <a:endParaRPr lang="fr-FR" sz="800" dirty="0">
              <a:solidFill>
                <a:srgbClr val="404040"/>
              </a:solidFill>
              <a:ea typeface="MS PGothic" charset="0"/>
            </a:endParaRPr>
          </a:p>
          <a:p>
            <a:pPr algn="just" eaLnBrk="1" hangingPunct="1">
              <a:buFont typeface="Wingdings 3" charset="0"/>
              <a:buChar char=""/>
            </a:pPr>
            <a:r>
              <a:rPr lang="fr-FR" sz="800" dirty="0">
                <a:solidFill>
                  <a:srgbClr val="404040"/>
                </a:solidFill>
                <a:ea typeface="MS PGothic" charset="0"/>
              </a:rPr>
              <a:t>Cela a été précédé par la publication d</a:t>
            </a:r>
            <a:r>
              <a:rPr lang="ja-JP" altLang="fr-FR" sz="800" dirty="0">
                <a:solidFill>
                  <a:srgbClr val="404040"/>
                </a:solidFill>
                <a:ea typeface="MS PGothic" charset="0"/>
              </a:rPr>
              <a:t>’</a:t>
            </a:r>
            <a:r>
              <a:rPr lang="fr-FR" sz="800" dirty="0">
                <a:solidFill>
                  <a:srgbClr val="404040"/>
                </a:solidFill>
                <a:ea typeface="MS PGothic" charset="0"/>
              </a:rPr>
              <a:t>un essai en 1993, </a:t>
            </a:r>
            <a:r>
              <a:rPr lang="fr-FR" sz="800" b="1" dirty="0" err="1">
                <a:solidFill>
                  <a:srgbClr val="404040"/>
                </a:solidFill>
                <a:ea typeface="MS PGothic" charset="0"/>
              </a:rPr>
              <a:t>Mobbing</a:t>
            </a:r>
            <a:r>
              <a:rPr lang="fr-FR" sz="800" dirty="0">
                <a:solidFill>
                  <a:srgbClr val="404040"/>
                </a:solidFill>
                <a:ea typeface="MS PGothic" charset="0"/>
              </a:rPr>
              <a:t>, par Heinz </a:t>
            </a:r>
            <a:r>
              <a:rPr lang="fr-FR" sz="800" dirty="0" err="1">
                <a:solidFill>
                  <a:srgbClr val="404040"/>
                </a:solidFill>
                <a:ea typeface="MS PGothic" charset="0"/>
              </a:rPr>
              <a:t>Leyman</a:t>
            </a:r>
            <a:r>
              <a:rPr lang="fr-FR" sz="800" dirty="0">
                <a:solidFill>
                  <a:srgbClr val="404040"/>
                </a:solidFill>
                <a:ea typeface="MS PGothic" charset="0"/>
              </a:rPr>
              <a:t>, Docteur en psychologie du travail et professeur à l</a:t>
            </a:r>
            <a:r>
              <a:rPr lang="ja-JP" altLang="fr-FR" sz="800" dirty="0">
                <a:solidFill>
                  <a:srgbClr val="404040"/>
                </a:solidFill>
                <a:ea typeface="MS PGothic" charset="0"/>
              </a:rPr>
              <a:t>’</a:t>
            </a:r>
            <a:r>
              <a:rPr lang="fr-FR" sz="800" dirty="0">
                <a:solidFill>
                  <a:srgbClr val="404040"/>
                </a:solidFill>
                <a:ea typeface="MS PGothic" charset="0"/>
              </a:rPr>
              <a:t>Université de Stockholm,  (traduit  en français et publié au Seuil en 1996). Par </a:t>
            </a:r>
            <a:r>
              <a:rPr lang="fr-FR" sz="800" dirty="0" err="1">
                <a:solidFill>
                  <a:srgbClr val="404040"/>
                </a:solidFill>
                <a:ea typeface="MS PGothic" charset="0"/>
              </a:rPr>
              <a:t>Mobbing</a:t>
            </a:r>
            <a:r>
              <a:rPr lang="fr-FR" sz="800" dirty="0">
                <a:solidFill>
                  <a:srgbClr val="404040"/>
                </a:solidFill>
                <a:ea typeface="MS PGothic" charset="0"/>
              </a:rPr>
              <a:t> il entend une situation communicative qui menace d</a:t>
            </a:r>
            <a:r>
              <a:rPr lang="ja-JP" altLang="fr-FR" sz="800" dirty="0">
                <a:solidFill>
                  <a:srgbClr val="404040"/>
                </a:solidFill>
                <a:ea typeface="MS PGothic" charset="0"/>
              </a:rPr>
              <a:t>’</a:t>
            </a:r>
            <a:r>
              <a:rPr lang="fr-FR" sz="800" dirty="0">
                <a:solidFill>
                  <a:srgbClr val="404040"/>
                </a:solidFill>
                <a:ea typeface="MS PGothic" charset="0"/>
              </a:rPr>
              <a:t>infliger à l</a:t>
            </a:r>
            <a:r>
              <a:rPr lang="ja-JP" altLang="fr-FR" sz="800" dirty="0">
                <a:solidFill>
                  <a:srgbClr val="404040"/>
                </a:solidFill>
                <a:ea typeface="MS PGothic" charset="0"/>
              </a:rPr>
              <a:t>’</a:t>
            </a:r>
            <a:r>
              <a:rPr lang="fr-FR" sz="800" dirty="0">
                <a:solidFill>
                  <a:srgbClr val="404040"/>
                </a:solidFill>
                <a:ea typeface="MS PGothic" charset="0"/>
              </a:rPr>
              <a:t>individu de graves dommages, psychiques et physiques.</a:t>
            </a:r>
          </a:p>
          <a:p>
            <a:r>
              <a:rPr lang="fr-FR" sz="800" b="1" dirty="0">
                <a:ea typeface="MS PGothic" charset="0"/>
              </a:rPr>
              <a:t>Heinz Lehmann, sociologue et psychosociologue suédois, a défini en 1993 les 45 critères permettant de déterminer le </a:t>
            </a:r>
            <a:r>
              <a:rPr lang="fr-FR" sz="800" b="1" dirty="0" err="1">
                <a:ea typeface="MS PGothic" charset="0"/>
              </a:rPr>
              <a:t>mobbing</a:t>
            </a:r>
            <a:r>
              <a:rPr lang="fr-FR" sz="800" b="1" dirty="0">
                <a:ea typeface="MS PGothic" charset="0"/>
              </a:rPr>
              <a:t> (harcèlement, particulièrement sur le lieu de travail).</a:t>
            </a:r>
            <a:endParaRPr lang="fr-FR" sz="800" dirty="0">
              <a:ea typeface="MS PGothic" charset="0"/>
            </a:endParaRPr>
          </a:p>
          <a:p>
            <a:r>
              <a:rPr lang="fr-FR" sz="800" dirty="0">
                <a:ea typeface="MS PGothic" charset="0"/>
              </a:rPr>
              <a:t>Il s</a:t>
            </a:r>
            <a:r>
              <a:rPr lang="ja-JP" altLang="fr-FR" sz="800" dirty="0">
                <a:ea typeface="MS PGothic" charset="0"/>
              </a:rPr>
              <a:t>’</a:t>
            </a:r>
            <a:r>
              <a:rPr lang="fr-FR" sz="800" dirty="0">
                <a:ea typeface="MS PGothic" charset="0"/>
              </a:rPr>
              <a:t>agit de </a:t>
            </a:r>
            <a:r>
              <a:rPr lang="fr-FR" sz="800" i="1" dirty="0">
                <a:ea typeface="MS PGothic" charset="0"/>
              </a:rPr>
              <a:t>l</a:t>
            </a:r>
            <a:r>
              <a:rPr lang="ja-JP" altLang="fr-FR" sz="800" i="1" dirty="0">
                <a:ea typeface="MS PGothic" charset="0"/>
              </a:rPr>
              <a:t>’</a:t>
            </a:r>
            <a:r>
              <a:rPr lang="fr-FR" sz="800" i="1" dirty="0">
                <a:ea typeface="MS PGothic" charset="0"/>
              </a:rPr>
              <a:t>enchaînement, sur une période dépassant 6 mois, de propos et/ou d</a:t>
            </a:r>
            <a:r>
              <a:rPr lang="ja-JP" altLang="fr-FR" sz="800" i="1" dirty="0">
                <a:ea typeface="MS PGothic" charset="0"/>
              </a:rPr>
              <a:t>’</a:t>
            </a:r>
            <a:r>
              <a:rPr lang="fr-FR" sz="800" i="1" dirty="0">
                <a:ea typeface="MS PGothic" charset="0"/>
              </a:rPr>
              <a:t>agissements hostiles, exprimés ou manifestés en général plusieurs fois par semaine, par un ou plusieurs protagonistes envers une tierce personne.</a:t>
            </a:r>
            <a:endParaRPr lang="fr-FR" sz="800" dirty="0">
              <a:ea typeface="MS PGothic" charset="0"/>
            </a:endParaRPr>
          </a:p>
          <a:p>
            <a:r>
              <a:rPr lang="fr-FR" sz="800" dirty="0">
                <a:ea typeface="MS PGothic" charset="0"/>
              </a:rPr>
              <a:t>On distingue 5 catégories de comportements répétitifs à l</a:t>
            </a:r>
            <a:r>
              <a:rPr lang="ja-JP" altLang="fr-FR" sz="800" dirty="0">
                <a:ea typeface="MS PGothic" charset="0"/>
              </a:rPr>
              <a:t>’</a:t>
            </a:r>
            <a:r>
              <a:rPr lang="fr-FR" sz="800" dirty="0">
                <a:ea typeface="MS PGothic" charset="0"/>
              </a:rPr>
              <a:t>égard d</a:t>
            </a:r>
            <a:r>
              <a:rPr lang="ja-JP" altLang="fr-FR" sz="800" dirty="0">
                <a:ea typeface="MS PGothic" charset="0"/>
              </a:rPr>
              <a:t>’</a:t>
            </a:r>
            <a:r>
              <a:rPr lang="fr-FR" sz="800" dirty="0">
                <a:ea typeface="MS PGothic" charset="0"/>
              </a:rPr>
              <a:t>une personne « </a:t>
            </a:r>
            <a:r>
              <a:rPr lang="fr-FR" sz="800" dirty="0" err="1">
                <a:ea typeface="MS PGothic" charset="0"/>
              </a:rPr>
              <a:t>mobbée</a:t>
            </a:r>
            <a:r>
              <a:rPr lang="fr-FR" sz="800" dirty="0">
                <a:ea typeface="MS PGothic" charset="0"/>
              </a:rPr>
              <a:t> » :</a:t>
            </a:r>
          </a:p>
          <a:p>
            <a:r>
              <a:rPr lang="fr-FR" sz="800" dirty="0">
                <a:ea typeface="MS PGothic" charset="0"/>
              </a:rPr>
              <a:t>I. Empêcher la victime de s</a:t>
            </a:r>
            <a:r>
              <a:rPr lang="ja-JP" altLang="fr-FR" sz="800" dirty="0">
                <a:ea typeface="MS PGothic" charset="0"/>
              </a:rPr>
              <a:t>’</a:t>
            </a:r>
            <a:r>
              <a:rPr lang="fr-FR" sz="800" dirty="0">
                <a:ea typeface="MS PGothic" charset="0"/>
              </a:rPr>
              <a:t>exprimer,</a:t>
            </a:r>
          </a:p>
          <a:p>
            <a:r>
              <a:rPr lang="fr-FR" sz="800" dirty="0">
                <a:ea typeface="MS PGothic" charset="0"/>
              </a:rPr>
              <a:t>II. Isoler la victime,</a:t>
            </a:r>
          </a:p>
          <a:p>
            <a:r>
              <a:rPr lang="fr-FR" sz="800" dirty="0">
                <a:ea typeface="MS PGothic" charset="0"/>
              </a:rPr>
              <a:t>III. Déconsidérer la victime,</a:t>
            </a:r>
          </a:p>
          <a:p>
            <a:r>
              <a:rPr lang="fr-FR" sz="800" dirty="0">
                <a:ea typeface="MS PGothic" charset="0"/>
              </a:rPr>
              <a:t>IV. Discréditer le travail de la victime</a:t>
            </a:r>
          </a:p>
          <a:p>
            <a:r>
              <a:rPr lang="fr-FR" sz="800" dirty="0">
                <a:ea typeface="MS PGothic" charset="0"/>
              </a:rPr>
              <a:t>V. Compromettre la santé physique de la victime.</a:t>
            </a:r>
          </a:p>
          <a:p>
            <a:r>
              <a:rPr lang="fr-FR" sz="800" dirty="0">
                <a:ea typeface="MS PGothic" charset="0"/>
              </a:rPr>
              <a:t>Plusieurs </a:t>
            </a:r>
            <a:r>
              <a:rPr lang="fr-FR" sz="800" b="1" dirty="0">
                <a:ea typeface="MS PGothic" charset="0"/>
              </a:rPr>
              <a:t>facteurs de risques</a:t>
            </a:r>
            <a:r>
              <a:rPr lang="fr-FR" sz="800" dirty="0">
                <a:ea typeface="MS PGothic" charset="0"/>
              </a:rPr>
              <a:t> semblent ainsi être constitutifs des cas de </a:t>
            </a:r>
            <a:r>
              <a:rPr lang="fr-FR" sz="800" dirty="0" err="1">
                <a:ea typeface="MS PGothic" charset="0"/>
              </a:rPr>
              <a:t>mobbing</a:t>
            </a:r>
            <a:r>
              <a:rPr lang="fr-FR" sz="800" dirty="0">
                <a:ea typeface="MS PGothic" charset="0"/>
              </a:rPr>
              <a:t>:</a:t>
            </a:r>
          </a:p>
          <a:p>
            <a:r>
              <a:rPr lang="fr-FR" sz="800" dirty="0">
                <a:ea typeface="MS PGothic" charset="0"/>
              </a:rPr>
              <a:t>le sentiment de la victime de ne pas avoir d</a:t>
            </a:r>
            <a:r>
              <a:rPr lang="ja-JP" altLang="fr-FR" sz="800" dirty="0">
                <a:ea typeface="MS PGothic" charset="0"/>
              </a:rPr>
              <a:t>’</a:t>
            </a:r>
            <a:r>
              <a:rPr lang="fr-FR" sz="800" dirty="0">
                <a:ea typeface="MS PGothic" charset="0"/>
              </a:rPr>
              <a:t>alternative à son poste et la crainte de le perdre</a:t>
            </a:r>
          </a:p>
          <a:p>
            <a:r>
              <a:rPr lang="fr-FR" sz="800" dirty="0">
                <a:ea typeface="MS PGothic" charset="0"/>
              </a:rPr>
              <a:t>un mauvais climat social dans l</a:t>
            </a:r>
            <a:r>
              <a:rPr lang="ja-JP" altLang="fr-FR" sz="800" dirty="0">
                <a:ea typeface="MS PGothic" charset="0"/>
              </a:rPr>
              <a:t>’</a:t>
            </a:r>
            <a:r>
              <a:rPr lang="fr-FR" sz="800" dirty="0">
                <a:ea typeface="MS PGothic" charset="0"/>
              </a:rPr>
              <a:t>entreprise une communication déficiente et un manque de soutien social et de solidarité</a:t>
            </a:r>
          </a:p>
          <a:p>
            <a:r>
              <a:rPr lang="fr-FR" sz="800" dirty="0">
                <a:ea typeface="MS PGothic" charset="0"/>
              </a:rPr>
              <a:t>une équipe dans laquelle règnent la frustration, la jalousie et la volonté de trouver un bouc émissaire</a:t>
            </a:r>
          </a:p>
          <a:p>
            <a:r>
              <a:rPr lang="fr-FR" sz="800" dirty="0">
                <a:ea typeface="MS PGothic" charset="0"/>
              </a:rPr>
              <a:t>un travail stressant, comportant des rythmes soutenus et une organisation du travail floue, dont les rôles et les tâches ne sont pas bien définis (dans ces conditions, il est difficile de trouver du temps pour communiquer et pour essayer de résoudre les conflits)</a:t>
            </a:r>
          </a:p>
          <a:p>
            <a:r>
              <a:rPr lang="fr-FR" sz="800" dirty="0">
                <a:ea typeface="MS PGothic" charset="0"/>
              </a:rPr>
              <a:t>une équipe constamment sous pression (surcharge de travail) ou placée en situation de concurrence, ou au contraire un manque de travail.</a:t>
            </a:r>
          </a:p>
          <a:p>
            <a:endParaRPr lang="fr-FR" sz="800" dirty="0">
              <a:ea typeface="MS PGothic" charset="0"/>
            </a:endParaRPr>
          </a:p>
          <a:p>
            <a:pPr algn="just" eaLnBrk="1" hangingPunct="1">
              <a:buFont typeface="Wingdings 3" charset="0"/>
              <a:buChar char=""/>
            </a:pPr>
            <a:r>
              <a:rPr lang="fr-FR" sz="800" dirty="0">
                <a:solidFill>
                  <a:srgbClr val="404040"/>
                </a:solidFill>
                <a:ea typeface="MS PGothic" charset="0"/>
              </a:rPr>
              <a:t>A la même époque, en 1997-1998, la première </a:t>
            </a:r>
            <a:r>
              <a:rPr lang="fr-FR" sz="800" b="1" dirty="0">
                <a:solidFill>
                  <a:srgbClr val="404040"/>
                </a:solidFill>
                <a:ea typeface="MS PGothic" charset="0"/>
              </a:rPr>
              <a:t>consultation souffrance et travail </a:t>
            </a:r>
            <a:r>
              <a:rPr lang="fr-FR" sz="800" dirty="0">
                <a:solidFill>
                  <a:srgbClr val="404040"/>
                </a:solidFill>
                <a:ea typeface="MS PGothic" charset="0"/>
              </a:rPr>
              <a:t>en France a été créée par Marie Pezé à l</a:t>
            </a:r>
            <a:r>
              <a:rPr lang="ja-JP" altLang="fr-FR" sz="800" dirty="0">
                <a:solidFill>
                  <a:srgbClr val="404040"/>
                </a:solidFill>
                <a:ea typeface="MS PGothic" charset="0"/>
              </a:rPr>
              <a:t>’</a:t>
            </a:r>
            <a:r>
              <a:rPr lang="fr-FR" sz="800" dirty="0">
                <a:solidFill>
                  <a:srgbClr val="404040"/>
                </a:solidFill>
                <a:ea typeface="MS PGothic" charset="0"/>
              </a:rPr>
              <a:t>hôpital de Nanterre (il en existe plus de 130 </a:t>
            </a:r>
            <a:r>
              <a:rPr lang="fr-FR" sz="800" dirty="0" err="1">
                <a:solidFill>
                  <a:srgbClr val="404040"/>
                </a:solidFill>
                <a:ea typeface="MS PGothic" charset="0"/>
              </a:rPr>
              <a:t>aujourd</a:t>
            </a:r>
            <a:r>
              <a:rPr lang="ja-JP" altLang="fr-FR" sz="800" dirty="0">
                <a:solidFill>
                  <a:srgbClr val="404040"/>
                </a:solidFill>
                <a:ea typeface="MS PGothic" charset="0"/>
              </a:rPr>
              <a:t>’</a:t>
            </a:r>
            <a:r>
              <a:rPr lang="fr-FR" sz="800" dirty="0">
                <a:solidFill>
                  <a:srgbClr val="404040"/>
                </a:solidFill>
                <a:ea typeface="MS PGothic" charset="0"/>
              </a:rPr>
              <a:t>hui);</a:t>
            </a:r>
          </a:p>
          <a:p>
            <a:endParaRPr lang="fr-FR" sz="700" dirty="0">
              <a:ea typeface="MS PGothic" charset="0"/>
            </a:endParaRPr>
          </a:p>
        </p:txBody>
      </p:sp>
      <p:sp>
        <p:nvSpPr>
          <p:cNvPr id="30724" name="Espace réservé du pied de page 1"/>
          <p:cNvSpPr>
            <a:spLocks noGrp="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t>Jean-Louis Osvath</a:t>
            </a:r>
          </a:p>
        </p:txBody>
      </p:sp>
    </p:spTree>
    <p:extLst>
      <p:ext uri="{BB962C8B-B14F-4D97-AF65-F5344CB8AC3E}">
        <p14:creationId xmlns:p14="http://schemas.microsoft.com/office/powerpoint/2010/main" val="172451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a:xfrm>
            <a:off x="685637" y="4284651"/>
            <a:ext cx="5486727" cy="4115019"/>
          </a:xfrm>
        </p:spPr>
        <p:txBody>
          <a:bodyPr/>
          <a:lstStyle/>
          <a:p>
            <a:pPr marL="0" marR="0" lvl="0" indent="0" algn="just" defTabSz="457200" rtl="0" eaLnBrk="1" fontAlgn="auto" latinLnBrk="0" hangingPunct="1">
              <a:lnSpc>
                <a:spcPct val="100000"/>
              </a:lnSpc>
              <a:spcBef>
                <a:spcPts val="0"/>
              </a:spcBef>
              <a:spcAft>
                <a:spcPts val="0"/>
              </a:spcAft>
              <a:buClrTx/>
              <a:buSzTx/>
              <a:buFont typeface="Wingdings 3" charset="0"/>
              <a:buNone/>
              <a:tabLst/>
              <a:defRPr/>
            </a:pPr>
            <a:r>
              <a:rPr lang="fr-FR" sz="800" dirty="0">
                <a:solidFill>
                  <a:srgbClr val="404040"/>
                </a:solidFill>
                <a:ea typeface="MS PGothic" charset="0"/>
              </a:rPr>
              <a:t>(*) Etudes du Conseil Economique et Social- Travail, violences et environnement. Avis adopté en novembre 1999. Rapporteur Michel Debout. Le Harcèlement Moral au travail. Avis adopté en avril 2001. Rapporteur Michel Debout</a:t>
            </a:r>
          </a:p>
          <a:p>
            <a:pPr algn="just" eaLnBrk="1" hangingPunct="1">
              <a:buFont typeface="Wingdings 3" charset="0"/>
              <a:buNone/>
            </a:pPr>
            <a:endParaRPr lang="fr-FR" sz="800" dirty="0">
              <a:solidFill>
                <a:srgbClr val="404040"/>
              </a:solidFill>
              <a:ea typeface="MS PGothic" charset="0"/>
            </a:endParaRPr>
          </a:p>
        </p:txBody>
      </p:sp>
      <p:sp>
        <p:nvSpPr>
          <p:cNvPr id="32772" name="Espace réservé du pied de page 1"/>
          <p:cNvSpPr>
            <a:spLocks noGrp="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t>Jean-Louis Osvath</a:t>
            </a:r>
          </a:p>
        </p:txBody>
      </p:sp>
    </p:spTree>
    <p:extLst>
      <p:ext uri="{BB962C8B-B14F-4D97-AF65-F5344CB8AC3E}">
        <p14:creationId xmlns:p14="http://schemas.microsoft.com/office/powerpoint/2010/main" val="3009689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a:ln/>
        </p:spPr>
      </p:sp>
      <p:sp>
        <p:nvSpPr>
          <p:cNvPr id="43011" name="Espace réservé des commentaires 2"/>
          <p:cNvSpPr>
            <a:spLocks noGrp="1"/>
          </p:cNvSpPr>
          <p:nvPr>
            <p:ph type="body" idx="1"/>
          </p:nvPr>
        </p:nvSpPr>
        <p:spPr>
          <a:xfrm>
            <a:off x="685637" y="4284651"/>
            <a:ext cx="5486727" cy="411501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dirty="0">
                <a:ea typeface="MS PGothic" charset="0"/>
              </a:rPr>
              <a:t>Selon le rapport du Collège d’expertise sur le suivi des RPS (avril 2011), ce qui constitue un risque psychosocial pour la santé n’est pas sa manifestation, mais son origine.</a:t>
            </a:r>
          </a:p>
          <a:p>
            <a:r>
              <a:rPr lang="fr-FR" dirty="0">
                <a:ea typeface="MS PGothic" charset="0"/>
              </a:rPr>
              <a:t>Les risques psychosociaux sont donc définis comme « les risques pour la santé mentale, physique et sociale, engendrés par les conditions d’emploi, les facteurs organisationnels et relationnels susceptibles d’interagir avec le fonctionnement mental ».</a:t>
            </a:r>
          </a:p>
          <a:p>
            <a:endParaRPr lang="fr-FR" dirty="0">
              <a:ea typeface="MS PGothic" charset="0"/>
            </a:endParaRPr>
          </a:p>
          <a:p>
            <a:r>
              <a:rPr lang="fr-FR" dirty="0">
                <a:ea typeface="MS PGothic" charset="0"/>
              </a:rPr>
              <a:t>Distinguer :</a:t>
            </a:r>
          </a:p>
          <a:p>
            <a:r>
              <a:rPr lang="fr-FR" b="1" dirty="0">
                <a:ea typeface="MS PGothic" charset="0"/>
              </a:rPr>
              <a:t>Les facteurs de RPS </a:t>
            </a:r>
            <a:r>
              <a:rPr lang="fr-FR" dirty="0">
                <a:ea typeface="MS PGothic" charset="0"/>
              </a:rPr>
              <a:t>liés au travail (surcharge de travail, injonction paradoxale, non-reconnaissance…)</a:t>
            </a:r>
          </a:p>
          <a:p>
            <a:r>
              <a:rPr lang="fr-FR" b="1" dirty="0">
                <a:ea typeface="MS PGothic" charset="0"/>
              </a:rPr>
              <a:t>Les conséquences pour l’individu</a:t>
            </a:r>
            <a:r>
              <a:rPr lang="fr-FR" dirty="0">
                <a:ea typeface="MS PGothic" charset="0"/>
              </a:rPr>
              <a:t> (anxiété, dépression, état de stress post-traumatique, souffrance, TMS…)</a:t>
            </a:r>
          </a:p>
          <a:p>
            <a:r>
              <a:rPr lang="fr-FR" dirty="0">
                <a:ea typeface="MS PGothic" charset="0"/>
              </a:rPr>
              <a:t>Identifier les différents mécanismes de RPS (épuisement professionnel, stress professionnel, violences au travail…)</a:t>
            </a:r>
          </a:p>
          <a:p>
            <a:r>
              <a:rPr lang="fr-FR" dirty="0">
                <a:ea typeface="MS PGothic" charset="0"/>
              </a:rPr>
              <a:t>Importance de l’aspect multifactoriel des RPS</a:t>
            </a:r>
          </a:p>
          <a:p>
            <a:endParaRPr lang="fr-FR" sz="700" dirty="0">
              <a:ea typeface="MS PGothic" charset="0"/>
            </a:endParaRPr>
          </a:p>
        </p:txBody>
      </p:sp>
      <p:sp>
        <p:nvSpPr>
          <p:cNvPr id="43012" name="Espace réservé du pied de page 1"/>
          <p:cNvSpPr>
            <a:spLocks noGrp="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t>Jean-Louis Osvath</a:t>
            </a:r>
          </a:p>
        </p:txBody>
      </p:sp>
    </p:spTree>
    <p:extLst>
      <p:ext uri="{BB962C8B-B14F-4D97-AF65-F5344CB8AC3E}">
        <p14:creationId xmlns:p14="http://schemas.microsoft.com/office/powerpoint/2010/main" val="2397419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xfrm>
            <a:off x="685637" y="4284651"/>
            <a:ext cx="5486727" cy="4115019"/>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buFont typeface="Wingdings 3" charset="0"/>
              <a:buChar char=""/>
            </a:pPr>
            <a:r>
              <a:rPr lang="fr-FR" sz="800" dirty="0">
                <a:solidFill>
                  <a:srgbClr val="404040"/>
                </a:solidFill>
                <a:ea typeface="MS PGothic" charset="0"/>
              </a:rPr>
              <a:t>On comprendrait assez mal que le harcèlement moral et sa soit expliqué comme une calamité arrivée dans les entreprises par l</a:t>
            </a:r>
            <a:r>
              <a:rPr lang="ja-JP" altLang="fr-FR" sz="800" dirty="0">
                <a:solidFill>
                  <a:srgbClr val="404040"/>
                </a:solidFill>
                <a:ea typeface="MS PGothic" charset="0"/>
              </a:rPr>
              <a:t>’</a:t>
            </a:r>
            <a:r>
              <a:rPr lang="fr-FR" sz="800" dirty="0">
                <a:solidFill>
                  <a:srgbClr val="404040"/>
                </a:solidFill>
                <a:ea typeface="MS PGothic" charset="0"/>
              </a:rPr>
              <a:t>embauche d</a:t>
            </a:r>
            <a:r>
              <a:rPr lang="ja-JP" altLang="fr-FR" sz="800" dirty="0">
                <a:solidFill>
                  <a:srgbClr val="404040"/>
                </a:solidFill>
                <a:ea typeface="MS PGothic" charset="0"/>
              </a:rPr>
              <a:t>’</a:t>
            </a:r>
            <a:r>
              <a:rPr lang="fr-FR" sz="800" dirty="0">
                <a:solidFill>
                  <a:srgbClr val="404040"/>
                </a:solidFill>
                <a:ea typeface="MS PGothic" charset="0"/>
              </a:rPr>
              <a:t>une pluie de harceleurs ou de « pervers narcissiques ». Les DRH ne les auraient pas détectés et ils se seraient infiltrés dans tous les rouages des entreprises. Les DRH n</a:t>
            </a:r>
            <a:r>
              <a:rPr lang="ja-JP" altLang="fr-FR" sz="800" dirty="0">
                <a:solidFill>
                  <a:srgbClr val="404040"/>
                </a:solidFill>
                <a:ea typeface="MS PGothic" charset="0"/>
              </a:rPr>
              <a:t>’</a:t>
            </a:r>
            <a:r>
              <a:rPr lang="fr-FR" sz="800" dirty="0">
                <a:solidFill>
                  <a:srgbClr val="404040"/>
                </a:solidFill>
                <a:ea typeface="MS PGothic" charset="0"/>
              </a:rPr>
              <a:t>auraient pas non plus vu </a:t>
            </a:r>
            <a:r>
              <a:rPr lang="fr-FR" sz="800" dirty="0" err="1">
                <a:solidFill>
                  <a:srgbClr val="404040"/>
                </a:solidFill>
                <a:ea typeface="MS PGothic" charset="0"/>
              </a:rPr>
              <a:t>qu</a:t>
            </a:r>
            <a:r>
              <a:rPr lang="ja-JP" altLang="fr-FR" sz="800" dirty="0">
                <a:solidFill>
                  <a:srgbClr val="404040"/>
                </a:solidFill>
                <a:ea typeface="MS PGothic" charset="0"/>
              </a:rPr>
              <a:t>’</a:t>
            </a:r>
            <a:r>
              <a:rPr lang="fr-FR" sz="800" dirty="0">
                <a:solidFill>
                  <a:srgbClr val="404040"/>
                </a:solidFill>
                <a:ea typeface="MS PGothic" charset="0"/>
              </a:rPr>
              <a:t>elles embauchaient aussi des salariés faibles psychologiquement.</a:t>
            </a:r>
          </a:p>
          <a:p>
            <a:pPr algn="just" eaLnBrk="1" hangingPunct="1">
              <a:buFont typeface="Wingdings 3" charset="0"/>
              <a:buChar char=""/>
            </a:pPr>
            <a:r>
              <a:rPr lang="fr-FR" sz="800" dirty="0">
                <a:solidFill>
                  <a:srgbClr val="404040"/>
                </a:solidFill>
                <a:ea typeface="MS PGothic" charset="0"/>
              </a:rPr>
              <a:t>Si la psychologie individuelle ou collective ne peut expliquer cette explosion, on peut donc peut-être commencer à </a:t>
            </a:r>
            <a:r>
              <a:rPr lang="fr-FR" sz="800" b="1" dirty="0">
                <a:solidFill>
                  <a:srgbClr val="404040"/>
                </a:solidFill>
                <a:ea typeface="MS PGothic" charset="0"/>
              </a:rPr>
              <a:t>chercher du côté du travail</a:t>
            </a:r>
            <a:r>
              <a:rPr lang="fr-FR" sz="800" dirty="0">
                <a:solidFill>
                  <a:srgbClr val="404040"/>
                </a:solidFill>
                <a:ea typeface="MS PGothic" charset="0"/>
              </a:rPr>
              <a:t>, de ses conditions, de son organisation afin d</a:t>
            </a:r>
            <a:r>
              <a:rPr lang="ja-JP" altLang="fr-FR" sz="800" dirty="0">
                <a:solidFill>
                  <a:srgbClr val="404040"/>
                </a:solidFill>
                <a:ea typeface="MS PGothic" charset="0"/>
              </a:rPr>
              <a:t>’</a:t>
            </a:r>
            <a:r>
              <a:rPr lang="fr-FR" sz="800" dirty="0">
                <a:solidFill>
                  <a:srgbClr val="404040"/>
                </a:solidFill>
                <a:ea typeface="MS PGothic" charset="0"/>
              </a:rPr>
              <a:t>essayer de comprendre ce qui se passe afin d</a:t>
            </a:r>
            <a:r>
              <a:rPr lang="ja-JP" altLang="fr-FR" sz="800" dirty="0">
                <a:solidFill>
                  <a:srgbClr val="404040"/>
                </a:solidFill>
                <a:ea typeface="MS PGothic" charset="0"/>
              </a:rPr>
              <a:t>’</a:t>
            </a:r>
            <a:r>
              <a:rPr lang="fr-FR" sz="800" dirty="0">
                <a:solidFill>
                  <a:srgbClr val="404040"/>
                </a:solidFill>
                <a:ea typeface="MS PGothic" charset="0"/>
              </a:rPr>
              <a:t>apporter des réponses pertinentes pour les salariés </a:t>
            </a:r>
            <a:r>
              <a:rPr lang="fr-FR" sz="800" dirty="0" err="1">
                <a:solidFill>
                  <a:srgbClr val="404040"/>
                </a:solidFill>
                <a:ea typeface="MS PGothic" charset="0"/>
              </a:rPr>
              <a:t>qu</a:t>
            </a:r>
            <a:r>
              <a:rPr lang="ja-JP" altLang="fr-FR" sz="800" dirty="0">
                <a:solidFill>
                  <a:srgbClr val="404040"/>
                </a:solidFill>
                <a:ea typeface="MS PGothic" charset="0"/>
              </a:rPr>
              <a:t>’</a:t>
            </a:r>
            <a:r>
              <a:rPr lang="fr-FR" sz="800" dirty="0">
                <a:solidFill>
                  <a:srgbClr val="404040"/>
                </a:solidFill>
                <a:ea typeface="MS PGothic" charset="0"/>
              </a:rPr>
              <a:t>on assiste </a:t>
            </a:r>
            <a:r>
              <a:rPr lang="fr-FR" sz="800" dirty="0" err="1">
                <a:solidFill>
                  <a:srgbClr val="404040"/>
                </a:solidFill>
                <a:ea typeface="MS PGothic" charset="0"/>
              </a:rPr>
              <a:t>lorsqu</a:t>
            </a:r>
            <a:r>
              <a:rPr lang="ja-JP" altLang="fr-FR" sz="800" dirty="0">
                <a:solidFill>
                  <a:srgbClr val="404040"/>
                </a:solidFill>
                <a:ea typeface="MS PGothic" charset="0"/>
              </a:rPr>
              <a:t>’</a:t>
            </a:r>
            <a:r>
              <a:rPr lang="fr-FR" sz="800" dirty="0">
                <a:solidFill>
                  <a:srgbClr val="404040"/>
                </a:solidFill>
                <a:ea typeface="MS PGothic" charset="0"/>
              </a:rPr>
              <a:t>ils invoquent le harcèlement moral et ces dégradations pouvant conduire au suicide chez certains.</a:t>
            </a:r>
          </a:p>
          <a:p>
            <a:pPr algn="just" eaLnBrk="1" hangingPunct="1">
              <a:buFont typeface="Wingdings 3" charset="0"/>
              <a:buNone/>
            </a:pPr>
            <a:r>
              <a:rPr lang="fr-FR" sz="800" dirty="0">
                <a:solidFill>
                  <a:srgbClr val="404040"/>
                </a:solidFill>
                <a:ea typeface="MS PGothic" charset="0"/>
              </a:rPr>
              <a:t>C</a:t>
            </a:r>
            <a:r>
              <a:rPr lang="ja-JP" altLang="fr-FR" sz="800" dirty="0">
                <a:solidFill>
                  <a:srgbClr val="404040"/>
                </a:solidFill>
                <a:ea typeface="MS PGothic" charset="0"/>
              </a:rPr>
              <a:t>’</a:t>
            </a:r>
            <a:r>
              <a:rPr lang="fr-FR" sz="800" dirty="0">
                <a:solidFill>
                  <a:srgbClr val="404040"/>
                </a:solidFill>
                <a:ea typeface="MS PGothic" charset="0"/>
              </a:rPr>
              <a:t>est ce </a:t>
            </a:r>
            <a:r>
              <a:rPr lang="fr-FR" sz="800" dirty="0" err="1">
                <a:solidFill>
                  <a:srgbClr val="404040"/>
                </a:solidFill>
                <a:ea typeface="MS PGothic" charset="0"/>
              </a:rPr>
              <a:t>qu</a:t>
            </a:r>
            <a:r>
              <a:rPr lang="ja-JP" altLang="fr-FR" sz="800" dirty="0">
                <a:solidFill>
                  <a:srgbClr val="404040"/>
                </a:solidFill>
                <a:ea typeface="MS PGothic" charset="0"/>
              </a:rPr>
              <a:t>’</a:t>
            </a:r>
            <a:r>
              <a:rPr lang="fr-FR" sz="800" dirty="0">
                <a:solidFill>
                  <a:srgbClr val="404040"/>
                </a:solidFill>
                <a:ea typeface="MS PGothic" charset="0"/>
              </a:rPr>
              <a:t>on fait un certain nombre de chercheurs. De nombreuses études sur le travail ont mis en relief le stress, se sont appuyés sur la psychodynamique du travail, il y a eu le rapport Gollac, etc. </a:t>
            </a:r>
          </a:p>
          <a:p>
            <a:pPr algn="just" eaLnBrk="1" hangingPunct="1">
              <a:buFont typeface="Wingdings 3" charset="0"/>
              <a:buChar char=""/>
            </a:pPr>
            <a:r>
              <a:rPr lang="fr-FR" sz="800" dirty="0">
                <a:solidFill>
                  <a:srgbClr val="404040"/>
                </a:solidFill>
                <a:ea typeface="MS PGothic" charset="0"/>
              </a:rPr>
              <a:t>Il existe de nombreuses publications sur le sujet à ce jour. </a:t>
            </a:r>
          </a:p>
          <a:p>
            <a:pPr algn="just" eaLnBrk="1" hangingPunct="1">
              <a:buFont typeface="Wingdings 3" charset="0"/>
              <a:buChar char=""/>
            </a:pPr>
            <a:r>
              <a:rPr lang="fr-FR" sz="800" dirty="0">
                <a:solidFill>
                  <a:srgbClr val="404040"/>
                </a:solidFill>
                <a:ea typeface="MS PGothic" charset="0"/>
              </a:rPr>
              <a:t>Mais les juges s</a:t>
            </a:r>
            <a:r>
              <a:rPr lang="ja-JP" altLang="fr-FR" sz="800" dirty="0">
                <a:solidFill>
                  <a:srgbClr val="404040"/>
                </a:solidFill>
                <a:ea typeface="MS PGothic" charset="0"/>
              </a:rPr>
              <a:t>’</a:t>
            </a:r>
            <a:r>
              <a:rPr lang="fr-FR" sz="800" dirty="0">
                <a:solidFill>
                  <a:srgbClr val="404040"/>
                </a:solidFill>
                <a:ea typeface="MS PGothic" charset="0"/>
              </a:rPr>
              <a:t>en sont saisis aussi et notamment la cour de cassation qui a donné des contours de plus en plus précis à ces termes.</a:t>
            </a:r>
          </a:p>
          <a:p>
            <a:endParaRPr lang="fr-FR" sz="700" dirty="0">
              <a:ea typeface="MS PGothic" charset="0"/>
            </a:endParaRPr>
          </a:p>
        </p:txBody>
      </p:sp>
      <p:sp>
        <p:nvSpPr>
          <p:cNvPr id="34820" name="Espace réservé du pied de page 1"/>
          <p:cNvSpPr>
            <a:spLocks noGrp="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t>Jean-Louis Osvath</a:t>
            </a:r>
          </a:p>
        </p:txBody>
      </p:sp>
    </p:spTree>
    <p:extLst>
      <p:ext uri="{BB962C8B-B14F-4D97-AF65-F5344CB8AC3E}">
        <p14:creationId xmlns:p14="http://schemas.microsoft.com/office/powerpoint/2010/main" val="379378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40963" name="Espace réservé des commentaires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sz="1000" dirty="0">
              <a:ea typeface="MS PGothic" charset="0"/>
            </a:endParaRPr>
          </a:p>
        </p:txBody>
      </p:sp>
      <p:sp>
        <p:nvSpPr>
          <p:cNvPr id="38916" name="Espace réservé du numéro de diapositive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903C30C-9FBB-6940-8D38-D7FA6617010E}" type="slidenum">
              <a:rPr lang="fr-FR" sz="1200"/>
              <a:pPr/>
              <a:t>14</a:t>
            </a:fld>
            <a:endParaRPr lang="fr-FR" sz="1200"/>
          </a:p>
        </p:txBody>
      </p:sp>
      <p:sp>
        <p:nvSpPr>
          <p:cNvPr id="38917" name="Espace réservé du pied de page 1"/>
          <p:cNvSpPr>
            <a:spLocks noGrp="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t>Jean-Louis Osvath</a:t>
            </a:r>
          </a:p>
        </p:txBody>
      </p:sp>
    </p:spTree>
    <p:extLst>
      <p:ext uri="{BB962C8B-B14F-4D97-AF65-F5344CB8AC3E}">
        <p14:creationId xmlns:p14="http://schemas.microsoft.com/office/powerpoint/2010/main" val="419654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fr-FR"/>
              <a:t>Modifiez le style du titre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dirty="0"/>
          </a:p>
        </p:txBody>
      </p:sp>
      <p:sp>
        <p:nvSpPr>
          <p:cNvPr id="4" name="Date Placeholder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141662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fr-FR"/>
              <a:t>Modifiez le style du titre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2C1F6C2E-E852-9D46-8EF2-1EB6B59A07D2}" type="datetimeFigureOut">
              <a:rPr lang="fr-FR" smtClean="0"/>
              <a:t>10/05/2018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53A8AA1-749E-414B-A322-670FEFE62613}" type="slidenum">
              <a:rPr lang="fr-FR" smtClean="0"/>
              <a:t>‹N°›</a:t>
            </a:fld>
            <a:endParaRPr lang="fr-F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a:p>
        </p:txBody>
      </p:sp>
    </p:spTree>
    <p:extLst>
      <p:ext uri="{BB962C8B-B14F-4D97-AF65-F5344CB8AC3E}">
        <p14:creationId xmlns:p14="http://schemas.microsoft.com/office/powerpoint/2010/main" val="1719075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3055705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fr-FR"/>
              <a:t>Modifiez le style du titre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1096209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a:t>Modifiez le style du titre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56FA16BE-90DD-4A9D-93D2-F6062CE65923}" type="datetime1">
              <a:rPr lang="en-US" smtClean="0">
                <a:solidFill>
                  <a:prstClr val="black">
                    <a:tint val="75000"/>
                  </a:prstClr>
                </a:solidFill>
              </a:rPr>
              <a:pPr/>
              <a:t>5/10/2018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743242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58F13FF-2D7F-43C7-A178-9F0D48AF0445}" type="datetime1">
              <a:rPr lang="en-US" smtClean="0">
                <a:solidFill>
                  <a:prstClr val="black">
                    <a:tint val="75000"/>
                  </a:prstClr>
                </a:solidFill>
              </a:rPr>
              <a:pPr/>
              <a:t>5/10/2018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035862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DE64C24-EB43-4EA1-88F5-740709760DF4}" type="datetime1">
              <a:rPr lang="en-US" smtClean="0">
                <a:solidFill>
                  <a:prstClr val="black">
                    <a:tint val="75000"/>
                  </a:prstClr>
                </a:solidFill>
              </a:rPr>
              <a:pPr/>
              <a:t>5/10/2018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312815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59B8BE3B-6B33-44E1-8489-94EC35B9C6A5}" type="datetime1">
              <a:rPr lang="en-US" smtClean="0">
                <a:solidFill>
                  <a:prstClr val="black">
                    <a:tint val="75000"/>
                  </a:prstClr>
                </a:solidFill>
              </a:rPr>
              <a:pPr/>
              <a:t>5/10/2018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28990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D4676360-0BBE-4511-9B02-2204105169EE}" type="datetime1">
              <a:rPr lang="en-US" smtClean="0">
                <a:solidFill>
                  <a:prstClr val="black">
                    <a:tint val="75000"/>
                  </a:prstClr>
                </a:solidFill>
              </a:rPr>
              <a:pPr/>
              <a:t>5/10/2018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320833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A8F533E0-B059-4107-A8B4-1670A43304E3}" type="datetime1">
              <a:rPr lang="en-US" smtClean="0">
                <a:solidFill>
                  <a:prstClr val="black">
                    <a:tint val="75000"/>
                  </a:prstClr>
                </a:solidFill>
              </a:rPr>
              <a:pPr/>
              <a:t>5/10/2018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650509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06C9F-765A-43A1-94D0-63ACD87C9A20}" type="datetime1">
              <a:rPr lang="en-US" smtClean="0">
                <a:solidFill>
                  <a:prstClr val="black">
                    <a:tint val="75000"/>
                  </a:prstClr>
                </a:solidFill>
              </a:rPr>
              <a:pPr/>
              <a:t>5/10/2018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83240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a:p>
        </p:txBody>
      </p:sp>
      <p:sp>
        <p:nvSpPr>
          <p:cNvPr id="3" name="Content Placeholder 2"/>
          <p:cNvSpPr>
            <a:spLocks noGrp="1"/>
          </p:cNvSpPr>
          <p:nvPr>
            <p:ph idx="1"/>
          </p:nvPr>
        </p:nvSpPr>
        <p:spPr/>
        <p:txBody>
          <a:bodyPr/>
          <a:lstStyle>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4266895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C4622A5-F64B-4290-997D-3AAA6CC19B42}" type="datetime1">
              <a:rPr lang="en-US" smtClean="0">
                <a:solidFill>
                  <a:prstClr val="black">
                    <a:tint val="75000"/>
                  </a:prstClr>
                </a:solidFill>
              </a:rPr>
              <a:pPr/>
              <a:t>5/10/2018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96356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3D27ED3-DC4A-4833-8FB0-A7FC49010A23}" type="datetime1">
              <a:rPr lang="en-US" smtClean="0">
                <a:solidFill>
                  <a:prstClr val="black">
                    <a:tint val="75000"/>
                  </a:prstClr>
                </a:solidFill>
              </a:rPr>
              <a:pPr/>
              <a:t>5/10/2018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069209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4E1063C-756D-4740-B8D0-E0BCC18332C7}" type="datetime1">
              <a:rPr lang="en-US" smtClean="0">
                <a:solidFill>
                  <a:prstClr val="black">
                    <a:tint val="75000"/>
                  </a:prstClr>
                </a:solidFill>
              </a:rPr>
              <a:pPr/>
              <a:t>5/10/2018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902183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E016E23-D279-4124-97C6-553D9588DB95}" type="datetime1">
              <a:rPr lang="en-US" smtClean="0">
                <a:solidFill>
                  <a:prstClr val="black">
                    <a:tint val="75000"/>
                  </a:prstClr>
                </a:solidFill>
              </a:rPr>
              <a:pPr/>
              <a:t>5/10/2018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635653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a:t>Modifiez le style du titre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342416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3452477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393233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2C1F6C2E-E852-9D46-8EF2-1EB6B59A07D2}" type="datetimeFigureOut">
              <a:rPr lang="fr-FR" smtClean="0"/>
              <a:t>10/05/2018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1443814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2C1F6C2E-E852-9D46-8EF2-1EB6B59A07D2}" type="datetimeFigureOut">
              <a:rPr lang="fr-FR" smtClean="0"/>
              <a:t>10/05/2018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430327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2C1F6C2E-E852-9D46-8EF2-1EB6B59A07D2}" type="datetimeFigureOut">
              <a:rPr lang="fr-FR" smtClean="0"/>
              <a:t>10/05/2018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73096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fr-FR"/>
              <a:t>Modifiez le style du titre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dirty="0"/>
          </a:p>
        </p:txBody>
      </p:sp>
      <p:sp>
        <p:nvSpPr>
          <p:cNvPr id="4" name="Date Placeholder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53A8AA1-749E-414B-A322-670FEFE62613}" type="slidenum">
              <a:rPr lang="fr-FR" smtClean="0"/>
              <a:t>‹N°›</a:t>
            </a:fld>
            <a:endParaRPr lang="fr-F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a:p>
        </p:txBody>
      </p:sp>
    </p:spTree>
    <p:extLst>
      <p:ext uri="{BB962C8B-B14F-4D97-AF65-F5344CB8AC3E}">
        <p14:creationId xmlns:p14="http://schemas.microsoft.com/office/powerpoint/2010/main" val="3489944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F6C2E-E852-9D46-8EF2-1EB6B59A07D2}" type="datetimeFigureOut">
              <a:rPr lang="fr-FR" smtClean="0"/>
              <a:t>10/05/2018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2749012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2C1F6C2E-E852-9D46-8EF2-1EB6B59A07D2}" type="datetimeFigureOut">
              <a:rPr lang="fr-FR" smtClean="0"/>
              <a:t>10/05/2018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3907328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2C1F6C2E-E852-9D46-8EF2-1EB6B59A07D2}" type="datetimeFigureOut">
              <a:rPr lang="fr-FR" smtClean="0"/>
              <a:t>10/05/2018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1537906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3590965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39260401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fr-FR"/>
              <a:t>Modifiez le style du titre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dirty="0"/>
          </a:p>
        </p:txBody>
      </p:sp>
      <p:sp>
        <p:nvSpPr>
          <p:cNvPr id="4" name="Date Placeholder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1526578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a:p>
        </p:txBody>
      </p:sp>
      <p:sp>
        <p:nvSpPr>
          <p:cNvPr id="3" name="Content Placeholder 2"/>
          <p:cNvSpPr>
            <a:spLocks noGrp="1"/>
          </p:cNvSpPr>
          <p:nvPr>
            <p:ph idx="1"/>
          </p:nvPr>
        </p:nvSpPr>
        <p:spPr/>
        <p:txBody>
          <a:bodyPr/>
          <a:lstStyle>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3273498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fr-FR"/>
              <a:t>Modifiez le style du titre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dirty="0"/>
          </a:p>
        </p:txBody>
      </p:sp>
      <p:sp>
        <p:nvSpPr>
          <p:cNvPr id="4" name="Date Placeholder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53A8AA1-749E-414B-A322-670FEFE62613}" type="slidenum">
              <a:rPr lang="fr-FR" smtClean="0"/>
              <a:t>‹N°›</a:t>
            </a:fld>
            <a:endParaRPr lang="fr-F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a:p>
        </p:txBody>
      </p:sp>
    </p:spTree>
    <p:extLst>
      <p:ext uri="{BB962C8B-B14F-4D97-AF65-F5344CB8AC3E}">
        <p14:creationId xmlns:p14="http://schemas.microsoft.com/office/powerpoint/2010/main" val="14522899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fr-FR"/>
              <a:t>Modifiez le style du titre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282189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fr-FR"/>
              <a:t>Modifiez le style du titre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Date Placeholder 4"/>
          <p:cNvSpPr>
            <a:spLocks noGrp="1"/>
          </p:cNvSpPr>
          <p:nvPr>
            <p:ph type="dt" sz="half" idx="10"/>
          </p:nvPr>
        </p:nvSpPr>
        <p:spPr/>
        <p:txBody>
          <a:bodyPr/>
          <a:lstStyle/>
          <a:p>
            <a:fld id="{2C1F6C2E-E852-9D46-8EF2-1EB6B59A07D2}" type="datetimeFigureOut">
              <a:rPr lang="fr-FR" smtClean="0"/>
              <a:t>10/05/2018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1069051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fr-FR"/>
              <a:t>Modifiez le style du titre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1684278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fr-FR"/>
              <a:t>Modifiez le style du titre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7" name="Date Placeholder 6"/>
          <p:cNvSpPr>
            <a:spLocks noGrp="1"/>
          </p:cNvSpPr>
          <p:nvPr>
            <p:ph type="dt" sz="half" idx="10"/>
          </p:nvPr>
        </p:nvSpPr>
        <p:spPr/>
        <p:txBody>
          <a:bodyPr/>
          <a:lstStyle/>
          <a:p>
            <a:fld id="{2C1F6C2E-E852-9D46-8EF2-1EB6B59A07D2}" type="datetimeFigureOut">
              <a:rPr lang="fr-FR" smtClean="0"/>
              <a:t>10/05/2018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24893285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a:p>
        </p:txBody>
      </p:sp>
      <p:sp>
        <p:nvSpPr>
          <p:cNvPr id="3" name="Date Placeholder 2"/>
          <p:cNvSpPr>
            <a:spLocks noGrp="1"/>
          </p:cNvSpPr>
          <p:nvPr>
            <p:ph type="dt" sz="half" idx="10"/>
          </p:nvPr>
        </p:nvSpPr>
        <p:spPr/>
        <p:txBody>
          <a:bodyPr/>
          <a:lstStyle/>
          <a:p>
            <a:fld id="{2C1F6C2E-E852-9D46-8EF2-1EB6B59A07D2}" type="datetimeFigureOut">
              <a:rPr lang="fr-FR" smtClean="0"/>
              <a:t>10/05/2018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35990941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F6C2E-E852-9D46-8EF2-1EB6B59A07D2}" type="datetimeFigureOut">
              <a:rPr lang="fr-FR" smtClean="0"/>
              <a:t>10/05/2018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33886613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fr-FR"/>
              <a:t>Modifiez le style du titre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2C1F6C2E-E852-9D46-8EF2-1EB6B59A07D2}" type="datetimeFigureOut">
              <a:rPr lang="fr-FR" smtClean="0"/>
              <a:t>10/05/2018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13310427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fr-FR"/>
              <a:t>Modifiez le style du titre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2C1F6C2E-E852-9D46-8EF2-1EB6B59A07D2}" type="datetimeFigureOut">
              <a:rPr lang="fr-FR" smtClean="0"/>
              <a:t>10/05/2018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53A8AA1-749E-414B-A322-670FEFE62613}" type="slidenum">
              <a:rPr lang="fr-FR" smtClean="0"/>
              <a:t>‹N°›</a:t>
            </a:fld>
            <a:endParaRPr lang="fr-F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a:p>
        </p:txBody>
      </p:sp>
    </p:spTree>
    <p:extLst>
      <p:ext uri="{BB962C8B-B14F-4D97-AF65-F5344CB8AC3E}">
        <p14:creationId xmlns:p14="http://schemas.microsoft.com/office/powerpoint/2010/main" val="2600958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27067097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fr-FR"/>
              <a:t>Modifiez le style du titre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29716760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a:t>Modifiez le style du titre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56FA16BE-90DD-4A9D-93D2-F6062CE65923}" type="datetime1">
              <a:rPr lang="en-US" smtClean="0">
                <a:solidFill>
                  <a:prstClr val="black">
                    <a:tint val="75000"/>
                  </a:prstClr>
                </a:solidFill>
              </a:rPr>
              <a:pPr/>
              <a:t>5/10/2018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993147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58F13FF-2D7F-43C7-A178-9F0D48AF0445}" type="datetime1">
              <a:rPr lang="en-US" smtClean="0">
                <a:solidFill>
                  <a:prstClr val="black">
                    <a:tint val="75000"/>
                  </a:prstClr>
                </a:solidFill>
              </a:rPr>
              <a:pPr/>
              <a:t>5/10/2018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0054817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DE64C24-EB43-4EA1-88F5-740709760DF4}" type="datetime1">
              <a:rPr lang="en-US" smtClean="0">
                <a:solidFill>
                  <a:prstClr val="black">
                    <a:tint val="75000"/>
                  </a:prstClr>
                </a:solidFill>
              </a:rPr>
              <a:pPr/>
              <a:t>5/10/2018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150965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fr-FR"/>
              <a:t>Modifiez le style du titre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Date Placeholder 4"/>
          <p:cNvSpPr>
            <a:spLocks noGrp="1"/>
          </p:cNvSpPr>
          <p:nvPr>
            <p:ph type="dt" sz="half" idx="10"/>
          </p:nvPr>
        </p:nvSpPr>
        <p:spPr/>
        <p:txBody>
          <a:bodyPr/>
          <a:lstStyle/>
          <a:p>
            <a:fld id="{2C1F6C2E-E852-9D46-8EF2-1EB6B59A07D2}" type="datetimeFigureOut">
              <a:rPr lang="fr-FR" smtClean="0"/>
              <a:t>10/05/2018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23784813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59B8BE3B-6B33-44E1-8489-94EC35B9C6A5}" type="datetime1">
              <a:rPr lang="en-US" smtClean="0">
                <a:solidFill>
                  <a:prstClr val="black">
                    <a:tint val="75000"/>
                  </a:prstClr>
                </a:solidFill>
              </a:rPr>
              <a:pPr/>
              <a:t>5/10/2018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446217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D4676360-0BBE-4511-9B02-2204105169EE}" type="datetime1">
              <a:rPr lang="en-US" smtClean="0">
                <a:solidFill>
                  <a:prstClr val="black">
                    <a:tint val="75000"/>
                  </a:prstClr>
                </a:solidFill>
              </a:rPr>
              <a:pPr/>
              <a:t>5/10/2018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3145031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A8F533E0-B059-4107-A8B4-1670A43304E3}" type="datetime1">
              <a:rPr lang="en-US" smtClean="0">
                <a:solidFill>
                  <a:prstClr val="black">
                    <a:tint val="75000"/>
                  </a:prstClr>
                </a:solidFill>
              </a:rPr>
              <a:pPr/>
              <a:t>5/10/2018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8737156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06C9F-765A-43A1-94D0-63ACD87C9A20}" type="datetime1">
              <a:rPr lang="en-US" smtClean="0">
                <a:solidFill>
                  <a:prstClr val="black">
                    <a:tint val="75000"/>
                  </a:prstClr>
                </a:solidFill>
              </a:rPr>
              <a:pPr/>
              <a:t>5/10/2018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2543217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C4622A5-F64B-4290-997D-3AAA6CC19B42}" type="datetime1">
              <a:rPr lang="en-US" smtClean="0">
                <a:solidFill>
                  <a:prstClr val="black">
                    <a:tint val="75000"/>
                  </a:prstClr>
                </a:solidFill>
              </a:rPr>
              <a:pPr/>
              <a:t>5/10/2018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9417545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3D27ED3-DC4A-4833-8FB0-A7FC49010A23}" type="datetime1">
              <a:rPr lang="en-US" smtClean="0">
                <a:solidFill>
                  <a:prstClr val="black">
                    <a:tint val="75000"/>
                  </a:prstClr>
                </a:solidFill>
              </a:rPr>
              <a:pPr/>
              <a:t>5/10/2018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2617572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4E1063C-756D-4740-B8D0-E0BCC18332C7}" type="datetime1">
              <a:rPr lang="en-US" smtClean="0">
                <a:solidFill>
                  <a:prstClr val="black">
                    <a:tint val="75000"/>
                  </a:prstClr>
                </a:solidFill>
              </a:rPr>
              <a:pPr/>
              <a:t>5/10/2018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6998127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E016E23-D279-4124-97C6-553D9588DB95}" type="datetime1">
              <a:rPr lang="en-US" smtClean="0">
                <a:solidFill>
                  <a:prstClr val="black">
                    <a:tint val="75000"/>
                  </a:prstClr>
                </a:solidFill>
              </a:rPr>
              <a:pPr/>
              <a:t>5/10/2018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r-FR">
                <a:solidFill>
                  <a:prstClr val="black">
                    <a:tint val="75000"/>
                  </a:prstClr>
                </a:solidFill>
              </a:rPr>
              <a:t>J-L Osvath - L'inspection du travail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2803851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5298592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305752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fr-FR"/>
              <a:t>Modifiez le style du titre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7" name="Date Placeholder 6"/>
          <p:cNvSpPr>
            <a:spLocks noGrp="1"/>
          </p:cNvSpPr>
          <p:nvPr>
            <p:ph type="dt" sz="half" idx="10"/>
          </p:nvPr>
        </p:nvSpPr>
        <p:spPr/>
        <p:txBody>
          <a:bodyPr/>
          <a:lstStyle/>
          <a:p>
            <a:fld id="{2C1F6C2E-E852-9D46-8EF2-1EB6B59A07D2}" type="datetimeFigureOut">
              <a:rPr lang="fr-FR" smtClean="0"/>
              <a:t>10/05/2018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37516188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5158621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C1F6C2E-E852-9D46-8EF2-1EB6B59A07D2}" type="datetimeFigureOut">
              <a:rPr lang="fr-FR" smtClean="0"/>
              <a:t>10/05/2018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34348705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C1F6C2E-E852-9D46-8EF2-1EB6B59A07D2}" type="datetimeFigureOut">
              <a:rPr lang="fr-FR" smtClean="0"/>
              <a:t>10/05/2018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21294538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C1F6C2E-E852-9D46-8EF2-1EB6B59A07D2}" type="datetimeFigureOut">
              <a:rPr lang="fr-FR" smtClean="0"/>
              <a:t>10/05/2018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28869790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C1F6C2E-E852-9D46-8EF2-1EB6B59A07D2}" type="datetimeFigureOut">
              <a:rPr lang="fr-FR" smtClean="0"/>
              <a:t>10/05/2018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40262095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C1F6C2E-E852-9D46-8EF2-1EB6B59A07D2}" type="datetimeFigureOut">
              <a:rPr lang="fr-FR" smtClean="0"/>
              <a:t>10/05/2018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2972221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C1F6C2E-E852-9D46-8EF2-1EB6B59A07D2}" type="datetimeFigureOut">
              <a:rPr lang="fr-FR" smtClean="0"/>
              <a:t>10/05/2018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33710643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12786616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C1F6C2E-E852-9D46-8EF2-1EB6B59A07D2}" type="datetimeFigureOut">
              <a:rPr lang="fr-FR" smtClean="0"/>
              <a:t>10/05/2018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100529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a:p>
        </p:txBody>
      </p:sp>
      <p:sp>
        <p:nvSpPr>
          <p:cNvPr id="3" name="Date Placeholder 2"/>
          <p:cNvSpPr>
            <a:spLocks noGrp="1"/>
          </p:cNvSpPr>
          <p:nvPr>
            <p:ph type="dt" sz="half" idx="10"/>
          </p:nvPr>
        </p:nvSpPr>
        <p:spPr/>
        <p:txBody>
          <a:bodyPr/>
          <a:lstStyle/>
          <a:p>
            <a:fld id="{2C1F6C2E-E852-9D46-8EF2-1EB6B59A07D2}" type="datetimeFigureOut">
              <a:rPr lang="fr-FR" smtClean="0"/>
              <a:t>10/05/2018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325625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F6C2E-E852-9D46-8EF2-1EB6B59A07D2}" type="datetimeFigureOut">
              <a:rPr lang="fr-FR" smtClean="0"/>
              <a:t>10/05/2018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383619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fr-FR"/>
              <a:t>Modifiez le style du titre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2C1F6C2E-E852-9D46-8EF2-1EB6B59A07D2}" type="datetimeFigureOut">
              <a:rPr lang="fr-FR" smtClean="0"/>
              <a:t>10/05/2018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53A8AA1-749E-414B-A322-670FEFE62613}" type="slidenum">
              <a:rPr lang="fr-FR" smtClean="0"/>
              <a:t>‹N°›</a:t>
            </a:fld>
            <a:endParaRPr lang="fr-FR"/>
          </a:p>
        </p:txBody>
      </p:sp>
    </p:spTree>
    <p:extLst>
      <p:ext uri="{BB962C8B-B14F-4D97-AF65-F5344CB8AC3E}">
        <p14:creationId xmlns:p14="http://schemas.microsoft.com/office/powerpoint/2010/main" val="325326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fr-FR"/>
              <a:t>Cliquez et modifiez le titre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C1F6C2E-E852-9D46-8EF2-1EB6B59A07D2}" type="datetimeFigureOut">
              <a:rPr lang="fr-FR" smtClean="0"/>
              <a:t>10/05/2018</a:t>
            </a:fld>
            <a:endParaRPr lang="fr-F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fr-F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E53A8AA1-749E-414B-A322-670FEFE62613}" type="slidenum">
              <a:rPr lang="fr-FR" smtClean="0"/>
              <a:t>‹N°›</a:t>
            </a:fld>
            <a:endParaRPr lang="fr-FR"/>
          </a:p>
        </p:txBody>
      </p:sp>
    </p:spTree>
    <p:extLst>
      <p:ext uri="{BB962C8B-B14F-4D97-AF65-F5344CB8AC3E}">
        <p14:creationId xmlns:p14="http://schemas.microsoft.com/office/powerpoint/2010/main" val="178827218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9A5BB-2A12-4FD7-8BF0-47B42549F30D}" type="datetime1">
              <a:rPr lang="en-US" smtClean="0">
                <a:solidFill>
                  <a:prstClr val="black">
                    <a:tint val="75000"/>
                  </a:prstClr>
                </a:solidFill>
              </a:rPr>
              <a:pPr/>
              <a:t>5/10/2018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rPr>
              <a:t>J-L Osvath - L'inspection du travail</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2785386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9A5BB-2A12-4FD7-8BF0-47B42549F30D}" type="datetime1">
              <a:rPr lang="en-US" smtClean="0">
                <a:solidFill>
                  <a:prstClr val="black">
                    <a:tint val="75000"/>
                  </a:prstClr>
                </a:solidFill>
              </a:rPr>
              <a:pPr/>
              <a:t>5/10/2018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rPr>
              <a:t>J-L Osvath - L'inspection du travail</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572368330"/>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fr-FR"/>
              <a:t>Cliquez et modifiez le titre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C1F6C2E-E852-9D46-8EF2-1EB6B59A07D2}" type="datetimeFigureOut">
              <a:rPr lang="fr-FR" smtClean="0"/>
              <a:t>10/05/2018</a:t>
            </a:fld>
            <a:endParaRPr lang="fr-F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fr-F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E53A8AA1-749E-414B-A322-670FEFE62613}" type="slidenum">
              <a:rPr lang="fr-FR" smtClean="0"/>
              <a:t>‹N°›</a:t>
            </a:fld>
            <a:endParaRPr lang="fr-FR"/>
          </a:p>
        </p:txBody>
      </p:sp>
    </p:spTree>
    <p:extLst>
      <p:ext uri="{BB962C8B-B14F-4D97-AF65-F5344CB8AC3E}">
        <p14:creationId xmlns:p14="http://schemas.microsoft.com/office/powerpoint/2010/main" val="109333403"/>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9A5BB-2A12-4FD7-8BF0-47B42549F30D}" type="datetime1">
              <a:rPr lang="en-US" smtClean="0">
                <a:solidFill>
                  <a:prstClr val="black">
                    <a:tint val="75000"/>
                  </a:prstClr>
                </a:solidFill>
              </a:rPr>
              <a:pPr/>
              <a:t>5/10/2018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rPr>
              <a:t>J-L Osvath - L'inspection du travail</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729911893"/>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C99A5BB-2A12-4FD7-8BF0-47B42549F30D}" type="datetime1">
              <a:rPr lang="en-US" smtClean="0">
                <a:solidFill>
                  <a:prstClr val="black">
                    <a:tint val="75000"/>
                  </a:prstClr>
                </a:solidFill>
              </a:rPr>
              <a:pPr/>
              <a:t>5/10/2018</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a:solidFill>
                  <a:prstClr val="black">
                    <a:tint val="75000"/>
                  </a:prstClr>
                </a:solidFill>
              </a:rPr>
              <a:t>J-L Osvath - L'inspection du travail</a:t>
            </a:r>
            <a:endParaRPr lang="en-US">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138BB9-AE40-4B4A-9D08-472E236EFE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524040449"/>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0.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9.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3.jp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2" Type="http://schemas.openxmlformats.org/officeDocument/2006/relationships/hyperlink" Target="http://www.legifrance.gouv.fr/affichJuriJudi.do?oldAction=rechJuriJudi&amp;idTexte=JURITEXT000025119012&amp;fastReqId=877683995&amp;fastPos=1"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Sous-titre 9"/>
          <p:cNvSpPr>
            <a:spLocks noGrp="1"/>
          </p:cNvSpPr>
          <p:nvPr>
            <p:ph type="subTitle" idx="1"/>
          </p:nvPr>
        </p:nvSpPr>
        <p:spPr>
          <a:xfrm>
            <a:off x="889000" y="2941983"/>
            <a:ext cx="7365999" cy="1070113"/>
          </a:xfrm>
        </p:spPr>
        <p:txBody>
          <a:bodyPr>
            <a:normAutofit fontScale="25000" lnSpcReduction="20000"/>
          </a:bodyPr>
          <a:lstStyle/>
          <a:p>
            <a:r>
              <a:rPr lang="fr-FR" sz="9600" b="1" dirty="0">
                <a:solidFill>
                  <a:srgbClr val="990033"/>
                </a:solidFill>
                <a:latin typeface="Verdana" charset="0"/>
                <a:ea typeface="MS PGothic" charset="0"/>
              </a:rPr>
              <a:t>Du délit au mode de management</a:t>
            </a:r>
          </a:p>
          <a:p>
            <a:r>
              <a:rPr lang="fr-FR" sz="7200" b="1" dirty="0">
                <a:solidFill>
                  <a:srgbClr val="990033"/>
                </a:solidFill>
                <a:latin typeface="Verdana" charset="0"/>
                <a:ea typeface="MS PGothic" charset="0"/>
              </a:rPr>
              <a:t>Jean Louis OSVATH</a:t>
            </a:r>
          </a:p>
          <a:p>
            <a:r>
              <a:rPr lang="fr-FR" sz="7200" b="1" dirty="0">
                <a:solidFill>
                  <a:srgbClr val="990033"/>
                </a:solidFill>
                <a:latin typeface="Verdana" charset="0"/>
                <a:ea typeface="MS PGothic" charset="0"/>
              </a:rPr>
              <a:t>Marie PEZE</a:t>
            </a:r>
          </a:p>
          <a:p>
            <a:r>
              <a:rPr lang="fr-FR" sz="7200" b="1" dirty="0">
                <a:solidFill>
                  <a:srgbClr val="990033"/>
                </a:solidFill>
                <a:latin typeface="Verdana" charset="0"/>
                <a:ea typeface="MS PGothic" charset="0"/>
              </a:rPr>
              <a:t>Michael PRIEUX</a:t>
            </a:r>
            <a:endParaRPr lang="fr-FR" sz="7200" dirty="0">
              <a:solidFill>
                <a:srgbClr val="990033"/>
              </a:solidFill>
              <a:latin typeface="Verdana" charset="0"/>
              <a:ea typeface="MS PGothic" charset="0"/>
            </a:endParaRPr>
          </a:p>
          <a:p>
            <a:endParaRPr lang="fr-FR" dirty="0">
              <a:solidFill>
                <a:srgbClr val="990033"/>
              </a:solidFill>
            </a:endParaRPr>
          </a:p>
        </p:txBody>
      </p:sp>
      <p:sp>
        <p:nvSpPr>
          <p:cNvPr id="11" name="Rectangle 3"/>
          <p:cNvSpPr txBox="1">
            <a:spLocks noChangeArrowheads="1"/>
          </p:cNvSpPr>
          <p:nvPr/>
        </p:nvSpPr>
        <p:spPr>
          <a:xfrm>
            <a:off x="1403350" y="2335074"/>
            <a:ext cx="7025033" cy="606909"/>
          </a:xfrm>
          <a:prstGeom prst="rect">
            <a:avLst/>
          </a:prstGeom>
        </p:spPr>
        <p:txBody>
          <a:bodyPr>
            <a:normAutofit/>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3200" b="1" dirty="0">
                <a:solidFill>
                  <a:srgbClr val="990033"/>
                </a:solidFill>
                <a:latin typeface="Verdana" charset="0"/>
                <a:ea typeface="MS PGothic" charset="0"/>
              </a:rPr>
              <a:t>HARCELEMENT MORAL</a:t>
            </a:r>
          </a:p>
          <a:p>
            <a:pPr defTabSz="457200" eaLnBrk="1" hangingPunct="1">
              <a:lnSpc>
                <a:spcPct val="80000"/>
              </a:lnSpc>
              <a:spcBef>
                <a:spcPts val="1000"/>
              </a:spcBef>
              <a:buClr>
                <a:schemeClr val="accent1"/>
              </a:buClr>
              <a:buFont typeface="Arial" charset="0"/>
              <a:buChar char="•"/>
            </a:pPr>
            <a:endParaRPr lang="fr-FR" sz="1400" dirty="0">
              <a:solidFill>
                <a:srgbClr val="990033"/>
              </a:solidFill>
              <a:latin typeface="Verdana" charset="0"/>
              <a:ea typeface="MS PGothic" charset="0"/>
            </a:endParaRPr>
          </a:p>
        </p:txBody>
      </p:sp>
    </p:spTree>
    <p:extLst>
      <p:ext uri="{BB962C8B-B14F-4D97-AF65-F5344CB8AC3E}">
        <p14:creationId xmlns:p14="http://schemas.microsoft.com/office/powerpoint/2010/main" val="19536027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a:srcRect l="3618" b="7259"/>
          <a:stretch/>
        </p:blipFill>
        <p:spPr>
          <a:xfrm>
            <a:off x="600501" y="885044"/>
            <a:ext cx="7997589" cy="4860663"/>
          </a:xfrm>
        </p:spPr>
      </p:pic>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4216502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750" y="1619250"/>
            <a:ext cx="7543800" cy="3744913"/>
          </a:xfrm>
        </p:spPr>
        <p:txBody>
          <a:bodyPr>
            <a:noAutofit/>
          </a:bodyPr>
          <a:lstStyle/>
          <a:p>
            <a:pPr marL="0" indent="0" algn="just" eaLnBrk="1" hangingPunct="1">
              <a:buFont typeface="Wingdings 3" charset="0"/>
              <a:buNone/>
            </a:pPr>
            <a:r>
              <a:rPr lang="fr-FR" sz="3600" b="1" dirty="0">
                <a:latin typeface="Century Gothic" charset="0"/>
              </a:rPr>
              <a:t>Interroger le travail</a:t>
            </a:r>
          </a:p>
          <a:p>
            <a:pPr marL="0" indent="0" algn="just" eaLnBrk="1" hangingPunct="1">
              <a:buNone/>
            </a:pPr>
            <a:endParaRPr lang="fr-FR" sz="2800" b="1" dirty="0">
              <a:solidFill>
                <a:srgbClr val="C00000"/>
              </a:solidFill>
              <a:latin typeface="Century Gothic" charset="0"/>
            </a:endParaRPr>
          </a:p>
          <a:p>
            <a:pPr marL="0" indent="0" algn="just" eaLnBrk="1" hangingPunct="1">
              <a:buNone/>
            </a:pPr>
            <a:r>
              <a:rPr lang="fr-FR" sz="2800" b="1" dirty="0">
                <a:solidFill>
                  <a:srgbClr val="C00000"/>
                </a:solidFill>
                <a:latin typeface="Century Gothic" charset="0"/>
              </a:rPr>
              <a:t>Les changements et structures de l’organisation du travail et leurs conséquences</a:t>
            </a:r>
          </a:p>
          <a:p>
            <a:pPr marL="0" indent="0" algn="just" eaLnBrk="1" hangingPunct="1">
              <a:buFont typeface="Wingdings 3" charset="0"/>
              <a:buNone/>
            </a:pPr>
            <a:endParaRPr lang="fr-FR" sz="2400" b="1" dirty="0">
              <a:latin typeface="Century Gothic" charset="0"/>
            </a:endParaRPr>
          </a:p>
          <a:p>
            <a:pPr marL="0" indent="0" algn="just" eaLnBrk="1" hangingPunct="1"/>
            <a:endParaRPr lang="fr-FR" sz="1600" dirty="0">
              <a:latin typeface="Century Gothic" charset="0"/>
            </a:endParaRPr>
          </a:p>
        </p:txBody>
      </p:sp>
      <p:sp>
        <p:nvSpPr>
          <p:cNvPr id="33795" name="Espace réservé du numéro de diapositive 1"/>
          <p:cNvSpPr>
            <a:spLocks noGrp="1"/>
          </p:cNvSpPr>
          <p:nvPr>
            <p:ph type="sldNum" sz="quarter" idx="12"/>
          </p:nvPr>
        </p:nvSpPr>
        <p:spPr bwMode="auto">
          <a:xfrm>
            <a:off x="4140200" y="6308725"/>
            <a:ext cx="86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fld id="{1CFD2746-0A2D-B144-98D9-E013347853D0}" type="slidenum">
              <a:rPr lang="fr-FR" sz="2400">
                <a:solidFill>
                  <a:srgbClr val="FFFFFF"/>
                </a:solidFill>
                <a:latin typeface="Impact" charset="0"/>
                <a:ea typeface="MS PGothic" charset="0"/>
              </a:rPr>
              <a:pPr/>
              <a:t>11</a:t>
            </a:fld>
            <a:endParaRPr lang="fr-FR" sz="2400">
              <a:solidFill>
                <a:srgbClr val="FFFFFF"/>
              </a:solidFill>
              <a:latin typeface="Impact" charset="0"/>
              <a:ea typeface="MS PGothic" charset="0"/>
            </a:endParaRPr>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1943608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5029200"/>
          </a:xfrm>
        </p:spPr>
        <p:txBody>
          <a:bodyPr>
            <a:noAutofit/>
          </a:bodyPr>
          <a:lstStyle/>
          <a:p>
            <a:pPr algn="just"/>
            <a:r>
              <a:rPr lang="fr-FR" sz="1600" b="1" dirty="0">
                <a:solidFill>
                  <a:srgbClr val="404040"/>
                </a:solidFill>
                <a:ea typeface="MS PGothic" charset="0"/>
              </a:rPr>
              <a:t>Selon Annie Thébaud-Mony, sociologue </a:t>
            </a:r>
          </a:p>
          <a:p>
            <a:pPr marL="360363" lvl="1" indent="0" algn="just">
              <a:lnSpc>
                <a:spcPct val="120000"/>
              </a:lnSpc>
              <a:spcBef>
                <a:spcPts val="0"/>
              </a:spcBef>
              <a:buNone/>
            </a:pPr>
            <a:r>
              <a:rPr lang="fr-FR" sz="1600" b="1" dirty="0">
                <a:solidFill>
                  <a:srgbClr val="404040"/>
                </a:solidFill>
                <a:ea typeface="MS PGothic" charset="0"/>
              </a:rPr>
              <a:t>« </a:t>
            </a:r>
            <a:r>
              <a:rPr lang="fr-FR" sz="1600" i="1" dirty="0">
                <a:solidFill>
                  <a:srgbClr val="404040"/>
                </a:solidFill>
                <a:ea typeface="MS PGothic" charset="0"/>
              </a:rPr>
              <a:t>En quelques années, l’obligation de travail s’est transformée en </a:t>
            </a:r>
            <a:r>
              <a:rPr lang="fr-FR" sz="1600" b="1" i="1" dirty="0">
                <a:solidFill>
                  <a:srgbClr val="404040"/>
                </a:solidFill>
                <a:ea typeface="MS PGothic" charset="0"/>
              </a:rPr>
              <a:t>obligation de résultat</a:t>
            </a:r>
            <a:r>
              <a:rPr lang="fr-FR" sz="1600" i="1" dirty="0">
                <a:solidFill>
                  <a:srgbClr val="404040"/>
                </a:solidFill>
                <a:ea typeface="MS PGothic" charset="0"/>
              </a:rPr>
              <a:t>. Les salariés sont soumis à des contraintes de plus en plus fortes, surtout en terme </a:t>
            </a:r>
            <a:r>
              <a:rPr lang="fr-FR" sz="1600" b="1" i="1" dirty="0">
                <a:solidFill>
                  <a:srgbClr val="990033"/>
                </a:solidFill>
                <a:ea typeface="MS PGothic" charset="0"/>
              </a:rPr>
              <a:t>d’objectifs</a:t>
            </a:r>
            <a:r>
              <a:rPr lang="fr-FR" sz="1600" i="1" dirty="0">
                <a:solidFill>
                  <a:srgbClr val="404040"/>
                </a:solidFill>
                <a:ea typeface="MS PGothic" charset="0"/>
              </a:rPr>
              <a:t>, et sont enjoints de s’investir toujours davantage dans l’entreprise. Chaque carrière faisant l</a:t>
            </a:r>
            <a:r>
              <a:rPr lang="ja-JP" altLang="fr-FR" sz="1600" i="1" dirty="0">
                <a:solidFill>
                  <a:srgbClr val="404040"/>
                </a:solidFill>
                <a:ea typeface="MS PGothic" charset="0"/>
              </a:rPr>
              <a:t>’</a:t>
            </a:r>
            <a:r>
              <a:rPr lang="fr-FR" sz="1600" i="1" dirty="0">
                <a:solidFill>
                  <a:srgbClr val="404040"/>
                </a:solidFill>
                <a:ea typeface="MS PGothic" charset="0"/>
              </a:rPr>
              <a:t>objet d’un </a:t>
            </a:r>
            <a:r>
              <a:rPr lang="fr-FR" sz="1600" b="1" i="1" dirty="0">
                <a:solidFill>
                  <a:srgbClr val="990033"/>
                </a:solidFill>
                <a:ea typeface="MS PGothic" charset="0"/>
              </a:rPr>
              <a:t>traitement</a:t>
            </a:r>
            <a:r>
              <a:rPr lang="fr-FR" sz="1600" b="1" i="1" dirty="0">
                <a:solidFill>
                  <a:srgbClr val="404040"/>
                </a:solidFill>
                <a:ea typeface="MS PGothic" charset="0"/>
              </a:rPr>
              <a:t> </a:t>
            </a:r>
            <a:r>
              <a:rPr lang="fr-FR" sz="1600" b="1" i="1" dirty="0">
                <a:solidFill>
                  <a:srgbClr val="990033"/>
                </a:solidFill>
                <a:ea typeface="MS PGothic" charset="0"/>
              </a:rPr>
              <a:t>individualisé</a:t>
            </a:r>
            <a:r>
              <a:rPr lang="fr-FR" sz="1600" i="1" dirty="0">
                <a:solidFill>
                  <a:srgbClr val="404040"/>
                </a:solidFill>
                <a:ea typeface="MS PGothic" charset="0"/>
              </a:rPr>
              <a:t>, chacun se retrouve seul, sans beaucoup d’espace pour négocier, face à des exigences sans cesse renforcées. » </a:t>
            </a:r>
            <a:endParaRPr lang="fr-FR" sz="1600" dirty="0">
              <a:ea typeface="MS PGothic" charset="0"/>
            </a:endParaRPr>
          </a:p>
          <a:p>
            <a:pPr algn="just">
              <a:lnSpc>
                <a:spcPct val="80000"/>
              </a:lnSpc>
            </a:pPr>
            <a:r>
              <a:rPr lang="fr-FR" sz="1600" b="1" dirty="0">
                <a:ea typeface="MS PGothic" charset="0"/>
              </a:rPr>
              <a:t>Le Lean</a:t>
            </a:r>
          </a:p>
          <a:p>
            <a:pPr marL="355600" lvl="1" indent="-19050" algn="just">
              <a:lnSpc>
                <a:spcPct val="120000"/>
              </a:lnSpc>
              <a:spcBef>
                <a:spcPts val="600"/>
              </a:spcBef>
              <a:buNone/>
            </a:pPr>
            <a:r>
              <a:rPr lang="fr-FR" sz="1600" dirty="0"/>
              <a:t>Ces vingt dernières années sont apparues des formes d’organisation et des méthodes, pour certaines issues du toyotisme (</a:t>
            </a:r>
            <a:r>
              <a:rPr lang="fr-FR" sz="1600" b="1" dirty="0">
                <a:solidFill>
                  <a:srgbClr val="990033"/>
                </a:solidFill>
              </a:rPr>
              <a:t>Lean</a:t>
            </a:r>
            <a:r>
              <a:rPr lang="fr-FR" sz="1600" dirty="0"/>
              <a:t>)</a:t>
            </a:r>
          </a:p>
          <a:p>
            <a:pPr marL="355600" lvl="1" indent="-19050" algn="just">
              <a:lnSpc>
                <a:spcPct val="120000"/>
              </a:lnSpc>
              <a:spcBef>
                <a:spcPts val="600"/>
              </a:spcBef>
              <a:buNone/>
            </a:pPr>
            <a:r>
              <a:rPr lang="fr-FR" sz="1600" dirty="0"/>
              <a:t>Ces organisations sont venues prendre une place importante et sont transposées à force d’audit et consultants dans un grand nombre d’entreprises mais côtoient des formes plus anciennes (tayloriennes, apprenantes, simples)</a:t>
            </a:r>
          </a:p>
          <a:p>
            <a:pPr marL="355600" lvl="1" indent="-19050" algn="just">
              <a:lnSpc>
                <a:spcPct val="120000"/>
              </a:lnSpc>
              <a:spcBef>
                <a:spcPts val="600"/>
              </a:spcBef>
              <a:buNone/>
            </a:pPr>
            <a:r>
              <a:rPr lang="fr-FR" sz="1600" dirty="0"/>
              <a:t>Essentiellement </a:t>
            </a:r>
            <a:r>
              <a:rPr lang="fr-FR" sz="1600" b="1" i="1" dirty="0">
                <a:solidFill>
                  <a:srgbClr val="990033"/>
                </a:solidFill>
              </a:rPr>
              <a:t>gestionnaire</a:t>
            </a:r>
            <a:r>
              <a:rPr lang="fr-FR" sz="1600" dirty="0"/>
              <a:t>. La production de valeurs ne serait plus à rechercher dans le travail mais dans les nouvelles méthodes de gestion, qu’on appelle parfois procédurielles, par opposition au travail fondé sur l’exercice du métier</a:t>
            </a:r>
          </a:p>
        </p:txBody>
      </p:sp>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5" name="Titre 4"/>
          <p:cNvSpPr>
            <a:spLocks noGrp="1"/>
          </p:cNvSpPr>
          <p:nvPr>
            <p:ph type="title"/>
          </p:nvPr>
        </p:nvSpPr>
        <p:spPr>
          <a:xfrm>
            <a:off x="457864" y="639763"/>
            <a:ext cx="7882198" cy="892175"/>
          </a:xfrm>
        </p:spPr>
        <p:txBody>
          <a:bodyPr>
            <a:noAutofit/>
          </a:bodyPr>
          <a:lstStyle/>
          <a:p>
            <a:pPr marL="85725" algn="just" eaLnBrk="1" hangingPunct="1"/>
            <a:r>
              <a:rPr lang="fr-FR" sz="2000" b="1" dirty="0">
                <a:solidFill>
                  <a:srgbClr val="990033"/>
                </a:solidFill>
                <a:latin typeface="Century Gothic" charset="0"/>
              </a:rPr>
              <a:t>Les changements et structures de l’organisation du travail et leurs conséquences</a:t>
            </a:r>
            <a:endParaRPr lang="fr-FR" sz="2400" b="1" dirty="0">
              <a:solidFill>
                <a:srgbClr val="990033"/>
              </a:solidFill>
              <a:latin typeface="Century Gothic" charset="0"/>
            </a:endParaRPr>
          </a:p>
        </p:txBody>
      </p:sp>
    </p:spTree>
    <p:extLst>
      <p:ext uri="{BB962C8B-B14F-4D97-AF65-F5344CB8AC3E}">
        <p14:creationId xmlns:p14="http://schemas.microsoft.com/office/powerpoint/2010/main" val="2790257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314" y="1510167"/>
            <a:ext cx="8229600" cy="685345"/>
          </a:xfrm>
        </p:spPr>
        <p:txBody>
          <a:bodyPr>
            <a:normAutofit/>
          </a:bodyPr>
          <a:lstStyle/>
          <a:p>
            <a:r>
              <a:rPr lang="fr-FR" sz="2800" b="1" dirty="0">
                <a:solidFill>
                  <a:srgbClr val="990033"/>
                </a:solidFill>
                <a:latin typeface="Century Gothic"/>
                <a:cs typeface="Century Gothic"/>
              </a:rPr>
              <a:t>Un écart irréductible entre le prescrit et le réel</a:t>
            </a:r>
          </a:p>
        </p:txBody>
      </p:sp>
      <p:sp>
        <p:nvSpPr>
          <p:cNvPr id="3" name="Espace réservé du contenu 2"/>
          <p:cNvSpPr>
            <a:spLocks noGrp="1"/>
          </p:cNvSpPr>
          <p:nvPr>
            <p:ph idx="1"/>
          </p:nvPr>
        </p:nvSpPr>
        <p:spPr>
          <a:xfrm>
            <a:off x="435428" y="2195512"/>
            <a:ext cx="8229600" cy="4335917"/>
          </a:xfrm>
        </p:spPr>
        <p:txBody>
          <a:bodyPr>
            <a:normAutofit fontScale="92500" lnSpcReduction="10000"/>
          </a:bodyPr>
          <a:lstStyle/>
          <a:p>
            <a:pPr>
              <a:spcAft>
                <a:spcPts val="1000"/>
              </a:spcAft>
              <a:buClr>
                <a:srgbClr val="BD002E"/>
              </a:buClr>
              <a:buFont typeface="Lucida Grande" charset="0"/>
              <a:buChar char="▸"/>
            </a:pPr>
            <a:r>
              <a:rPr lang="en-US" sz="1800" dirty="0">
                <a:ea typeface="ＭＳ Ｐゴシック" charset="0"/>
                <a:cs typeface="Tahoma" charset="0"/>
              </a:rPr>
              <a:t>Le travail </a:t>
            </a:r>
            <a:r>
              <a:rPr lang="en-US" sz="1800" b="1" i="1" dirty="0">
                <a:solidFill>
                  <a:srgbClr val="C00000"/>
                </a:solidFill>
                <a:ea typeface="ＭＳ Ｐゴシック" charset="0"/>
                <a:cs typeface="Tahoma" charset="0"/>
              </a:rPr>
              <a:t>PRESCRIT</a:t>
            </a:r>
            <a:r>
              <a:rPr lang="en-US" sz="1800" dirty="0">
                <a:ea typeface="ＭＳ Ｐゴシック" charset="0"/>
                <a:cs typeface="Tahoma" charset="0"/>
              </a:rPr>
              <a:t> : </a:t>
            </a:r>
            <a:r>
              <a:rPr lang="en-US" sz="1800" dirty="0" err="1">
                <a:ea typeface="ＭＳ Ｐゴシック" charset="0"/>
                <a:cs typeface="Tahoma" charset="0"/>
              </a:rPr>
              <a:t>donné</a:t>
            </a:r>
            <a:r>
              <a:rPr lang="en-US" sz="1800" dirty="0">
                <a:ea typeface="ＭＳ Ｐゴシック" charset="0"/>
                <a:cs typeface="Tahoma" charset="0"/>
              </a:rPr>
              <a:t> par la fiche de poste, les </a:t>
            </a:r>
            <a:r>
              <a:rPr lang="en-US" sz="1800" dirty="0" err="1">
                <a:ea typeface="ＭＳ Ｐゴシック" charset="0"/>
                <a:cs typeface="Tahoma" charset="0"/>
              </a:rPr>
              <a:t>méthodes</a:t>
            </a:r>
            <a:r>
              <a:rPr lang="en-US" sz="1800" dirty="0">
                <a:ea typeface="ＭＳ Ｐゴシック" charset="0"/>
                <a:cs typeface="Tahoma" charset="0"/>
              </a:rPr>
              <a:t>, les </a:t>
            </a:r>
            <a:r>
              <a:rPr lang="en-US" sz="1800" dirty="0" err="1">
                <a:ea typeface="ＭＳ Ｐゴシック" charset="0"/>
                <a:cs typeface="Tahoma" charset="0"/>
              </a:rPr>
              <a:t>procédures</a:t>
            </a:r>
            <a:r>
              <a:rPr lang="en-US" sz="1800" dirty="0">
                <a:ea typeface="ＭＳ Ｐゴシック" charset="0"/>
                <a:cs typeface="Tahoma" charset="0"/>
              </a:rPr>
              <a:t>…</a:t>
            </a:r>
          </a:p>
          <a:p>
            <a:pPr>
              <a:spcAft>
                <a:spcPts val="1000"/>
              </a:spcAft>
              <a:buClr>
                <a:srgbClr val="BD002E"/>
              </a:buClr>
              <a:buFont typeface="Lucida Grande" charset="0"/>
              <a:buChar char="▸"/>
            </a:pPr>
            <a:r>
              <a:rPr lang="en-US" sz="1800" dirty="0">
                <a:ea typeface="ＭＳ Ｐゴシック" charset="0"/>
                <a:cs typeface="Tahoma" charset="0"/>
              </a:rPr>
              <a:t>Le travail </a:t>
            </a:r>
            <a:r>
              <a:rPr lang="en-US" sz="1800" b="1" i="1" dirty="0">
                <a:solidFill>
                  <a:srgbClr val="C00000"/>
                </a:solidFill>
                <a:ea typeface="ＭＳ Ｐゴシック" charset="0"/>
                <a:cs typeface="Tahoma" charset="0"/>
              </a:rPr>
              <a:t>REEL</a:t>
            </a:r>
            <a:r>
              <a:rPr lang="en-US" sz="1800" dirty="0">
                <a:ea typeface="ＭＳ Ｐゴシック" charset="0"/>
                <a:cs typeface="Tahoma" charset="0"/>
              </a:rPr>
              <a:t>  : </a:t>
            </a:r>
            <a:r>
              <a:rPr lang="en-US" sz="1800" dirty="0" err="1">
                <a:ea typeface="ＭＳ Ｐゴシック" charset="0"/>
                <a:cs typeface="Tahoma" charset="0"/>
              </a:rPr>
              <a:t>c’est</a:t>
            </a:r>
            <a:r>
              <a:rPr lang="en-US" sz="1800" dirty="0">
                <a:ea typeface="ＭＳ Ｐゴシック" charset="0"/>
                <a:cs typeface="Tahoma" charset="0"/>
              </a:rPr>
              <a:t> </a:t>
            </a:r>
            <a:r>
              <a:rPr lang="en-US" sz="1800" dirty="0" err="1">
                <a:ea typeface="ＭＳ Ｐゴシック" charset="0"/>
                <a:cs typeface="Tahoma" charset="0"/>
              </a:rPr>
              <a:t>ce</a:t>
            </a:r>
            <a:r>
              <a:rPr lang="en-US" sz="1800" dirty="0">
                <a:ea typeface="ＭＳ Ｐゴシック" charset="0"/>
                <a:cs typeface="Tahoma" charset="0"/>
              </a:rPr>
              <a:t> qui se </a:t>
            </a:r>
            <a:r>
              <a:rPr lang="en-US" sz="1800" dirty="0" err="1">
                <a:ea typeface="ＭＳ Ｐゴシック" charset="0"/>
                <a:cs typeface="Tahoma" charset="0"/>
              </a:rPr>
              <a:t>présente</a:t>
            </a:r>
            <a:r>
              <a:rPr lang="en-US" sz="1800" dirty="0">
                <a:ea typeface="ＭＳ Ｐゴシック" charset="0"/>
                <a:cs typeface="Tahoma" charset="0"/>
              </a:rPr>
              <a:t> au </a:t>
            </a:r>
            <a:r>
              <a:rPr lang="en-US" sz="1800" dirty="0" err="1">
                <a:ea typeface="ＭＳ Ｐゴシック" charset="0"/>
                <a:cs typeface="Tahoma" charset="0"/>
              </a:rPr>
              <a:t>travailleur</a:t>
            </a:r>
            <a:r>
              <a:rPr lang="en-US" sz="1800" dirty="0">
                <a:ea typeface="ＭＳ Ｐゴシック" charset="0"/>
                <a:cs typeface="Tahoma" charset="0"/>
              </a:rPr>
              <a:t> qui </a:t>
            </a:r>
            <a:r>
              <a:rPr lang="en-US" sz="1800" dirty="0" err="1">
                <a:ea typeface="ＭＳ Ｐゴシック" charset="0"/>
                <a:cs typeface="Tahoma" charset="0"/>
              </a:rPr>
              <a:t>exécute</a:t>
            </a:r>
            <a:r>
              <a:rPr lang="en-US" sz="1800" dirty="0">
                <a:ea typeface="ＭＳ Ｐゴシック" charset="0"/>
                <a:cs typeface="Tahoma" charset="0"/>
              </a:rPr>
              <a:t> la </a:t>
            </a:r>
            <a:r>
              <a:rPr lang="en-US" sz="1800" dirty="0" err="1">
                <a:ea typeface="ＭＳ Ｐゴシック" charset="0"/>
                <a:cs typeface="Tahoma" charset="0"/>
              </a:rPr>
              <a:t>tâche</a:t>
            </a:r>
            <a:r>
              <a:rPr lang="en-US" sz="1800" dirty="0">
                <a:ea typeface="ＭＳ Ｐゴシック" charset="0"/>
                <a:cs typeface="Tahoma" charset="0"/>
              </a:rPr>
              <a:t>. </a:t>
            </a:r>
            <a:r>
              <a:rPr lang="en-US" sz="1800" dirty="0" err="1">
                <a:ea typeface="ＭＳ Ｐゴシック" charset="0"/>
                <a:cs typeface="Tahoma" charset="0"/>
              </a:rPr>
              <a:t>C’est</a:t>
            </a:r>
            <a:r>
              <a:rPr lang="en-US" sz="1800" dirty="0">
                <a:ea typeface="ＭＳ Ｐゴシック" charset="0"/>
                <a:cs typeface="Tahoma" charset="0"/>
              </a:rPr>
              <a:t> la </a:t>
            </a:r>
            <a:r>
              <a:rPr lang="en-US" sz="1800" dirty="0" err="1">
                <a:ea typeface="ＭＳ Ｐゴシック" charset="0"/>
                <a:cs typeface="Tahoma" charset="0"/>
              </a:rPr>
              <a:t>façon</a:t>
            </a:r>
            <a:r>
              <a:rPr lang="en-US" sz="1800" dirty="0">
                <a:ea typeface="ＭＳ Ｐゴシック" charset="0"/>
                <a:cs typeface="Tahoma" charset="0"/>
              </a:rPr>
              <a:t> </a:t>
            </a:r>
            <a:r>
              <a:rPr lang="en-US" sz="1800" dirty="0" err="1">
                <a:ea typeface="ＭＳ Ｐゴシック" charset="0"/>
                <a:cs typeface="Tahoma" charset="0"/>
              </a:rPr>
              <a:t>dont</a:t>
            </a:r>
            <a:r>
              <a:rPr lang="en-US" sz="1800" dirty="0">
                <a:ea typeface="ＭＳ Ｐゴシック" charset="0"/>
                <a:cs typeface="Tahoma" charset="0"/>
              </a:rPr>
              <a:t> </a:t>
            </a:r>
            <a:r>
              <a:rPr lang="en-US" sz="1800" dirty="0" err="1">
                <a:ea typeface="ＭＳ Ｐゴシック" charset="0"/>
                <a:cs typeface="Tahoma" charset="0"/>
              </a:rPr>
              <a:t>il</a:t>
            </a:r>
            <a:r>
              <a:rPr lang="en-US" sz="1800" dirty="0">
                <a:ea typeface="ＭＳ Ｐゴシック" charset="0"/>
                <a:cs typeface="Tahoma" charset="0"/>
              </a:rPr>
              <a:t> y fait face en </a:t>
            </a:r>
            <a:r>
              <a:rPr lang="en-US" sz="1800" dirty="0" err="1">
                <a:ea typeface="ＭＳ Ｐゴシック" charset="0"/>
                <a:cs typeface="Tahoma" charset="0"/>
              </a:rPr>
              <a:t>puisant</a:t>
            </a:r>
            <a:r>
              <a:rPr lang="en-US" sz="1800" dirty="0">
                <a:ea typeface="ＭＳ Ｐゴシック" charset="0"/>
                <a:cs typeface="Tahoma" charset="0"/>
              </a:rPr>
              <a:t> </a:t>
            </a:r>
            <a:r>
              <a:rPr lang="en-US" sz="1800" dirty="0" err="1">
                <a:ea typeface="ＭＳ Ｐゴシック" charset="0"/>
                <a:cs typeface="Tahoma" charset="0"/>
              </a:rPr>
              <a:t>dans</a:t>
            </a:r>
            <a:r>
              <a:rPr lang="en-US" sz="1800" dirty="0">
                <a:ea typeface="ＭＳ Ｐゴシック" charset="0"/>
                <a:cs typeface="Tahoma" charset="0"/>
              </a:rPr>
              <a:t> </a:t>
            </a:r>
            <a:r>
              <a:rPr lang="en-US" sz="1800" dirty="0" err="1">
                <a:ea typeface="ＭＳ Ｐゴシック" charset="0"/>
                <a:cs typeface="Tahoma" charset="0"/>
              </a:rPr>
              <a:t>ses</a:t>
            </a:r>
            <a:r>
              <a:rPr lang="en-US" sz="1800" dirty="0">
                <a:ea typeface="ＭＳ Ｐゴシック" charset="0"/>
                <a:cs typeface="Tahoma" charset="0"/>
              </a:rPr>
              <a:t> </a:t>
            </a:r>
            <a:r>
              <a:rPr lang="en-US" sz="1800" dirty="0" err="1">
                <a:ea typeface="ＭＳ Ｐゴシック" charset="0"/>
                <a:cs typeface="Tahoma" charset="0"/>
              </a:rPr>
              <a:t>ressources</a:t>
            </a:r>
            <a:r>
              <a:rPr lang="en-US" sz="1800" dirty="0">
                <a:ea typeface="ＭＳ Ｐゴシック" charset="0"/>
                <a:cs typeface="Tahoma" charset="0"/>
              </a:rPr>
              <a:t> </a:t>
            </a:r>
            <a:r>
              <a:rPr lang="en-US" sz="1800" dirty="0" err="1">
                <a:ea typeface="ＭＳ Ｐゴシック" charset="0"/>
                <a:cs typeface="Tahoma" charset="0"/>
              </a:rPr>
              <a:t>personnelles</a:t>
            </a:r>
            <a:r>
              <a:rPr lang="en-US" sz="1800" dirty="0">
                <a:ea typeface="ＭＳ Ｐゴシック" charset="0"/>
                <a:cs typeface="Tahoma" charset="0"/>
              </a:rPr>
              <a:t> et/</a:t>
            </a:r>
            <a:r>
              <a:rPr lang="en-US" sz="1800" dirty="0" err="1">
                <a:ea typeface="ＭＳ Ｐゴシック" charset="0"/>
                <a:cs typeface="Tahoma" charset="0"/>
              </a:rPr>
              <a:t>ou</a:t>
            </a:r>
            <a:r>
              <a:rPr lang="en-US" sz="1800" dirty="0">
                <a:ea typeface="ＭＳ Ｐゴシック" charset="0"/>
                <a:cs typeface="Tahoma" charset="0"/>
              </a:rPr>
              <a:t> collectives.</a:t>
            </a:r>
          </a:p>
          <a:p>
            <a:pPr marL="0" indent="0">
              <a:spcAft>
                <a:spcPts val="1000"/>
              </a:spcAft>
              <a:buClr>
                <a:srgbClr val="BD002E"/>
              </a:buClr>
              <a:buNone/>
            </a:pPr>
            <a:r>
              <a:rPr lang="en-US" sz="1800" b="1" dirty="0">
                <a:ea typeface="ＭＳ Ｐゴシック" charset="0"/>
                <a:cs typeface="Tahoma" charset="0"/>
              </a:rPr>
              <a:t>“Le travail </a:t>
            </a:r>
            <a:r>
              <a:rPr lang="en-US" sz="1800" b="1" dirty="0" err="1">
                <a:ea typeface="ＭＳ Ｐゴシック" charset="0"/>
                <a:cs typeface="Tahoma" charset="0"/>
              </a:rPr>
              <a:t>réel</a:t>
            </a:r>
            <a:r>
              <a:rPr lang="en-US" sz="1800" b="1" dirty="0">
                <a:ea typeface="ＭＳ Ｐゴシック" charset="0"/>
                <a:cs typeface="Tahoma" charset="0"/>
              </a:rPr>
              <a:t>, </a:t>
            </a:r>
            <a:r>
              <a:rPr lang="en-US" sz="1800" b="1" dirty="0" err="1">
                <a:ea typeface="ＭＳ Ｐゴシック" charset="0"/>
                <a:cs typeface="Tahoma" charset="0"/>
              </a:rPr>
              <a:t>c’est</a:t>
            </a:r>
            <a:r>
              <a:rPr lang="en-US" sz="1800" b="1" dirty="0">
                <a:ea typeface="ＭＳ Ｐゴシック" charset="0"/>
                <a:cs typeface="Tahoma" charset="0"/>
              </a:rPr>
              <a:t> </a:t>
            </a:r>
            <a:r>
              <a:rPr lang="en-US" sz="1800" b="1" dirty="0" err="1">
                <a:ea typeface="ＭＳ Ｐゴシック" charset="0"/>
                <a:cs typeface="Tahoma" charset="0"/>
              </a:rPr>
              <a:t>ce</a:t>
            </a:r>
            <a:r>
              <a:rPr lang="en-US" sz="1800" b="1" dirty="0">
                <a:ea typeface="ＭＳ Ｐゴシック" charset="0"/>
                <a:cs typeface="Tahoma" charset="0"/>
              </a:rPr>
              <a:t> que les femmes et les hommes </a:t>
            </a:r>
            <a:r>
              <a:rPr lang="en-US" sz="1800" b="1" dirty="0" err="1">
                <a:ea typeface="ＭＳ Ｐゴシック" charset="0"/>
                <a:cs typeface="Tahoma" charset="0"/>
              </a:rPr>
              <a:t>rajoutent</a:t>
            </a:r>
            <a:r>
              <a:rPr lang="en-US" sz="1800" b="1" dirty="0">
                <a:ea typeface="ＭＳ Ｐゴシック" charset="0"/>
                <a:cs typeface="Tahoma" charset="0"/>
              </a:rPr>
              <a:t> à la </a:t>
            </a:r>
            <a:r>
              <a:rPr lang="en-US" sz="1800" b="1" dirty="0" err="1">
                <a:ea typeface="ＭＳ Ｐゴシック" charset="0"/>
                <a:cs typeface="Tahoma" charset="0"/>
              </a:rPr>
              <a:t>tâche</a:t>
            </a:r>
            <a:r>
              <a:rPr lang="en-US" sz="1800" b="1" dirty="0">
                <a:ea typeface="ＭＳ Ｐゴシック" charset="0"/>
                <a:cs typeface="Tahoma" charset="0"/>
              </a:rPr>
              <a:t> </a:t>
            </a:r>
            <a:r>
              <a:rPr lang="en-US" sz="1800" b="1" dirty="0" err="1">
                <a:ea typeface="ＭＳ Ｐゴシック" charset="0"/>
                <a:cs typeface="Tahoma" charset="0"/>
              </a:rPr>
              <a:t>prescrite</a:t>
            </a:r>
            <a:r>
              <a:rPr lang="en-US" sz="1800" b="1" dirty="0">
                <a:ea typeface="ＭＳ Ｐゴシック" charset="0"/>
                <a:cs typeface="Tahoma" charset="0"/>
              </a:rPr>
              <a:t> pour que le travail se </a:t>
            </a:r>
            <a:r>
              <a:rPr lang="en-US" sz="1800" b="1" dirty="0" err="1">
                <a:ea typeface="ＭＳ Ｐゴシック" charset="0"/>
                <a:cs typeface="Tahoma" charset="0"/>
              </a:rPr>
              <a:t>fasse</a:t>
            </a:r>
            <a:r>
              <a:rPr lang="en-US" sz="1800" b="1" dirty="0">
                <a:ea typeface="ＭＳ Ｐゴシック" charset="0"/>
                <a:cs typeface="Tahoma" charset="0"/>
              </a:rPr>
              <a:t>”  (</a:t>
            </a:r>
            <a:r>
              <a:rPr lang="en-US" sz="1500" dirty="0">
                <a:ea typeface="ＭＳ Ｐゴシック" charset="0"/>
                <a:cs typeface="Tahoma" charset="0"/>
              </a:rPr>
              <a:t>Philippe </a:t>
            </a:r>
            <a:r>
              <a:rPr lang="en-US" sz="1500" dirty="0" err="1">
                <a:ea typeface="ＭＳ Ｐゴシック" charset="0"/>
                <a:cs typeface="Tahoma" charset="0"/>
              </a:rPr>
              <a:t>Davezies</a:t>
            </a:r>
            <a:r>
              <a:rPr lang="en-US" sz="1500" dirty="0">
                <a:ea typeface="ＭＳ Ｐゴシック" charset="0"/>
                <a:cs typeface="Tahoma" charset="0"/>
              </a:rPr>
              <a:t> </a:t>
            </a:r>
            <a:r>
              <a:rPr lang="en-US" sz="1700" dirty="0">
                <a:ea typeface="ＭＳ Ｐゴシック" charset="0"/>
                <a:cs typeface="Tahoma" charset="0"/>
              </a:rPr>
              <a:t>- </a:t>
            </a:r>
            <a:r>
              <a:rPr lang="fr-FR" sz="1500" dirty="0"/>
              <a:t>enseignant-chercheur en médecine et santé au travail - Université Lyon 1)</a:t>
            </a:r>
            <a:endParaRPr lang="en-US" sz="1800" dirty="0">
              <a:ea typeface="ＭＳ Ｐゴシック" charset="0"/>
              <a:cs typeface="Tahoma" charset="0"/>
            </a:endParaRPr>
          </a:p>
          <a:p>
            <a:pPr marL="0" indent="0">
              <a:spcAft>
                <a:spcPts val="1000"/>
              </a:spcAft>
              <a:buClr>
                <a:srgbClr val="BD002E"/>
              </a:buClr>
              <a:buNone/>
            </a:pPr>
            <a:r>
              <a:rPr lang="en-US" sz="2800" b="1" dirty="0">
                <a:solidFill>
                  <a:srgbClr val="990033"/>
                </a:solidFill>
                <a:ea typeface="ＭＳ Ｐゴシック" charset="0"/>
                <a:cs typeface="Tahoma" charset="0"/>
              </a:rPr>
              <a:t>La </a:t>
            </a:r>
            <a:r>
              <a:rPr lang="en-US" sz="2800" b="1" dirty="0" err="1">
                <a:solidFill>
                  <a:srgbClr val="990033"/>
                </a:solidFill>
                <a:ea typeface="ＭＳ Ｐゴシック" charset="0"/>
                <a:cs typeface="Tahoma" charset="0"/>
              </a:rPr>
              <a:t>grammaire</a:t>
            </a:r>
            <a:r>
              <a:rPr lang="en-US" sz="2800" b="1" dirty="0">
                <a:solidFill>
                  <a:srgbClr val="990033"/>
                </a:solidFill>
                <a:ea typeface="ＭＳ Ｐゴシック" charset="0"/>
                <a:cs typeface="Tahoma" charset="0"/>
              </a:rPr>
              <a:t> </a:t>
            </a:r>
            <a:r>
              <a:rPr lang="en-US" sz="2800" b="1" dirty="0" err="1">
                <a:solidFill>
                  <a:srgbClr val="990033"/>
                </a:solidFill>
                <a:ea typeface="ＭＳ Ｐゴシック" charset="0"/>
                <a:cs typeface="Tahoma" charset="0"/>
              </a:rPr>
              <a:t>chiffrée</a:t>
            </a:r>
            <a:r>
              <a:rPr lang="en-US" sz="2800" b="1" dirty="0">
                <a:solidFill>
                  <a:srgbClr val="990033"/>
                </a:solidFill>
                <a:ea typeface="ＭＳ Ｐゴシック" charset="0"/>
                <a:cs typeface="Tahoma" charset="0"/>
              </a:rPr>
              <a:t> rend le travail </a:t>
            </a:r>
            <a:r>
              <a:rPr lang="en-US" sz="2800" b="1" dirty="0" err="1">
                <a:solidFill>
                  <a:srgbClr val="990033"/>
                </a:solidFill>
                <a:ea typeface="ＭＳ Ｐゴシック" charset="0"/>
                <a:cs typeface="Tahoma" charset="0"/>
              </a:rPr>
              <a:t>humain</a:t>
            </a:r>
            <a:r>
              <a:rPr lang="en-US" sz="2800" b="1" dirty="0">
                <a:solidFill>
                  <a:srgbClr val="990033"/>
                </a:solidFill>
                <a:ea typeface="ＭＳ Ｐゴシック" charset="0"/>
                <a:cs typeface="Tahoma" charset="0"/>
              </a:rPr>
              <a:t> invisible</a:t>
            </a:r>
          </a:p>
          <a:p>
            <a:pPr>
              <a:spcAft>
                <a:spcPts val="1000"/>
              </a:spcAft>
              <a:buClr>
                <a:srgbClr val="BD002E"/>
              </a:buClr>
              <a:buFont typeface="Lucida Grande" charset="0"/>
              <a:buChar char="▸"/>
            </a:pPr>
            <a:r>
              <a:rPr lang="en-US" sz="1800" dirty="0" err="1">
                <a:ea typeface="ＭＳ Ｐゴシック" charset="0"/>
                <a:cs typeface="Tahoma" charset="0"/>
              </a:rPr>
              <a:t>L’entreprise</a:t>
            </a:r>
            <a:r>
              <a:rPr lang="en-US" sz="1800" dirty="0">
                <a:ea typeface="ＭＳ Ｐゴシック" charset="0"/>
                <a:cs typeface="Tahoma" charset="0"/>
              </a:rPr>
              <a:t>, </a:t>
            </a:r>
            <a:r>
              <a:rPr lang="en-US" sz="1800" dirty="0" err="1">
                <a:ea typeface="ＭＳ Ｐゴシック" charset="0"/>
                <a:cs typeface="Tahoma" charset="0"/>
              </a:rPr>
              <a:t>privée</a:t>
            </a:r>
            <a:r>
              <a:rPr lang="en-US" sz="1800" dirty="0">
                <a:ea typeface="ＭＳ Ｐゴシック" charset="0"/>
                <a:cs typeface="Tahoma" charset="0"/>
              </a:rPr>
              <a:t> </a:t>
            </a:r>
            <a:r>
              <a:rPr lang="en-US" sz="1800" dirty="0" err="1">
                <a:ea typeface="ＭＳ Ｐゴシック" charset="0"/>
                <a:cs typeface="Tahoma" charset="0"/>
              </a:rPr>
              <a:t>ou</a:t>
            </a:r>
            <a:r>
              <a:rPr lang="en-US" sz="1800" dirty="0">
                <a:ea typeface="ＭＳ Ｐゴシック" charset="0"/>
                <a:cs typeface="Tahoma" charset="0"/>
              </a:rPr>
              <a:t> </a:t>
            </a:r>
            <a:r>
              <a:rPr lang="en-US" sz="1800" dirty="0" err="1">
                <a:ea typeface="ＭＳ Ｐゴシック" charset="0"/>
                <a:cs typeface="Tahoma" charset="0"/>
              </a:rPr>
              <a:t>publique</a:t>
            </a:r>
            <a:r>
              <a:rPr lang="en-US" sz="1800" dirty="0">
                <a:ea typeface="ＭＳ Ｐゴシック" charset="0"/>
                <a:cs typeface="Tahoma" charset="0"/>
              </a:rPr>
              <a:t>, </a:t>
            </a:r>
            <a:r>
              <a:rPr lang="en-US" sz="1800" dirty="0" err="1">
                <a:ea typeface="ＭＳ Ｐゴシック" charset="0"/>
                <a:cs typeface="Tahoma" charset="0"/>
              </a:rPr>
              <a:t>évalue</a:t>
            </a:r>
            <a:r>
              <a:rPr lang="en-US" sz="1800" dirty="0">
                <a:ea typeface="ＭＳ Ｐゴシック" charset="0"/>
                <a:cs typeface="Tahoma" charset="0"/>
              </a:rPr>
              <a:t> </a:t>
            </a:r>
            <a:r>
              <a:rPr lang="en-US" sz="1800" dirty="0" err="1">
                <a:ea typeface="ＭＳ Ｐゴシック" charset="0"/>
                <a:cs typeface="Tahoma" charset="0"/>
              </a:rPr>
              <a:t>l’activité</a:t>
            </a:r>
            <a:r>
              <a:rPr lang="en-US" sz="1800" dirty="0">
                <a:ea typeface="ＭＳ Ｐゴシック" charset="0"/>
                <a:cs typeface="Tahoma" charset="0"/>
              </a:rPr>
              <a:t> </a:t>
            </a:r>
            <a:r>
              <a:rPr lang="en-US" sz="1800" dirty="0" err="1">
                <a:ea typeface="ＭＳ Ｐゴシック" charset="0"/>
                <a:cs typeface="Tahoma" charset="0"/>
              </a:rPr>
              <a:t>réelle</a:t>
            </a:r>
            <a:r>
              <a:rPr lang="en-US" sz="1800" dirty="0">
                <a:ea typeface="ＭＳ Ｐゴシック" charset="0"/>
                <a:cs typeface="Tahoma" charset="0"/>
              </a:rPr>
              <a:t> à </a:t>
            </a:r>
            <a:r>
              <a:rPr lang="en-US" sz="1800" dirty="0" err="1">
                <a:ea typeface="ＭＳ Ｐゴシック" charset="0"/>
                <a:cs typeface="Tahoma" charset="0"/>
              </a:rPr>
              <a:t>partir</a:t>
            </a:r>
            <a:r>
              <a:rPr lang="en-US" sz="1800" dirty="0">
                <a:ea typeface="ＭＳ Ｐゴシック" charset="0"/>
                <a:cs typeface="Tahoma" charset="0"/>
              </a:rPr>
              <a:t> des </a:t>
            </a:r>
            <a:r>
              <a:rPr lang="en-US" sz="1800" dirty="0" err="1">
                <a:ea typeface="ＭＳ Ｐゴシック" charset="0"/>
                <a:cs typeface="Tahoma" charset="0"/>
              </a:rPr>
              <a:t>outils</a:t>
            </a:r>
            <a:r>
              <a:rPr lang="en-US" sz="1800" dirty="0">
                <a:ea typeface="ＭＳ Ｐゴシック" charset="0"/>
                <a:cs typeface="Tahoma" charset="0"/>
              </a:rPr>
              <a:t> de la </a:t>
            </a:r>
            <a:r>
              <a:rPr lang="en-US" sz="1800" dirty="0" err="1">
                <a:ea typeface="ＭＳ Ｐゴシック" charset="0"/>
                <a:cs typeface="Tahoma" charset="0"/>
              </a:rPr>
              <a:t>grammaire</a:t>
            </a:r>
            <a:r>
              <a:rPr lang="en-US" sz="1800" dirty="0">
                <a:ea typeface="ＭＳ Ｐゴシック" charset="0"/>
                <a:cs typeface="Tahoma" charset="0"/>
              </a:rPr>
              <a:t> </a:t>
            </a:r>
            <a:r>
              <a:rPr lang="en-US" sz="1800" dirty="0" err="1">
                <a:ea typeface="ＭＳ Ｐゴシック" charset="0"/>
                <a:cs typeface="Tahoma" charset="0"/>
              </a:rPr>
              <a:t>financière</a:t>
            </a:r>
            <a:r>
              <a:rPr lang="en-US" sz="1800" dirty="0">
                <a:ea typeface="ＭＳ Ｐゴシック" charset="0"/>
                <a:cs typeface="Tahoma" charset="0"/>
              </a:rPr>
              <a:t> : </a:t>
            </a:r>
            <a:r>
              <a:rPr lang="en-US" sz="1800" dirty="0" err="1">
                <a:ea typeface="ＭＳ Ｐゴシック" charset="0"/>
                <a:cs typeface="Tahoma" charset="0"/>
              </a:rPr>
              <a:t>chiffres</a:t>
            </a:r>
            <a:r>
              <a:rPr lang="en-US" sz="1800" dirty="0">
                <a:ea typeface="ＭＳ Ｐゴシック" charset="0"/>
                <a:cs typeface="Tahoma" charset="0"/>
              </a:rPr>
              <a:t>, </a:t>
            </a:r>
            <a:r>
              <a:rPr lang="en-US" sz="1800" dirty="0" err="1">
                <a:ea typeface="ＭＳ Ｐゴシック" charset="0"/>
                <a:cs typeface="Tahoma" charset="0"/>
              </a:rPr>
              <a:t>algorithmes</a:t>
            </a:r>
            <a:r>
              <a:rPr lang="en-US" sz="1800" dirty="0">
                <a:ea typeface="ＭＳ Ｐゴシック" charset="0"/>
                <a:cs typeface="Tahoma" charset="0"/>
              </a:rPr>
              <a:t>, </a:t>
            </a:r>
            <a:r>
              <a:rPr lang="en-US" sz="1800" dirty="0" err="1">
                <a:ea typeface="ＭＳ Ｐゴシック" charset="0"/>
                <a:cs typeface="Tahoma" charset="0"/>
              </a:rPr>
              <a:t>contrôle</a:t>
            </a:r>
            <a:r>
              <a:rPr lang="en-US" sz="1800" dirty="0">
                <a:ea typeface="ＭＳ Ｐゴシック" charset="0"/>
                <a:cs typeface="Tahoma" charset="0"/>
              </a:rPr>
              <a:t> de </a:t>
            </a:r>
            <a:r>
              <a:rPr lang="en-US" sz="1800" dirty="0" err="1">
                <a:ea typeface="ＭＳ Ｐゴシック" charset="0"/>
                <a:cs typeface="Tahoma" charset="0"/>
              </a:rPr>
              <a:t>gestion</a:t>
            </a:r>
            <a:r>
              <a:rPr lang="en-US" sz="1800" dirty="0">
                <a:ea typeface="ＭＳ Ｐゴシック" charset="0"/>
                <a:cs typeface="Tahoma" charset="0"/>
              </a:rPr>
              <a:t>, reporting…</a:t>
            </a:r>
          </a:p>
          <a:p>
            <a:pPr>
              <a:spcAft>
                <a:spcPts val="1000"/>
              </a:spcAft>
              <a:buClr>
                <a:srgbClr val="BD002E"/>
              </a:buClr>
              <a:buFont typeface="Lucida Grande" charset="0"/>
              <a:buChar char="▸"/>
            </a:pPr>
            <a:r>
              <a:rPr lang="fr-FR" sz="1800" dirty="0">
                <a:ea typeface="ＭＳ Ｐゴシック" charset="0"/>
                <a:cs typeface="Times New Roman" charset="0"/>
              </a:rPr>
              <a:t>le travail humain, avec sa sensorialité, ses muscles, ses efforts cognitifs, son endurance, son honneur, sa conscience professionnelle, son intelligence du corps, disparaît au profit  du quantitatif  : rythme, temps, cadence, flux, tendus si possible, plus de stock, 0 délai, 0 mouvement inutile, 0 surproduction…</a:t>
            </a:r>
          </a:p>
          <a:p>
            <a:pPr marL="0" indent="0">
              <a:buNone/>
            </a:pPr>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53A8AA1-749E-414B-A322-670FEFE62613}" type="slidenum">
              <a:rPr lang="fr-FR" smtClean="0"/>
              <a:t>13</a:t>
            </a:fld>
            <a:endParaRPr lang="fr-FR"/>
          </a:p>
        </p:txBody>
      </p:sp>
      <p:sp>
        <p:nvSpPr>
          <p:cNvPr id="6" name="Titre 4"/>
          <p:cNvSpPr txBox="1">
            <a:spLocks/>
          </p:cNvSpPr>
          <p:nvPr/>
        </p:nvSpPr>
        <p:spPr>
          <a:xfrm>
            <a:off x="457864" y="639763"/>
            <a:ext cx="7882198" cy="8921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85725" algn="just"/>
            <a:r>
              <a:rPr lang="fr-FR" sz="2000" b="1">
                <a:solidFill>
                  <a:srgbClr val="990033"/>
                </a:solidFill>
                <a:latin typeface="Century Gothic" charset="0"/>
              </a:rPr>
              <a:t>Les changements et structures de l’organisation du travail et leurs conséquences</a:t>
            </a:r>
            <a:endParaRPr lang="fr-FR" sz="2400" b="1" dirty="0">
              <a:solidFill>
                <a:srgbClr val="990033"/>
              </a:solidFill>
              <a:latin typeface="Century Gothic" charset="0"/>
            </a:endParaRPr>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289362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0"/>
          <p:cNvSpPr>
            <a:spLocks noGrp="1" noChangeArrowheads="1"/>
          </p:cNvSpPr>
          <p:nvPr>
            <p:ph idx="1"/>
          </p:nvPr>
        </p:nvSpPr>
        <p:spPr>
          <a:xfrm>
            <a:off x="342733" y="2009497"/>
            <a:ext cx="8032750" cy="4233936"/>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ormAutofit/>
          </a:bodyPr>
          <a:lstStyle/>
          <a:p>
            <a:pPr lvl="1" algn="just">
              <a:spcBef>
                <a:spcPts val="600"/>
              </a:spcBef>
              <a:spcAft>
                <a:spcPts val="600"/>
              </a:spcAft>
              <a:buFont typeface="Arial" panose="020B0604020202020204" pitchFamily="34" charset="0"/>
              <a:buChar char="•"/>
            </a:pPr>
            <a:r>
              <a:rPr lang="fr-FR" sz="1800" dirty="0"/>
              <a:t>Charge de travail plus importante que le poste théorique</a:t>
            </a:r>
          </a:p>
          <a:p>
            <a:pPr lvl="1" algn="just">
              <a:spcBef>
                <a:spcPts val="600"/>
              </a:spcBef>
              <a:spcAft>
                <a:spcPts val="600"/>
              </a:spcAft>
              <a:buFont typeface="Arial" panose="020B0604020202020204" pitchFamily="34" charset="0"/>
              <a:buChar char="•"/>
            </a:pPr>
            <a:r>
              <a:rPr lang="fr-FR" sz="1800" dirty="0"/>
              <a:t>Procédures – communication – qualité</a:t>
            </a:r>
          </a:p>
          <a:p>
            <a:pPr lvl="1" algn="just" eaLnBrk="1" hangingPunct="1">
              <a:spcBef>
                <a:spcPts val="600"/>
              </a:spcBef>
              <a:spcAft>
                <a:spcPts val="600"/>
              </a:spcAft>
              <a:buFont typeface="Arial" panose="020B0604020202020204" pitchFamily="34" charset="0"/>
              <a:buChar char="•"/>
            </a:pPr>
            <a:r>
              <a:rPr lang="fr-FR" sz="1800" dirty="0"/>
              <a:t>Individualisation – fixations d’objectifs, entretiens d’évaluation, </a:t>
            </a:r>
            <a:r>
              <a:rPr lang="fr-FR" sz="1800" dirty="0" err="1"/>
              <a:t>reporting</a:t>
            </a:r>
            <a:endParaRPr lang="fr-FR" sz="1800" dirty="0"/>
          </a:p>
          <a:p>
            <a:pPr lvl="1" algn="just" eaLnBrk="1" hangingPunct="1">
              <a:spcBef>
                <a:spcPts val="600"/>
              </a:spcBef>
              <a:spcAft>
                <a:spcPts val="600"/>
              </a:spcAft>
              <a:buFont typeface="Arial" panose="020B0604020202020204" pitchFamily="34" charset="0"/>
              <a:buChar char="•"/>
            </a:pPr>
            <a:r>
              <a:rPr lang="fr-FR" sz="1800" dirty="0"/>
              <a:t>Management – gestionnaires de performances,</a:t>
            </a:r>
          </a:p>
          <a:p>
            <a:pPr lvl="1" algn="just" eaLnBrk="1" hangingPunct="1">
              <a:spcBef>
                <a:spcPts val="600"/>
              </a:spcBef>
              <a:spcAft>
                <a:spcPts val="600"/>
              </a:spcAft>
              <a:buFont typeface="Arial" panose="020B0604020202020204" pitchFamily="34" charset="0"/>
              <a:buChar char="•"/>
            </a:pPr>
            <a:r>
              <a:rPr lang="fr-FR" sz="1800" dirty="0"/>
              <a:t>Confrontation directe des salariés, des agents, avec la demande des clients, des usagers,</a:t>
            </a:r>
          </a:p>
          <a:p>
            <a:pPr lvl="1" algn="just" eaLnBrk="1" hangingPunct="1">
              <a:spcBef>
                <a:spcPts val="600"/>
              </a:spcBef>
              <a:spcAft>
                <a:spcPts val="600"/>
              </a:spcAft>
              <a:buFont typeface="Arial" panose="020B0604020202020204" pitchFamily="34" charset="0"/>
              <a:buChar char="•"/>
            </a:pPr>
            <a:r>
              <a:rPr lang="fr-FR" sz="1800" dirty="0"/>
              <a:t>Informatisation </a:t>
            </a:r>
            <a:r>
              <a:rPr lang="fr-FR" sz="1800" i="1" dirty="0"/>
              <a:t>(délais raccourcis, reporting démultipliés, surcharge de demandes par mails, notation client, géolocalisation, suivi instantané des objectifs,…)</a:t>
            </a:r>
          </a:p>
          <a:p>
            <a:pPr lvl="1" algn="just" eaLnBrk="1" hangingPunct="1">
              <a:spcBef>
                <a:spcPts val="600"/>
              </a:spcBef>
              <a:spcAft>
                <a:spcPts val="600"/>
              </a:spcAft>
              <a:buFont typeface="Arial" panose="020B0604020202020204" pitchFamily="34" charset="0"/>
              <a:buChar char="•"/>
            </a:pPr>
            <a:r>
              <a:rPr lang="fr-FR" sz="1800" dirty="0"/>
              <a:t>Réorganisations permanentes </a:t>
            </a:r>
            <a:r>
              <a:rPr lang="fr-FR" sz="1800" i="1" dirty="0"/>
              <a:t>(diversification de l’activité, puis recentrage sur le cœur de métier, sauvegarde de la compétitivité, etc.)</a:t>
            </a:r>
          </a:p>
        </p:txBody>
      </p:sp>
      <p:sp>
        <p:nvSpPr>
          <p:cNvPr id="37891" name="Espace réservé du numéro de diapositive 6"/>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fld id="{26477028-7324-C64C-B2EF-B575269890B7}" type="slidenum">
              <a:rPr lang="fr-FR" sz="1400">
                <a:solidFill>
                  <a:schemeClr val="folHlink"/>
                </a:solidFill>
                <a:latin typeface="Arial" charset="0"/>
                <a:ea typeface="MS PGothic" charset="0"/>
              </a:rPr>
              <a:pPr/>
              <a:t>14</a:t>
            </a:fld>
            <a:endParaRPr lang="fr-FR" sz="1400">
              <a:solidFill>
                <a:schemeClr val="folHlink"/>
              </a:solidFill>
              <a:latin typeface="Arial" charset="0"/>
              <a:ea typeface="MS PGothic" charset="0"/>
            </a:endParaRPr>
          </a:p>
        </p:txBody>
      </p:sp>
      <p:sp>
        <p:nvSpPr>
          <p:cNvPr id="37893" name="Rectangle 15"/>
          <p:cNvSpPr>
            <a:spLocks noChangeArrowheads="1"/>
          </p:cNvSpPr>
          <p:nvPr/>
        </p:nvSpPr>
        <p:spPr bwMode="auto">
          <a:xfrm>
            <a:off x="426954" y="1076575"/>
            <a:ext cx="8259846" cy="689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nSpc>
                <a:spcPct val="70000"/>
              </a:lnSpc>
            </a:pPr>
            <a:r>
              <a:rPr kumimoji="1" lang="fr-FR" sz="2000" b="1" dirty="0">
                <a:solidFill>
                  <a:srgbClr val="990033"/>
                </a:solidFill>
                <a:latin typeface="+mj-lt"/>
              </a:rPr>
              <a:t>Les formes les plus courantes que prennent les organisations du travail dans les entreprises et établissements aujourd’hui</a:t>
            </a:r>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1910076517"/>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10384"/>
            <a:ext cx="8229600" cy="3416968"/>
          </a:xfrm>
        </p:spPr>
        <p:txBody>
          <a:bodyPr>
            <a:noAutofit/>
          </a:bodyPr>
          <a:lstStyle/>
          <a:p>
            <a:pPr>
              <a:lnSpc>
                <a:spcPct val="80000"/>
              </a:lnSpc>
            </a:pPr>
            <a:r>
              <a:rPr lang="fr-FR" sz="2000" b="1" dirty="0">
                <a:effectLst>
                  <a:outerShdw blurRad="38100" dist="38100" dir="2700000" algn="tl">
                    <a:srgbClr val="DDDDDD"/>
                  </a:outerShdw>
                </a:effectLst>
                <a:latin typeface="+mj-lt"/>
                <a:ea typeface="MS PGothic" charset="0"/>
              </a:rPr>
              <a:t>La qualité</a:t>
            </a:r>
          </a:p>
          <a:p>
            <a:pPr marL="0" indent="0">
              <a:lnSpc>
                <a:spcPct val="80000"/>
              </a:lnSpc>
              <a:buNone/>
            </a:pPr>
            <a:endParaRPr lang="fr-FR" sz="1800" dirty="0">
              <a:effectLst>
                <a:outerShdw blurRad="38100" dist="38100" dir="2700000" algn="tl">
                  <a:srgbClr val="DDDDDD"/>
                </a:outerShdw>
              </a:effectLst>
              <a:ea typeface="MS PGothic" charset="0"/>
            </a:endParaRPr>
          </a:p>
          <a:p>
            <a:pPr marL="0" indent="0">
              <a:spcBef>
                <a:spcPts val="0"/>
              </a:spcBef>
              <a:buNone/>
            </a:pPr>
            <a:r>
              <a:rPr lang="fr-FR" sz="1800" dirty="0">
                <a:effectLst>
                  <a:outerShdw blurRad="38100" dist="38100" dir="2700000" algn="tl">
                    <a:srgbClr val="DDDDDD"/>
                  </a:outerShdw>
                </a:effectLst>
                <a:ea typeface="MS PGothic" charset="0"/>
              </a:rPr>
              <a:t>La qualité  totale repose sur des normes(ISO, etc.) oscillant entre argument commercial et  données scientifiques chiffrées sans rapport avec la notion de travail de qualité au sens du salarié,</a:t>
            </a:r>
          </a:p>
          <a:p>
            <a:pPr marL="0" indent="0">
              <a:spcBef>
                <a:spcPts val="0"/>
              </a:spcBef>
              <a:buNone/>
            </a:pPr>
            <a:endParaRPr lang="fr-FR" sz="1800" dirty="0">
              <a:effectLst>
                <a:outerShdw blurRad="38100" dist="38100" dir="2700000" algn="tl">
                  <a:srgbClr val="DDDDDD"/>
                </a:outerShdw>
              </a:effectLst>
              <a:ea typeface="MS PGothic" charset="0"/>
            </a:endParaRPr>
          </a:p>
          <a:p>
            <a:pPr marL="0" indent="0">
              <a:spcBef>
                <a:spcPts val="0"/>
              </a:spcBef>
              <a:buNone/>
            </a:pPr>
            <a:r>
              <a:rPr lang="fr-FR" sz="1800" dirty="0">
                <a:effectLst>
                  <a:outerShdw blurRad="38100" dist="38100" dir="2700000" algn="tl">
                    <a:srgbClr val="DDDDDD"/>
                  </a:outerShdw>
                </a:effectLst>
                <a:ea typeface="MS PGothic" charset="0"/>
              </a:rPr>
              <a:t>Le résultat est loin de la promesse : Toyota par exemple, est passé de 60 000 véhicules rappelés pour vice de fabrication en 2001 à 1 million 880 000 en 2005 (*). Nous en sommes à 7 millions en 2009 et 10 millions en 2010. </a:t>
            </a:r>
          </a:p>
        </p:txBody>
      </p:sp>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7" name="Rectangle 15"/>
          <p:cNvSpPr>
            <a:spLocks noChangeArrowheads="1"/>
          </p:cNvSpPr>
          <p:nvPr/>
        </p:nvSpPr>
        <p:spPr bwMode="auto">
          <a:xfrm>
            <a:off x="426954" y="1076575"/>
            <a:ext cx="8259846" cy="689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nSpc>
                <a:spcPct val="70000"/>
              </a:lnSpc>
            </a:pPr>
            <a:r>
              <a:rPr kumimoji="1" lang="fr-FR" sz="2000" b="1" dirty="0">
                <a:solidFill>
                  <a:srgbClr val="990033"/>
                </a:solidFill>
                <a:latin typeface="+mj-lt"/>
              </a:rPr>
              <a:t>Les formes les plus courantes que prennent les organisations du travail dans les entreprises et établissements aujourd’hui</a:t>
            </a:r>
          </a:p>
        </p:txBody>
      </p:sp>
    </p:spTree>
    <p:extLst>
      <p:ext uri="{BB962C8B-B14F-4D97-AF65-F5344CB8AC3E}">
        <p14:creationId xmlns:p14="http://schemas.microsoft.com/office/powerpoint/2010/main" val="4018754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34446"/>
            <a:ext cx="8229600" cy="3900321"/>
          </a:xfrm>
        </p:spPr>
        <p:txBody>
          <a:bodyPr>
            <a:noAutofit/>
          </a:bodyPr>
          <a:lstStyle/>
          <a:p>
            <a:pPr marL="285750" lvl="1">
              <a:lnSpc>
                <a:spcPct val="80000"/>
              </a:lnSpc>
              <a:buFont typeface="Arial" panose="020B0604020202020204" pitchFamily="34" charset="0"/>
              <a:buChar char="•"/>
            </a:pPr>
            <a:r>
              <a:rPr lang="fr-FR" sz="2000" b="1" dirty="0">
                <a:latin typeface="+mj-lt"/>
                <a:ea typeface="MS PGothic" charset="0"/>
              </a:rPr>
              <a:t>Procédures – individualisation – management</a:t>
            </a:r>
          </a:p>
          <a:p>
            <a:pPr marL="0" lvl="1" indent="0">
              <a:buNone/>
            </a:pPr>
            <a:r>
              <a:rPr lang="fr-FR" sz="1800" b="1" dirty="0">
                <a:ea typeface="MS PGothic" charset="0"/>
              </a:rPr>
              <a:t>Management</a:t>
            </a:r>
            <a:r>
              <a:rPr lang="fr-FR" sz="1800" dirty="0">
                <a:ea typeface="MS PGothic" charset="0"/>
              </a:rPr>
              <a:t> : le rôle des responsables et chefs de services était de faire en sorte que ça fonctionne. Les qualités professionnelles étaient alors prépondérantes. En glissant vers le terme  de manager, </a:t>
            </a:r>
            <a:r>
              <a:rPr lang="fr-FR" sz="1800" b="1" dirty="0">
                <a:ea typeface="MS PGothic" charset="0"/>
              </a:rPr>
              <a:t>la préoccupation centrale passe du résultat</a:t>
            </a:r>
            <a:r>
              <a:rPr lang="fr-FR" sz="1800" dirty="0">
                <a:ea typeface="MS PGothic" charset="0"/>
              </a:rPr>
              <a:t> à </a:t>
            </a:r>
            <a:r>
              <a:rPr lang="fr-FR" sz="1800" b="1" dirty="0">
                <a:ea typeface="MS PGothic" charset="0"/>
              </a:rPr>
              <a:t>la performance, à l’atteinte des objectifs</a:t>
            </a:r>
            <a:r>
              <a:rPr lang="fr-FR" sz="1800" dirty="0">
                <a:ea typeface="MS PGothic" charset="0"/>
              </a:rPr>
              <a:t>. Evacuer seniors  et salariés détenteurs de règles de métier devient nécessaire car ils  constituent une résistance  à la </a:t>
            </a:r>
            <a:r>
              <a:rPr lang="fr-FR" sz="1800" dirty="0" err="1">
                <a:ea typeface="MS PGothic" charset="0"/>
              </a:rPr>
              <a:t>procéduralisation</a:t>
            </a:r>
            <a:r>
              <a:rPr lang="fr-FR" sz="1800" dirty="0">
                <a:ea typeface="MS PGothic" charset="0"/>
              </a:rPr>
              <a:t>. Modifier sans cesse l’organisation et les </a:t>
            </a:r>
            <a:r>
              <a:rPr lang="fr-FR" sz="1800" dirty="0" err="1">
                <a:ea typeface="MS PGothic" charset="0"/>
              </a:rPr>
              <a:t>process</a:t>
            </a:r>
            <a:r>
              <a:rPr lang="fr-FR" sz="1800" dirty="0">
                <a:ea typeface="MS PGothic" charset="0"/>
              </a:rPr>
              <a:t> vise à rendre obsolète les savoir faire de métier et à rendre les professionnels apprentis à vie par les réorganisations permanentes</a:t>
            </a:r>
          </a:p>
          <a:p>
            <a:pPr marL="0" lvl="1" indent="0">
              <a:buNone/>
            </a:pPr>
            <a:r>
              <a:rPr lang="fr-FR" sz="1800" dirty="0">
                <a:ea typeface="MS PGothic" charset="0"/>
              </a:rPr>
              <a:t>C es organisations,  tout en </a:t>
            </a:r>
            <a:r>
              <a:rPr lang="fr-FR" sz="1800" b="1" dirty="0">
                <a:ea typeface="MS PGothic" charset="0"/>
              </a:rPr>
              <a:t>isolant les salariés par le </a:t>
            </a:r>
            <a:r>
              <a:rPr lang="fr-FR" sz="1800" b="1" dirty="0" err="1">
                <a:ea typeface="MS PGothic" charset="0"/>
              </a:rPr>
              <a:t>bench</a:t>
            </a:r>
            <a:r>
              <a:rPr lang="fr-FR" sz="1800" b="1" dirty="0">
                <a:ea typeface="MS PGothic" charset="0"/>
              </a:rPr>
              <a:t> </a:t>
            </a:r>
            <a:r>
              <a:rPr lang="fr-FR" sz="1800" b="1" dirty="0" err="1">
                <a:ea typeface="MS PGothic" charset="0"/>
              </a:rPr>
              <a:t>marking</a:t>
            </a:r>
            <a:r>
              <a:rPr lang="fr-FR" sz="1800" b="1" dirty="0">
                <a:ea typeface="MS PGothic" charset="0"/>
              </a:rPr>
              <a:t> et l’évaluation individuelle</a:t>
            </a:r>
            <a:r>
              <a:rPr lang="fr-FR" sz="1800" dirty="0">
                <a:ea typeface="MS PGothic" charset="0"/>
              </a:rPr>
              <a:t>, leur demandent un engagement personnel très fort. Il faudrait à la fois rendre intelligente la procédure alors qu’elle est pensée en dehors de tout professionnalisme et monter en autonomie en réalisant du travail très prescrit</a:t>
            </a:r>
          </a:p>
          <a:p>
            <a:pPr marL="0" lvl="1" indent="0">
              <a:buNone/>
            </a:pPr>
            <a:r>
              <a:rPr lang="fr-FR" sz="1800" i="1" dirty="0">
                <a:ea typeface="MS PGothic" charset="0"/>
              </a:rPr>
              <a:t>(Danièle Linhardt)</a:t>
            </a:r>
            <a:endParaRPr lang="fr-FR" sz="1800" i="1" dirty="0"/>
          </a:p>
        </p:txBody>
      </p:sp>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6" name="Rectangle 15"/>
          <p:cNvSpPr>
            <a:spLocks noChangeArrowheads="1"/>
          </p:cNvSpPr>
          <p:nvPr/>
        </p:nvSpPr>
        <p:spPr bwMode="auto">
          <a:xfrm>
            <a:off x="426954" y="1076575"/>
            <a:ext cx="8259846" cy="689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nSpc>
                <a:spcPct val="70000"/>
              </a:lnSpc>
            </a:pPr>
            <a:r>
              <a:rPr kumimoji="1" lang="fr-FR" sz="2000" b="1" dirty="0">
                <a:solidFill>
                  <a:srgbClr val="990033"/>
                </a:solidFill>
                <a:latin typeface="+mj-lt"/>
              </a:rPr>
              <a:t>Les formes les plus courantes que prennent les organisations du travail dans les entreprises et établissements aujourd’hui</a:t>
            </a:r>
          </a:p>
        </p:txBody>
      </p:sp>
    </p:spTree>
    <p:extLst>
      <p:ext uri="{BB962C8B-B14F-4D97-AF65-F5344CB8AC3E}">
        <p14:creationId xmlns:p14="http://schemas.microsoft.com/office/powerpoint/2010/main" val="3055564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26954" y="1733718"/>
            <a:ext cx="8272462" cy="4554035"/>
          </a:xfrm>
        </p:spPr>
        <p:txBody>
          <a:bodyPr rtlCol="0">
            <a:noAutofit/>
          </a:bodyPr>
          <a:lstStyle/>
          <a:p>
            <a:pPr marL="0" indent="0" defTabSz="266700" eaLnBrk="1" fontAlgn="auto" hangingPunct="1">
              <a:lnSpc>
                <a:spcPct val="80000"/>
              </a:lnSpc>
              <a:spcBef>
                <a:spcPts val="600"/>
              </a:spcBef>
              <a:spcAft>
                <a:spcPts val="0"/>
              </a:spcAft>
              <a:buFont typeface="Wingdings 3" panose="05040102010807070707" pitchFamily="18" charset="2"/>
              <a:buNone/>
              <a:defRPr/>
            </a:pPr>
            <a:r>
              <a:rPr kumimoji="1" lang="fr-FR" altLang="fr-FR" sz="1600" b="1" dirty="0">
                <a:solidFill>
                  <a:srgbClr val="990033"/>
                </a:solidFill>
              </a:rPr>
              <a:t>LES CONSEQUENCES </a:t>
            </a:r>
          </a:p>
          <a:p>
            <a:pPr marL="171450" indent="-171450">
              <a:buFontTx/>
              <a:buChar char="•"/>
            </a:pPr>
            <a:r>
              <a:rPr lang="fr-FR" sz="1600" dirty="0">
                <a:ea typeface="MS PGothic" charset="0"/>
              </a:rPr>
              <a:t>charge de travail, difficile à absorber, pression temporelle, complexité, </a:t>
            </a:r>
            <a:r>
              <a:rPr lang="fr-FR" sz="1600" b="1" i="1" dirty="0">
                <a:solidFill>
                  <a:srgbClr val="990033"/>
                </a:solidFill>
                <a:ea typeface="MS PGothic" charset="0"/>
              </a:rPr>
              <a:t>travail en mode dégradé</a:t>
            </a:r>
          </a:p>
          <a:p>
            <a:pPr marL="171450" indent="-171450">
              <a:buFontTx/>
              <a:buChar char="•"/>
            </a:pPr>
            <a:r>
              <a:rPr lang="fr-FR" sz="1600" dirty="0">
                <a:ea typeface="MS PGothic" charset="0"/>
              </a:rPr>
              <a:t>exigences émotionnelles et notamment le contact avec le public, </a:t>
            </a:r>
          </a:p>
          <a:p>
            <a:pPr marL="171450" indent="-171450">
              <a:buFontTx/>
              <a:buChar char="•"/>
            </a:pPr>
            <a:r>
              <a:rPr lang="fr-FR" sz="1600" dirty="0">
                <a:ea typeface="MS PGothic" charset="0"/>
              </a:rPr>
              <a:t>manque d’autonomie et de marges de manœuvres, </a:t>
            </a:r>
          </a:p>
          <a:p>
            <a:pPr marL="171450" indent="-171450">
              <a:buFontTx/>
              <a:buChar char="•"/>
            </a:pPr>
            <a:r>
              <a:rPr lang="fr-FR" sz="1600" dirty="0">
                <a:ea typeface="MS PGothic" charset="0"/>
              </a:rPr>
              <a:t>manque de soutien social et de coopération de la part de la hiérarchie et des collègues de travail,</a:t>
            </a:r>
          </a:p>
          <a:p>
            <a:pPr marL="171450" indent="-171450">
              <a:buFontTx/>
              <a:buChar char="•"/>
            </a:pPr>
            <a:r>
              <a:rPr lang="fr-FR" sz="1600" dirty="0">
                <a:ea typeface="MS PGothic" charset="0"/>
              </a:rPr>
              <a:t>difficultés de conciliation entre la vie familiale et professionnelle, </a:t>
            </a:r>
          </a:p>
          <a:p>
            <a:pPr marL="171450" indent="-171450">
              <a:buFontTx/>
              <a:buChar char="•"/>
            </a:pPr>
            <a:r>
              <a:rPr lang="fr-FR" sz="1600" dirty="0">
                <a:ea typeface="MS PGothic" charset="0"/>
              </a:rPr>
              <a:t>manque de reconnaissance et sentiment d’inutilité du travail effectué, </a:t>
            </a:r>
            <a:r>
              <a:rPr lang="fr-FR" sz="1600" b="1" i="1" dirty="0">
                <a:solidFill>
                  <a:srgbClr val="990033"/>
                </a:solidFill>
                <a:ea typeface="MS PGothic" charset="0"/>
              </a:rPr>
              <a:t>perte du sens du travail </a:t>
            </a:r>
            <a:r>
              <a:rPr lang="fr-FR" sz="1600" dirty="0">
                <a:ea typeface="MS PGothic" charset="0"/>
              </a:rPr>
              <a:t>que l</a:t>
            </a:r>
            <a:r>
              <a:rPr lang="ja-JP" altLang="fr-FR" sz="1600" dirty="0">
                <a:ea typeface="MS PGothic" charset="0"/>
              </a:rPr>
              <a:t>’</a:t>
            </a:r>
            <a:r>
              <a:rPr lang="fr-FR" sz="1600" dirty="0">
                <a:ea typeface="MS PGothic" charset="0"/>
              </a:rPr>
              <a:t>on effectue, </a:t>
            </a:r>
          </a:p>
          <a:p>
            <a:pPr marL="171450" indent="-171450">
              <a:buFontTx/>
              <a:buChar char="•"/>
            </a:pPr>
            <a:r>
              <a:rPr lang="fr-FR" sz="1600" dirty="0">
                <a:ea typeface="MS PGothic" charset="0"/>
              </a:rPr>
              <a:t>conflits de valeur entre les exigences de travail et les valeurs personnelles qui peut se révéler néfaste pour la santé mentale (</a:t>
            </a:r>
            <a:r>
              <a:rPr lang="fr-FR" sz="1600" b="1" i="1" dirty="0">
                <a:solidFill>
                  <a:srgbClr val="990033"/>
                </a:solidFill>
                <a:ea typeface="MS PGothic" charset="0"/>
              </a:rPr>
              <a:t>conflit éthique</a:t>
            </a:r>
            <a:r>
              <a:rPr lang="fr-FR" sz="1600" dirty="0">
                <a:ea typeface="MS PGothic" charset="0"/>
              </a:rPr>
              <a:t>)</a:t>
            </a:r>
          </a:p>
          <a:p>
            <a:pPr marL="171450" indent="-171450">
              <a:buFontTx/>
              <a:buChar char="•"/>
            </a:pPr>
            <a:r>
              <a:rPr lang="fr-FR" sz="1600" dirty="0">
                <a:ea typeface="MS PGothic" charset="0"/>
              </a:rPr>
              <a:t>insécurité consécutive aux changements intervenus dans l</a:t>
            </a:r>
            <a:r>
              <a:rPr lang="ja-JP" altLang="fr-FR" sz="1600" dirty="0">
                <a:ea typeface="MS PGothic" charset="0"/>
              </a:rPr>
              <a:t>’</a:t>
            </a:r>
            <a:r>
              <a:rPr lang="fr-FR" sz="1600" dirty="0">
                <a:ea typeface="MS PGothic" charset="0"/>
              </a:rPr>
              <a:t>organisation </a:t>
            </a:r>
          </a:p>
          <a:p>
            <a:pPr marL="171450" indent="-171450"/>
            <a:r>
              <a:rPr lang="fr-FR" sz="1600" dirty="0">
                <a:ea typeface="MS PGothic" charset="0"/>
              </a:rPr>
              <a:t>Autant de facteurs à l’origine des </a:t>
            </a:r>
            <a:r>
              <a:rPr lang="fr-FR" sz="1600" b="1" i="1" dirty="0">
                <a:solidFill>
                  <a:srgbClr val="990033"/>
                </a:solidFill>
                <a:ea typeface="MS PGothic" charset="0"/>
              </a:rPr>
              <a:t>tensions</a:t>
            </a:r>
            <a:r>
              <a:rPr lang="fr-FR" sz="1600" dirty="0">
                <a:ea typeface="MS PGothic" charset="0"/>
              </a:rPr>
              <a:t> interpersonnelles dans les services, de l’augmentation de la tension au travail et parfois l’isolement des salariés (mise à l</a:t>
            </a:r>
            <a:r>
              <a:rPr lang="ja-JP" altLang="fr-FR" sz="1600" dirty="0">
                <a:ea typeface="MS PGothic" charset="0"/>
              </a:rPr>
              <a:t>’</a:t>
            </a:r>
            <a:r>
              <a:rPr lang="fr-FR" sz="1600" dirty="0">
                <a:ea typeface="MS PGothic" charset="0"/>
              </a:rPr>
              <a:t>écart de celui qui est en souffrance aussi par rapport à l</a:t>
            </a:r>
            <a:r>
              <a:rPr lang="ja-JP" altLang="fr-FR" sz="1600" dirty="0">
                <a:ea typeface="MS PGothic" charset="0"/>
              </a:rPr>
              <a:t>’</a:t>
            </a:r>
            <a:r>
              <a:rPr lang="fr-FR" sz="1600" dirty="0">
                <a:ea typeface="MS PGothic" charset="0"/>
              </a:rPr>
              <a:t>image qu’il renvoie au collectif de travail de ce qui pourrait leur arriver), le harcèlement moral éventuel,</a:t>
            </a:r>
            <a:endParaRPr lang="fr-FR" altLang="fr-FR" sz="1600" dirty="0">
              <a:solidFill>
                <a:schemeClr val="tx1">
                  <a:lumMod val="75000"/>
                  <a:lumOff val="25000"/>
                </a:schemeClr>
              </a:solidFill>
            </a:endParaRPr>
          </a:p>
        </p:txBody>
      </p:sp>
      <p:sp>
        <p:nvSpPr>
          <p:cNvPr id="39940" name="Espace réservé du numéro de diapositive 6"/>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fld id="{A39A5770-784C-6C4C-B550-AC6D374435E6}" type="slidenum">
              <a:rPr lang="fr-FR" sz="1400">
                <a:solidFill>
                  <a:schemeClr val="folHlink"/>
                </a:solidFill>
                <a:latin typeface="Arial" charset="0"/>
                <a:ea typeface="MS PGothic" charset="0"/>
              </a:rPr>
              <a:pPr/>
              <a:t>17</a:t>
            </a:fld>
            <a:endParaRPr lang="fr-FR" sz="1400">
              <a:solidFill>
                <a:schemeClr val="folHlink"/>
              </a:solidFill>
              <a:latin typeface="Arial" charset="0"/>
              <a:ea typeface="MS PGothic" charset="0"/>
            </a:endParaRPr>
          </a:p>
        </p:txBody>
      </p:sp>
      <p:sp>
        <p:nvSpPr>
          <p:cNvPr id="39941" name="Rectangle 15"/>
          <p:cNvSpPr>
            <a:spLocks noChangeArrowheads="1"/>
          </p:cNvSpPr>
          <p:nvPr/>
        </p:nvSpPr>
        <p:spPr bwMode="auto">
          <a:xfrm>
            <a:off x="511175" y="1403350"/>
            <a:ext cx="3844925"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eaLnBrk="1" hangingPunct="1">
              <a:lnSpc>
                <a:spcPct val="70000"/>
              </a:lnSpc>
            </a:pPr>
            <a:endParaRPr kumimoji="1" lang="fr-FR" sz="2000" b="1">
              <a:solidFill>
                <a:schemeClr val="tx2"/>
              </a:solidFill>
              <a:latin typeface="Arial Narrow" charset="0"/>
            </a:endParaRPr>
          </a:p>
        </p:txBody>
      </p:sp>
      <p:sp>
        <p:nvSpPr>
          <p:cNvPr id="2" name="ZoneTexte 1"/>
          <p:cNvSpPr txBox="1"/>
          <p:nvPr/>
        </p:nvSpPr>
        <p:spPr>
          <a:xfrm>
            <a:off x="3789632" y="3224923"/>
            <a:ext cx="184666" cy="369332"/>
          </a:xfrm>
          <a:prstGeom prst="rect">
            <a:avLst/>
          </a:prstGeom>
          <a:noFill/>
        </p:spPr>
        <p:txBody>
          <a:bodyPr wrap="none" rtlCol="0">
            <a:spAutoFit/>
          </a:bodyPr>
          <a:lstStyle/>
          <a:p>
            <a:endParaRPr lang="fr-FR" dirty="0"/>
          </a:p>
        </p:txBody>
      </p:sp>
      <p:sp>
        <p:nvSpPr>
          <p:cNvPr id="10"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11" name="Rectangle 15"/>
          <p:cNvSpPr>
            <a:spLocks noChangeArrowheads="1"/>
          </p:cNvSpPr>
          <p:nvPr/>
        </p:nvSpPr>
        <p:spPr bwMode="auto">
          <a:xfrm>
            <a:off x="426954" y="1076575"/>
            <a:ext cx="8259846" cy="689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nSpc>
                <a:spcPct val="70000"/>
              </a:lnSpc>
            </a:pPr>
            <a:r>
              <a:rPr kumimoji="1" lang="fr-FR" sz="2000" b="1" dirty="0">
                <a:solidFill>
                  <a:srgbClr val="990033"/>
                </a:solidFill>
                <a:latin typeface="+mj-lt"/>
              </a:rPr>
              <a:t>Les formes les plus courantes que prennent les organisations du travail dans les entreprises et établissements aujourd’hui</a:t>
            </a:r>
          </a:p>
        </p:txBody>
      </p:sp>
    </p:spTree>
    <p:extLst>
      <p:ext uri="{BB962C8B-B14F-4D97-AF65-F5344CB8AC3E}">
        <p14:creationId xmlns:p14="http://schemas.microsoft.com/office/powerpoint/2010/main" val="3066964720"/>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2"/>
          <p:cNvSpPr>
            <a:spLocks noGrp="1" noChangeArrowheads="1"/>
          </p:cNvSpPr>
          <p:nvPr>
            <p:ph type="title" idx="4294967295"/>
          </p:nvPr>
        </p:nvSpPr>
        <p:spPr>
          <a:xfrm>
            <a:off x="584198" y="816429"/>
            <a:ext cx="7433734" cy="1147837"/>
          </a:xfrm>
        </p:spPr>
        <p:txBody>
          <a:bodyPr>
            <a:normAutofit/>
          </a:bodyPr>
          <a:lstStyle/>
          <a:p>
            <a:pPr algn="l" eaLnBrk="1" hangingPunct="1"/>
            <a:r>
              <a:rPr lang="fr-FR" sz="3200" b="1" dirty="0">
                <a:solidFill>
                  <a:srgbClr val="990033"/>
                </a:solidFill>
                <a:latin typeface="Century Gothic"/>
                <a:cs typeface="Century Gothic"/>
              </a:rPr>
              <a:t>Les pathologies liées au travail : </a:t>
            </a:r>
            <a:r>
              <a:rPr lang="fr-FR" sz="3200" b="1" i="1" dirty="0">
                <a:solidFill>
                  <a:srgbClr val="990033"/>
                </a:solidFill>
                <a:latin typeface="Century Gothic"/>
                <a:cs typeface="Century Gothic"/>
              </a:rPr>
              <a:t>surcharge</a:t>
            </a:r>
            <a:r>
              <a:rPr lang="fr-FR" sz="3200" b="1" dirty="0">
                <a:solidFill>
                  <a:srgbClr val="990033"/>
                </a:solidFill>
                <a:latin typeface="Century Gothic"/>
                <a:cs typeface="Century Gothic"/>
              </a:rPr>
              <a:t> et </a:t>
            </a:r>
            <a:r>
              <a:rPr lang="fr-FR" sz="3200" b="1" i="1" dirty="0">
                <a:solidFill>
                  <a:srgbClr val="990033"/>
                </a:solidFill>
                <a:latin typeface="Century Gothic"/>
                <a:cs typeface="Century Gothic"/>
              </a:rPr>
              <a:t>isolement</a:t>
            </a:r>
          </a:p>
        </p:txBody>
      </p:sp>
      <p:sp>
        <p:nvSpPr>
          <p:cNvPr id="23555" name="Rectangle 3"/>
          <p:cNvSpPr>
            <a:spLocks noGrp="1" noChangeArrowheads="1"/>
          </p:cNvSpPr>
          <p:nvPr>
            <p:ph type="body" idx="4294967295"/>
          </p:nvPr>
        </p:nvSpPr>
        <p:spPr>
          <a:xfrm>
            <a:off x="584198" y="2242456"/>
            <a:ext cx="7857067" cy="3929743"/>
          </a:xfrm>
        </p:spPr>
        <p:txBody>
          <a:bodyPr anchor="ctr">
            <a:noAutofit/>
          </a:bodyPr>
          <a:lstStyle/>
          <a:p>
            <a:pPr eaLnBrk="1" hangingPunct="1">
              <a:spcBef>
                <a:spcPts val="600"/>
              </a:spcBef>
              <a:spcAft>
                <a:spcPts val="600"/>
              </a:spcAft>
              <a:buFont typeface="Wingdings" charset="0"/>
              <a:buNone/>
            </a:pPr>
            <a:r>
              <a:rPr lang="fr-FR" sz="2000" b="1" dirty="0">
                <a:solidFill>
                  <a:schemeClr val="tx1"/>
                </a:solidFill>
                <a:cs typeface="Century Gothic"/>
              </a:rPr>
              <a:t>Les décompensations psychiques</a:t>
            </a:r>
          </a:p>
          <a:p>
            <a:pPr marL="0" indent="15875" eaLnBrk="1" hangingPunct="1">
              <a:spcBef>
                <a:spcPts val="0"/>
              </a:spcBef>
              <a:spcAft>
                <a:spcPts val="600"/>
              </a:spcAft>
              <a:buFont typeface="Wingdings" charset="0"/>
              <a:buNone/>
            </a:pPr>
            <a:r>
              <a:rPr lang="fr-FR" sz="2000" dirty="0">
                <a:cs typeface="Century Gothic"/>
              </a:rPr>
              <a:t>S</a:t>
            </a:r>
            <a:r>
              <a:rPr lang="fr-FR" sz="2000" dirty="0">
                <a:solidFill>
                  <a:schemeClr val="tx1"/>
                </a:solidFill>
                <a:cs typeface="Century Gothic"/>
              </a:rPr>
              <a:t>tress, anxiété, désengagement du travail, troubles cognitifs (mémoire, logique, concentration), État de stress aigu, Syndrome d’épuisement professionnel ou burn-out, stress post-traumatique, suicide. </a:t>
            </a:r>
          </a:p>
          <a:p>
            <a:pPr eaLnBrk="1" hangingPunct="1">
              <a:spcBef>
                <a:spcPts val="600"/>
              </a:spcBef>
              <a:spcAft>
                <a:spcPts val="600"/>
              </a:spcAft>
              <a:buFont typeface="Wingdings" charset="0"/>
              <a:buNone/>
            </a:pPr>
            <a:r>
              <a:rPr lang="fr-FR" sz="2000" b="1" dirty="0">
                <a:solidFill>
                  <a:schemeClr val="tx1"/>
                </a:solidFill>
                <a:cs typeface="Century Gothic"/>
              </a:rPr>
              <a:t>Les décompensations violentes</a:t>
            </a:r>
          </a:p>
          <a:p>
            <a:pPr marL="0" indent="15875" eaLnBrk="1" hangingPunct="1">
              <a:spcBef>
                <a:spcPts val="0"/>
              </a:spcBef>
              <a:spcAft>
                <a:spcPts val="600"/>
              </a:spcAft>
              <a:buFont typeface="Wingdings" charset="0"/>
              <a:buNone/>
            </a:pPr>
            <a:r>
              <a:rPr lang="fr-FR" sz="2000" dirty="0">
                <a:cs typeface="Century Gothic"/>
              </a:rPr>
              <a:t>V</a:t>
            </a:r>
            <a:r>
              <a:rPr lang="fr-FR" sz="2000" dirty="0">
                <a:solidFill>
                  <a:schemeClr val="tx1"/>
                </a:solidFill>
                <a:cs typeface="Century Gothic"/>
              </a:rPr>
              <a:t>iolence contre les usagers, entre collègues, contre l’outil de travail (sabotage), contre l’encadrement (séquestrations), radicalisation des modes managériaux </a:t>
            </a:r>
          </a:p>
          <a:p>
            <a:pPr eaLnBrk="1" hangingPunct="1">
              <a:spcBef>
                <a:spcPts val="600"/>
              </a:spcBef>
              <a:spcAft>
                <a:spcPts val="600"/>
              </a:spcAft>
              <a:buFont typeface="Wingdings" charset="0"/>
              <a:buNone/>
            </a:pPr>
            <a:r>
              <a:rPr lang="fr-FR" sz="2000" b="1" dirty="0">
                <a:solidFill>
                  <a:schemeClr val="tx1"/>
                </a:solidFill>
                <a:cs typeface="Century Gothic"/>
              </a:rPr>
              <a:t>Les décompensations somatiques</a:t>
            </a:r>
          </a:p>
          <a:p>
            <a:pPr marL="0" indent="15875" eaLnBrk="1" hangingPunct="1">
              <a:spcBef>
                <a:spcPts val="0"/>
              </a:spcBef>
              <a:spcAft>
                <a:spcPts val="600"/>
              </a:spcAft>
              <a:buFont typeface="Wingdings" charset="0"/>
              <a:buNone/>
            </a:pPr>
            <a:r>
              <a:rPr lang="fr-FR" sz="2000" dirty="0">
                <a:cs typeface="Century Gothic"/>
              </a:rPr>
              <a:t>T</a:t>
            </a:r>
            <a:r>
              <a:rPr lang="fr-FR" sz="2000" dirty="0">
                <a:solidFill>
                  <a:schemeClr val="tx1"/>
                </a:solidFill>
                <a:cs typeface="Century Gothic"/>
              </a:rPr>
              <a:t>roubles musculosquelettiques, infarctus du myocarde et AVC (Karoshi), yoyo pondéral, syndrome métabolique</a:t>
            </a:r>
            <a:r>
              <a:rPr lang="fr-FR" sz="2000" dirty="0">
                <a:solidFill>
                  <a:schemeClr val="tx1"/>
                </a:solidFill>
                <a:latin typeface="Century Gothic"/>
                <a:cs typeface="Century Gothic"/>
              </a:rPr>
              <a:t>.</a:t>
            </a:r>
            <a:r>
              <a:rPr lang="fr-FR" sz="2000" dirty="0">
                <a:latin typeface="Century Gothic"/>
                <a:cs typeface="Century Gothic"/>
              </a:rPr>
              <a:t>.</a:t>
            </a:r>
          </a:p>
        </p:txBody>
      </p:sp>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tabLst>
                <a:tab pos="1876425" algn="l"/>
              </a:tabLst>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128962522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2"/>
          <p:cNvSpPr txBox="1">
            <a:spLocks noChangeArrowheads="1"/>
          </p:cNvSpPr>
          <p:nvPr/>
        </p:nvSpPr>
        <p:spPr bwMode="auto">
          <a:xfrm>
            <a:off x="971550" y="1989138"/>
            <a:ext cx="7200900" cy="413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indent="9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ＭＳ Ｐゴシック" charset="0"/>
                <a:cs typeface="Droid Sans Fallback"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9pPr>
          </a:lstStyle>
          <a:p>
            <a:pPr eaLnBrk="1" hangingPunct="1">
              <a:spcBef>
                <a:spcPts val="1000"/>
              </a:spcBef>
              <a:buClrTx/>
              <a:buFontTx/>
              <a:buNone/>
            </a:pPr>
            <a:r>
              <a:rPr lang="fr-FR" b="1" dirty="0">
                <a:solidFill>
                  <a:srgbClr val="990033"/>
                </a:solidFill>
                <a:latin typeface="Century Gothic"/>
                <a:cs typeface="Century Gothic"/>
              </a:rPr>
              <a:t>L’organisation du travail : </a:t>
            </a:r>
            <a:br>
              <a:rPr lang="fr-FR" b="1" dirty="0">
                <a:solidFill>
                  <a:srgbClr val="990033"/>
                </a:solidFill>
                <a:latin typeface="Century Gothic"/>
                <a:cs typeface="Century Gothic"/>
              </a:rPr>
            </a:br>
            <a:r>
              <a:rPr lang="fr-FR" b="1" dirty="0">
                <a:solidFill>
                  <a:srgbClr val="990033"/>
                </a:solidFill>
                <a:latin typeface="Century Gothic"/>
                <a:cs typeface="Century Gothic"/>
              </a:rPr>
              <a:t>un déterminant majeur des risques psychosociaux confirmé par les enquêtes épidémiologiques</a:t>
            </a:r>
          </a:p>
          <a:p>
            <a:pPr eaLnBrk="1" hangingPunct="1">
              <a:spcBef>
                <a:spcPts val="1000"/>
              </a:spcBef>
              <a:buClrTx/>
              <a:buFontTx/>
              <a:buNone/>
            </a:pPr>
            <a:r>
              <a:rPr lang="fr-FR" b="1" dirty="0">
                <a:solidFill>
                  <a:srgbClr val="990033"/>
                </a:solidFill>
                <a:latin typeface="Century Gothic"/>
                <a:cs typeface="Century Gothic"/>
              </a:rPr>
              <a:t>SUMER 2010, </a:t>
            </a:r>
            <a:r>
              <a:rPr lang="fr-FR" b="1" dirty="0" err="1">
                <a:solidFill>
                  <a:srgbClr val="990033"/>
                </a:solidFill>
                <a:latin typeface="Century Gothic"/>
                <a:cs typeface="Century Gothic"/>
              </a:rPr>
              <a:t>Dares</a:t>
            </a:r>
            <a:r>
              <a:rPr lang="fr-FR" b="1" dirty="0">
                <a:solidFill>
                  <a:srgbClr val="990033"/>
                </a:solidFill>
                <a:latin typeface="Century Gothic"/>
                <a:cs typeface="Century Gothic"/>
              </a:rPr>
              <a:t>, DGT</a:t>
            </a:r>
          </a:p>
        </p:txBody>
      </p:sp>
      <p:sp>
        <p:nvSpPr>
          <p:cNvPr id="24580" name="Text Box 3"/>
          <p:cNvSpPr txBox="1">
            <a:spLocks noChangeArrowheads="1"/>
          </p:cNvSpPr>
          <p:nvPr/>
        </p:nvSpPr>
        <p:spPr bwMode="auto">
          <a:xfrm>
            <a:off x="6553200" y="6248400"/>
            <a:ext cx="21209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ＭＳ Ｐゴシック" charset="0"/>
                <a:cs typeface="Droid Sans Fallback"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9pPr>
          </a:lstStyle>
          <a:p>
            <a:pPr algn="r" eaLnBrk="1" hangingPunct="1">
              <a:buClrTx/>
              <a:buFontTx/>
              <a:buNone/>
            </a:pPr>
            <a:fld id="{D6F4C554-1E11-C14B-927F-C6FFDD56A9D0}" type="slidenum">
              <a:rPr lang="fr-FR" sz="1800">
                <a:solidFill>
                  <a:srgbClr val="000000"/>
                </a:solidFill>
              </a:rPr>
              <a:pPr algn="r" eaLnBrk="1" hangingPunct="1">
                <a:buClrTx/>
                <a:buFontTx/>
                <a:buNone/>
              </a:pPr>
              <a:t>19</a:t>
            </a:fld>
            <a:endParaRPr lang="fr-FR" sz="1800">
              <a:solidFill>
                <a:srgbClr val="000000"/>
              </a:solidFill>
            </a:endParaRPr>
          </a:p>
        </p:txBody>
      </p:sp>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tabLst>
                <a:tab pos="1876425" algn="l"/>
              </a:tabLst>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19772625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2301" y="1508919"/>
            <a:ext cx="8309811" cy="4410292"/>
          </a:xfrm>
        </p:spPr>
        <p:txBody>
          <a:bodyPr>
            <a:noAutofit/>
          </a:bodyPr>
          <a:lstStyle/>
          <a:p>
            <a:pPr marL="265112" indent="0" algn="just">
              <a:lnSpc>
                <a:spcPct val="80000"/>
              </a:lnSpc>
              <a:buNone/>
            </a:pPr>
            <a:r>
              <a:rPr lang="fr-FR" sz="2400" b="1" dirty="0">
                <a:solidFill>
                  <a:srgbClr val="990033"/>
                </a:solidFill>
                <a:latin typeface="Century Gothic" charset="0"/>
              </a:rPr>
              <a:t>L’émergence</a:t>
            </a:r>
            <a:r>
              <a:rPr lang="fr-FR" sz="2400" b="1" dirty="0">
                <a:latin typeface="Century Gothic" charset="0"/>
              </a:rPr>
              <a:t> de la notion de harcèlement moral au travail - l'explosion des troubles psychiques liés aux modalités d'organisation du travail et de management</a:t>
            </a:r>
          </a:p>
          <a:p>
            <a:pPr marL="400050" lvl="1" indent="0" algn="just" eaLnBrk="1" hangingPunct="1">
              <a:lnSpc>
                <a:spcPct val="80000"/>
              </a:lnSpc>
              <a:buFont typeface="Arial" charset="0"/>
              <a:buNone/>
            </a:pPr>
            <a:endParaRPr lang="fr-FR" sz="1200" dirty="0">
              <a:latin typeface="Century Gothic" charset="0"/>
            </a:endParaRPr>
          </a:p>
          <a:p>
            <a:pPr marL="265113" indent="0" algn="just">
              <a:lnSpc>
                <a:spcPct val="80000"/>
              </a:lnSpc>
              <a:buNone/>
            </a:pPr>
            <a:r>
              <a:rPr lang="fr-FR" sz="2400" b="1" dirty="0">
                <a:latin typeface="Century Gothic" charset="0"/>
              </a:rPr>
              <a:t>Le harcèlement moral dans </a:t>
            </a:r>
            <a:r>
              <a:rPr lang="fr-FR" sz="2400" b="1" dirty="0">
                <a:solidFill>
                  <a:srgbClr val="990033"/>
                </a:solidFill>
                <a:latin typeface="Century Gothic" charset="0"/>
              </a:rPr>
              <a:t>la loi et la jurisprudence</a:t>
            </a:r>
            <a:endParaRPr lang="fr-FR" sz="2400" b="1" dirty="0">
              <a:latin typeface="Century Gothic" charset="0"/>
            </a:endParaRPr>
          </a:p>
          <a:p>
            <a:pPr marL="400050" lvl="1" indent="0" algn="just" eaLnBrk="1" hangingPunct="1">
              <a:lnSpc>
                <a:spcPct val="80000"/>
              </a:lnSpc>
              <a:buFont typeface="Arial" charset="0"/>
              <a:buNone/>
            </a:pPr>
            <a:endParaRPr lang="fr-FR" sz="2000" dirty="0">
              <a:latin typeface="Century Gothic" charset="0"/>
            </a:endParaRPr>
          </a:p>
          <a:p>
            <a:pPr marL="265113" indent="0" algn="just">
              <a:lnSpc>
                <a:spcPct val="80000"/>
              </a:lnSpc>
              <a:buNone/>
            </a:pPr>
            <a:r>
              <a:rPr lang="fr-FR" sz="2400" b="1" dirty="0">
                <a:latin typeface="Century Gothic" charset="0"/>
              </a:rPr>
              <a:t>Le </a:t>
            </a:r>
            <a:r>
              <a:rPr lang="fr-FR" sz="2400" b="1" dirty="0">
                <a:solidFill>
                  <a:srgbClr val="990033"/>
                </a:solidFill>
                <a:latin typeface="Century Gothic" charset="0"/>
              </a:rPr>
              <a:t>tableau clinique </a:t>
            </a:r>
            <a:r>
              <a:rPr lang="fr-FR" sz="2400" b="1" dirty="0">
                <a:latin typeface="Century Gothic" charset="0"/>
              </a:rPr>
              <a:t>princeps : PTSD</a:t>
            </a:r>
          </a:p>
          <a:p>
            <a:pPr marL="63500" indent="0" algn="just">
              <a:lnSpc>
                <a:spcPct val="80000"/>
              </a:lnSpc>
              <a:buFont typeface="Arial" charset="0"/>
              <a:buNone/>
            </a:pPr>
            <a:endParaRPr lang="fr-FR" sz="2400" b="1" dirty="0">
              <a:latin typeface="Century Gothic" charset="0"/>
            </a:endParaRPr>
          </a:p>
          <a:p>
            <a:pPr marL="265113" indent="0" algn="just">
              <a:lnSpc>
                <a:spcPct val="80000"/>
              </a:lnSpc>
              <a:buNone/>
            </a:pPr>
            <a:r>
              <a:rPr lang="fr-FR" sz="2400" b="1" dirty="0">
                <a:latin typeface="Century Gothic" charset="0"/>
              </a:rPr>
              <a:t>Les techniques de </a:t>
            </a:r>
            <a:r>
              <a:rPr lang="fr-FR" sz="2400" b="1" dirty="0">
                <a:solidFill>
                  <a:srgbClr val="990033"/>
                </a:solidFill>
                <a:latin typeface="Century Gothic" charset="0"/>
              </a:rPr>
              <a:t>management pathogène </a:t>
            </a:r>
            <a:r>
              <a:rPr lang="fr-FR" sz="2400" b="1" dirty="0">
                <a:latin typeface="Century Gothic" charset="0"/>
              </a:rPr>
              <a:t>identifiées</a:t>
            </a:r>
          </a:p>
          <a:p>
            <a:pPr marL="520700" indent="-457200" algn="just">
              <a:lnSpc>
                <a:spcPct val="80000"/>
              </a:lnSpc>
            </a:pPr>
            <a:endParaRPr lang="fr-FR" sz="2400" b="1" dirty="0">
              <a:latin typeface="Century Gothic" charset="0"/>
            </a:endParaRPr>
          </a:p>
          <a:p>
            <a:pPr marL="265113" indent="0" algn="just">
              <a:lnSpc>
                <a:spcPct val="80000"/>
              </a:lnSpc>
              <a:buNone/>
              <a:tabLst>
                <a:tab pos="265113" algn="l"/>
              </a:tabLst>
            </a:pPr>
            <a:r>
              <a:rPr lang="fr-FR" sz="2400" b="1" dirty="0">
                <a:solidFill>
                  <a:srgbClr val="990033"/>
                </a:solidFill>
                <a:latin typeface="Century Gothic" charset="0"/>
              </a:rPr>
              <a:t>Quizz</a:t>
            </a:r>
            <a:r>
              <a:rPr lang="fr-FR" sz="2400" b="1" dirty="0">
                <a:latin typeface="Century Gothic" charset="0"/>
              </a:rPr>
              <a:t> : harcèlement moral ?</a:t>
            </a:r>
            <a:endParaRPr lang="fr-FR" sz="1800" dirty="0">
              <a:latin typeface="Century Gothic" charset="0"/>
            </a:endParaRPr>
          </a:p>
          <a:p>
            <a:pPr marL="0" indent="0" algn="just" eaLnBrk="1" hangingPunct="1">
              <a:lnSpc>
                <a:spcPct val="80000"/>
              </a:lnSpc>
              <a:buFont typeface="Arial" charset="0"/>
              <a:buNone/>
            </a:pPr>
            <a:endParaRPr lang="fr-FR" sz="1800" dirty="0">
              <a:latin typeface="Century Gothic" charset="0"/>
            </a:endParaRPr>
          </a:p>
          <a:p>
            <a:pPr marL="0" indent="0" algn="just" eaLnBrk="1" hangingPunct="1">
              <a:lnSpc>
                <a:spcPct val="80000"/>
              </a:lnSpc>
              <a:buFont typeface="Arial" charset="0"/>
              <a:buNone/>
            </a:pPr>
            <a:endParaRPr lang="fr-FR" sz="1800" dirty="0">
              <a:latin typeface="Century Gothic" charset="0"/>
            </a:endParaRPr>
          </a:p>
        </p:txBody>
      </p:sp>
      <p:sp>
        <p:nvSpPr>
          <p:cNvPr id="23555" name="Espace réservé du numéro de diapositive 1"/>
          <p:cNvSpPr>
            <a:spLocks noGrp="1"/>
          </p:cNvSpPr>
          <p:nvPr>
            <p:ph type="sldNum" sz="quarter" idx="12"/>
          </p:nvPr>
        </p:nvSpPr>
        <p:spPr bwMode="auto">
          <a:xfrm>
            <a:off x="4140200" y="6308725"/>
            <a:ext cx="86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fld id="{B1285B52-3834-8D46-BB5A-71DBA805BE71}" type="slidenum">
              <a:rPr lang="fr-FR" sz="2400">
                <a:solidFill>
                  <a:srgbClr val="FFFFFF"/>
                </a:solidFill>
                <a:latin typeface="Impact" charset="0"/>
                <a:ea typeface="MS PGothic" charset="0"/>
              </a:rPr>
              <a:pPr/>
              <a:t>2</a:t>
            </a:fld>
            <a:endParaRPr lang="fr-FR" sz="2400" dirty="0">
              <a:solidFill>
                <a:srgbClr val="FFFFFF"/>
              </a:solidFill>
              <a:latin typeface="Impact" charset="0"/>
              <a:ea typeface="MS PGothic" charset="0"/>
            </a:endParaRPr>
          </a:p>
        </p:txBody>
      </p:sp>
      <p:sp>
        <p:nvSpPr>
          <p:cNvPr id="7" name="Title 1"/>
          <p:cNvSpPr>
            <a:spLocks noGrp="1"/>
          </p:cNvSpPr>
          <p:nvPr>
            <p:ph type="title"/>
          </p:nvPr>
        </p:nvSpPr>
        <p:spPr>
          <a:xfrm>
            <a:off x="324679" y="991048"/>
            <a:ext cx="7388087" cy="394942"/>
          </a:xfrm>
        </p:spPr>
        <p:txBody>
          <a:bodyPr wrap="square">
            <a:normAutofit fontScale="90000"/>
          </a:bodyPr>
          <a:lstStyle/>
          <a:p>
            <a:pPr algn="l"/>
            <a:r>
              <a:rPr lang="en-US" sz="2700" b="1"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SOMMAIRE</a:t>
            </a:r>
            <a:endParaRPr lang="en-US"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8"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9" name="ZoneTexte 8"/>
          <p:cNvSpPr txBox="1"/>
          <p:nvPr/>
        </p:nvSpPr>
        <p:spPr>
          <a:xfrm>
            <a:off x="378487" y="2675065"/>
            <a:ext cx="390601" cy="646331"/>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p:spPr>
        <p:txBody>
          <a:bodyPr wrap="square" rtlCol="0">
            <a:spAutoFit/>
          </a:bodyPr>
          <a:lstStyle/>
          <a:p>
            <a:pPr algn="ctr"/>
            <a:r>
              <a:rPr lang="fr-FR" sz="3600" b="1" dirty="0">
                <a:solidFill>
                  <a:srgbClr val="990033"/>
                </a:solidFill>
              </a:rPr>
              <a:t>2</a:t>
            </a:r>
          </a:p>
        </p:txBody>
      </p:sp>
      <p:sp>
        <p:nvSpPr>
          <p:cNvPr id="11" name="ZoneTexte 10"/>
          <p:cNvSpPr txBox="1"/>
          <p:nvPr/>
        </p:nvSpPr>
        <p:spPr>
          <a:xfrm>
            <a:off x="378487" y="3463745"/>
            <a:ext cx="390601" cy="646331"/>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p:spPr>
        <p:txBody>
          <a:bodyPr wrap="square" rtlCol="0">
            <a:spAutoFit/>
          </a:bodyPr>
          <a:lstStyle/>
          <a:p>
            <a:pPr algn="ctr"/>
            <a:r>
              <a:rPr lang="fr-FR" sz="3600" b="1" dirty="0">
                <a:solidFill>
                  <a:srgbClr val="990033"/>
                </a:solidFill>
              </a:rPr>
              <a:t>3</a:t>
            </a:r>
          </a:p>
        </p:txBody>
      </p:sp>
      <p:sp>
        <p:nvSpPr>
          <p:cNvPr id="12" name="ZoneTexte 11"/>
          <p:cNvSpPr txBox="1"/>
          <p:nvPr/>
        </p:nvSpPr>
        <p:spPr>
          <a:xfrm>
            <a:off x="378486" y="4273885"/>
            <a:ext cx="390601" cy="646331"/>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p:spPr>
        <p:txBody>
          <a:bodyPr wrap="square" rtlCol="0">
            <a:spAutoFit/>
          </a:bodyPr>
          <a:lstStyle/>
          <a:p>
            <a:pPr algn="ctr"/>
            <a:r>
              <a:rPr lang="fr-FR" sz="3600" b="1" dirty="0">
                <a:solidFill>
                  <a:srgbClr val="990033"/>
                </a:solidFill>
              </a:rPr>
              <a:t>4</a:t>
            </a:r>
          </a:p>
        </p:txBody>
      </p:sp>
      <p:sp>
        <p:nvSpPr>
          <p:cNvPr id="13" name="ZoneTexte 12"/>
          <p:cNvSpPr txBox="1"/>
          <p:nvPr/>
        </p:nvSpPr>
        <p:spPr>
          <a:xfrm>
            <a:off x="378487" y="5200098"/>
            <a:ext cx="390601" cy="646331"/>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p:spPr>
        <p:txBody>
          <a:bodyPr wrap="square" rtlCol="0">
            <a:spAutoFit/>
          </a:bodyPr>
          <a:lstStyle/>
          <a:p>
            <a:pPr algn="ctr"/>
            <a:r>
              <a:rPr lang="fr-FR" sz="3600" b="1" dirty="0">
                <a:solidFill>
                  <a:srgbClr val="990033"/>
                </a:solidFill>
              </a:rPr>
              <a:t>5</a:t>
            </a:r>
          </a:p>
        </p:txBody>
      </p:sp>
      <p:sp>
        <p:nvSpPr>
          <p:cNvPr id="14" name="ZoneTexte 13"/>
          <p:cNvSpPr txBox="1"/>
          <p:nvPr/>
        </p:nvSpPr>
        <p:spPr>
          <a:xfrm>
            <a:off x="378487" y="1538390"/>
            <a:ext cx="390601" cy="646331"/>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p:spPr>
        <p:txBody>
          <a:bodyPr wrap="square" rtlCol="0">
            <a:spAutoFit/>
          </a:bodyPr>
          <a:lstStyle/>
          <a:p>
            <a:pPr algn="ctr"/>
            <a:r>
              <a:rPr lang="fr-FR" sz="3600" b="1" dirty="0">
                <a:solidFill>
                  <a:srgbClr val="990033"/>
                </a:solidFill>
              </a:rPr>
              <a:t>1</a:t>
            </a:r>
          </a:p>
        </p:txBody>
      </p:sp>
    </p:spTree>
    <p:extLst>
      <p:ext uri="{BB962C8B-B14F-4D97-AF65-F5344CB8AC3E}">
        <p14:creationId xmlns:p14="http://schemas.microsoft.com/office/powerpoint/2010/main" val="229257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54369" y="378589"/>
            <a:ext cx="7366000" cy="722313"/>
          </a:xfrm>
          <a:noFill/>
        </p:spPr>
        <p:txBody>
          <a:bodyPr>
            <a:normAutofit/>
          </a:bodyPr>
          <a:lstStyle/>
          <a:p>
            <a:pPr eaLnBrk="1" hangingPunct="1"/>
            <a:r>
              <a:rPr lang="en-US" sz="3200" b="1" dirty="0">
                <a:solidFill>
                  <a:srgbClr val="C00000"/>
                </a:solidFill>
                <a:latin typeface="+mn-lt"/>
                <a:cs typeface="Times New Roman" charset="0"/>
              </a:rPr>
              <a:t>3 </a:t>
            </a:r>
            <a:r>
              <a:rPr lang="fr-CA" sz="3200" b="1" dirty="0">
                <a:solidFill>
                  <a:srgbClr val="C00000"/>
                </a:solidFill>
                <a:latin typeface="+mn-lt"/>
                <a:cs typeface="Times New Roman" charset="0"/>
              </a:rPr>
              <a:t>catégories</a:t>
            </a:r>
            <a:r>
              <a:rPr lang="en-US" sz="3200" b="1" dirty="0">
                <a:solidFill>
                  <a:srgbClr val="C00000"/>
                </a:solidFill>
                <a:latin typeface="+mn-lt"/>
                <a:cs typeface="Times New Roman" charset="0"/>
              </a:rPr>
              <a:t> de </a:t>
            </a:r>
            <a:r>
              <a:rPr lang="en-US" sz="3200" b="1" dirty="0" err="1">
                <a:solidFill>
                  <a:srgbClr val="C00000"/>
                </a:solidFill>
                <a:latin typeface="+mn-lt"/>
                <a:cs typeface="Times New Roman" charset="0"/>
              </a:rPr>
              <a:t>comportements</a:t>
            </a:r>
            <a:r>
              <a:rPr lang="en-US" sz="3200" b="1" dirty="0">
                <a:solidFill>
                  <a:srgbClr val="C00000"/>
                </a:solidFill>
                <a:latin typeface="+mn-lt"/>
                <a:cs typeface="Times New Roman" charset="0"/>
              </a:rPr>
              <a:t> hostiles</a:t>
            </a:r>
          </a:p>
        </p:txBody>
      </p:sp>
      <p:graphicFrame>
        <p:nvGraphicFramePr>
          <p:cNvPr id="20542" name="Group 62"/>
          <p:cNvGraphicFramePr>
            <a:graphicFrameLocks noGrp="1"/>
          </p:cNvGraphicFramePr>
          <p:nvPr>
            <p:ph idx="1"/>
            <p:extLst>
              <p:ext uri="{D42A27DB-BD31-4B8C-83A1-F6EECF244321}">
                <p14:modId xmlns:p14="http://schemas.microsoft.com/office/powerpoint/2010/main" val="653471331"/>
              </p:ext>
            </p:extLst>
          </p:nvPr>
        </p:nvGraphicFramePr>
        <p:xfrm>
          <a:off x="3429000" y="206459"/>
          <a:ext cx="5500688" cy="6400716"/>
        </p:xfrm>
        <a:graphic>
          <a:graphicData uri="http://schemas.openxmlformats.org/drawingml/2006/table">
            <a:tbl>
              <a:tblPr/>
              <a:tblGrid>
                <a:gridCol w="4429125">
                  <a:extLst>
                    <a:ext uri="{9D8B030D-6E8A-4147-A177-3AD203B41FA5}">
                      <a16:colId xmlns:a16="http://schemas.microsoft.com/office/drawing/2014/main" val="20000"/>
                    </a:ext>
                  </a:extLst>
                </a:gridCol>
                <a:gridCol w="1071563">
                  <a:extLst>
                    <a:ext uri="{9D8B030D-6E8A-4147-A177-3AD203B41FA5}">
                      <a16:colId xmlns:a16="http://schemas.microsoft.com/office/drawing/2014/main" val="20001"/>
                    </a:ext>
                  </a:extLst>
                </a:gridCol>
              </a:tblGrid>
              <a:tr h="95903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60957" marB="60957"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charset="0"/>
                        <a:buNone/>
                        <a:tabLst/>
                      </a:pPr>
                      <a:r>
                        <a:rPr kumimoji="0" lang="fr-FR" sz="1400" b="1" i="0" u="none" strike="noStrike" cap="none" normalizeH="0" baseline="0" dirty="0">
                          <a:ln>
                            <a:noFill/>
                          </a:ln>
                          <a:solidFill>
                            <a:schemeClr val="tx1"/>
                          </a:solidFill>
                          <a:effectLst/>
                          <a:latin typeface="Times New Roman" charset="0"/>
                          <a:ea typeface="ＭＳ Ｐゴシック" charset="0"/>
                          <a:cs typeface="Arial" charset="0"/>
                        </a:rPr>
                        <a:t>Dans l'emploi actuel (2010)</a:t>
                      </a:r>
                      <a:endParaRPr kumimoji="0" lang="fr-FR" sz="14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60957" marB="609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7347">
                <a:tc>
                  <a:txBody>
                    <a:bodyPr/>
                    <a:lstStyle/>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fr-FR" sz="1900" b="1" i="0" u="none" strike="noStrike" cap="none" normalizeH="0" baseline="0" dirty="0">
                          <a:ln>
                            <a:noFill/>
                          </a:ln>
                          <a:solidFill>
                            <a:schemeClr val="accent2"/>
                          </a:solidFill>
                          <a:effectLst/>
                          <a:latin typeface="Times New Roman" charset="0"/>
                          <a:ea typeface="ＭＳ Ｐゴシック" charset="0"/>
                          <a:cs typeface="Arial" charset="0"/>
                        </a:rPr>
                        <a:t>Les atteintes dégradantes</a:t>
                      </a:r>
                      <a:endParaRPr kumimoji="0" lang="fr-FR" sz="1900" b="1" i="0" u="none" strike="noStrike" cap="none" normalizeH="0" baseline="0" dirty="0">
                        <a:ln>
                          <a:noFill/>
                        </a:ln>
                        <a:solidFill>
                          <a:schemeClr val="accent2"/>
                        </a:solidFill>
                        <a:effectLst/>
                        <a:latin typeface="Times New Roman" charset="0"/>
                        <a:ea typeface="ＭＳ Ｐゴシック" charset="0"/>
                        <a:cs typeface="Times New Roman" charset="0"/>
                      </a:endParaRPr>
                    </a:p>
                  </a:txBody>
                  <a:tcPr marT="60957" marB="6095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 typeface="Arial" charset="0"/>
                        <a:buNone/>
                        <a:tabLst/>
                      </a:pPr>
                      <a:r>
                        <a:rPr kumimoji="0" lang="fr-FR" sz="1900" b="1" i="0" u="none" strike="noStrike" cap="none" normalizeH="0" baseline="0" dirty="0">
                          <a:ln>
                            <a:noFill/>
                          </a:ln>
                          <a:solidFill>
                            <a:schemeClr val="accent2"/>
                          </a:solidFill>
                          <a:effectLst/>
                          <a:latin typeface="Times New Roman" charset="0"/>
                          <a:ea typeface="ＭＳ Ｐゴシック" charset="0"/>
                          <a:cs typeface="Arial" charset="0"/>
                        </a:rPr>
                        <a:t>2,8</a:t>
                      </a:r>
                      <a:endParaRPr kumimoji="0" lang="fr-FR" sz="1900" b="1" i="0" u="none" strike="noStrike" cap="none" normalizeH="0" baseline="0" dirty="0">
                        <a:ln>
                          <a:noFill/>
                        </a:ln>
                        <a:solidFill>
                          <a:schemeClr val="accent2"/>
                        </a:solidFill>
                        <a:effectLst/>
                        <a:latin typeface="Times New Roman" charset="0"/>
                        <a:ea typeface="ＭＳ Ｐゴシック" charset="0"/>
                        <a:cs typeface="Times New Roman" charset="0"/>
                      </a:endParaRPr>
                    </a:p>
                  </a:txBody>
                  <a:tcPr marT="60957" marB="609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3197">
                <a:tc>
                  <a:txBody>
                    <a:bodyPr/>
                    <a:lstStyle/>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fr-FR" sz="1600" b="0" i="0" u="none" strike="noStrike" cap="none" normalizeH="0" baseline="0" dirty="0">
                          <a:ln>
                            <a:noFill/>
                          </a:ln>
                          <a:solidFill>
                            <a:schemeClr val="tx1"/>
                          </a:solidFill>
                          <a:effectLst/>
                          <a:latin typeface="Times New Roman" charset="0"/>
                          <a:ea typeface="ＭＳ Ｐゴシック" charset="0"/>
                          <a:cs typeface="Arial" charset="0"/>
                        </a:rPr>
                        <a:t>Laisse entendre que vous êtes mentalement dérangé</a:t>
                      </a:r>
                      <a:endParaRPr kumimoji="0" lang="fr-FR"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60957" marB="6095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a:txBody>
                    <a:bodyPr/>
                    <a:lstStyle/>
                    <a:p>
                      <a:pPr marL="0" marR="0" lvl="0" indent="0" algn="r" defTabSz="914400" rtl="0" eaLnBrk="0" fontAlgn="b" latinLnBrk="0" hangingPunct="0">
                        <a:lnSpc>
                          <a:spcPct val="100000"/>
                        </a:lnSpc>
                        <a:spcBef>
                          <a:spcPct val="0"/>
                        </a:spcBef>
                        <a:spcAft>
                          <a:spcPct val="0"/>
                        </a:spcAft>
                        <a:buClrTx/>
                        <a:buSzTx/>
                        <a:buFont typeface="Arial" charset="0"/>
                        <a:buNone/>
                        <a:tabLst/>
                      </a:pP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60957" marB="609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3197">
                <a:tc>
                  <a:txBody>
                    <a:bodyPr/>
                    <a:lstStyle/>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fr-FR" sz="1600" b="0" i="0" u="none" strike="noStrike" cap="none" normalizeH="0" baseline="0" dirty="0">
                          <a:ln>
                            <a:noFill/>
                          </a:ln>
                          <a:solidFill>
                            <a:schemeClr val="tx1"/>
                          </a:solidFill>
                          <a:effectLst/>
                          <a:latin typeface="Times New Roman" charset="0"/>
                          <a:ea typeface="ＭＳ Ｐゴシック" charset="0"/>
                          <a:cs typeface="Arial" charset="0"/>
                        </a:rPr>
                        <a:t>Vous dit des choses obscènes ou dégradantes</a:t>
                      </a:r>
                      <a:endParaRPr kumimoji="0" lang="fr-FR"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60957" marB="6095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a:txBody>
                    <a:bodyPr/>
                    <a:lstStyle/>
                    <a:p>
                      <a:pPr marL="0" marR="0" lvl="0" indent="0" algn="r" defTabSz="914400" rtl="0" eaLnBrk="0" fontAlgn="b" latinLnBrk="0" hangingPunct="0">
                        <a:lnSpc>
                          <a:spcPct val="100000"/>
                        </a:lnSpc>
                        <a:spcBef>
                          <a:spcPct val="0"/>
                        </a:spcBef>
                        <a:spcAft>
                          <a:spcPct val="0"/>
                        </a:spcAft>
                        <a:buClrTx/>
                        <a:buSzTx/>
                        <a:buFont typeface="Arial" charset="0"/>
                        <a:buNone/>
                        <a:tabLst/>
                      </a:pP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60957" marB="609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8665">
                <a:tc>
                  <a:txBody>
                    <a:bodyPr/>
                    <a:lstStyle/>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fr-FR" sz="1600" b="0" i="0" u="none" strike="noStrike" cap="none" normalizeH="0" baseline="0" dirty="0">
                          <a:ln>
                            <a:noFill/>
                          </a:ln>
                          <a:solidFill>
                            <a:schemeClr val="tx1"/>
                          </a:solidFill>
                          <a:effectLst/>
                          <a:latin typeface="Times New Roman" charset="0"/>
                          <a:ea typeface="ＭＳ Ｐゴシック" charset="0"/>
                          <a:cs typeface="Arial" charset="0"/>
                        </a:rPr>
                        <a:t>Vous fait des propositions à caractère sexuel de façon insistante</a:t>
                      </a:r>
                      <a:endParaRPr kumimoji="0" lang="fr-FR"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60957" marB="6095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a:txBody>
                    <a:bodyPr/>
                    <a:lstStyle/>
                    <a:p>
                      <a:pPr marL="0" marR="0" lvl="0" indent="0" algn="r" defTabSz="914400" rtl="0" eaLnBrk="0" fontAlgn="b" latinLnBrk="0" hangingPunct="0">
                        <a:lnSpc>
                          <a:spcPct val="100000"/>
                        </a:lnSpc>
                        <a:spcBef>
                          <a:spcPct val="0"/>
                        </a:spcBef>
                        <a:spcAft>
                          <a:spcPct val="0"/>
                        </a:spcAft>
                        <a:buClrTx/>
                        <a:buSzTx/>
                        <a:buFont typeface="Arial" charset="0"/>
                        <a:buNone/>
                        <a:tabLst/>
                      </a:pP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60957" marB="609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7347">
                <a:tc>
                  <a:txBody>
                    <a:bodyPr/>
                    <a:lstStyle/>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fr-FR" sz="1900" b="1" i="0" u="none" strike="noStrike" cap="none" normalizeH="0" baseline="0" dirty="0">
                          <a:ln>
                            <a:noFill/>
                          </a:ln>
                          <a:solidFill>
                            <a:schemeClr val="accent2"/>
                          </a:solidFill>
                          <a:effectLst/>
                          <a:latin typeface="Times New Roman" charset="0"/>
                          <a:ea typeface="ＭＳ Ｐゴシック" charset="0"/>
                          <a:cs typeface="Arial" charset="0"/>
                        </a:rPr>
                        <a:t>Le déni de reconnaissance du travail</a:t>
                      </a:r>
                      <a:endParaRPr kumimoji="0" lang="fr-FR" sz="1900" b="1" i="0" u="none" strike="noStrike" cap="none" normalizeH="0" baseline="0" dirty="0">
                        <a:ln>
                          <a:noFill/>
                        </a:ln>
                        <a:solidFill>
                          <a:schemeClr val="accent2"/>
                        </a:solidFill>
                        <a:effectLst/>
                        <a:latin typeface="Times New Roman" charset="0"/>
                        <a:ea typeface="ＭＳ Ｐゴシック" charset="0"/>
                        <a:cs typeface="Times New Roman" charset="0"/>
                      </a:endParaRPr>
                    </a:p>
                  </a:txBody>
                  <a:tcPr marT="60957" marB="6095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 typeface="Arial" charset="0"/>
                        <a:buNone/>
                        <a:tabLst/>
                      </a:pPr>
                      <a:r>
                        <a:rPr kumimoji="0" lang="fr-FR" sz="1900" b="1" i="0" u="none" strike="noStrike" cap="none" normalizeH="0" baseline="0" dirty="0">
                          <a:ln>
                            <a:noFill/>
                          </a:ln>
                          <a:solidFill>
                            <a:schemeClr val="accent2"/>
                          </a:solidFill>
                          <a:effectLst/>
                          <a:latin typeface="Times New Roman" charset="0"/>
                          <a:ea typeface="ＭＳ Ｐゴシック" charset="0"/>
                          <a:cs typeface="Arial" charset="0"/>
                        </a:rPr>
                        <a:t>11,6</a:t>
                      </a:r>
                      <a:endParaRPr kumimoji="0" lang="fr-FR" sz="1900" b="1" i="0" u="none" strike="noStrike" cap="none" normalizeH="0" baseline="0" dirty="0">
                        <a:ln>
                          <a:noFill/>
                        </a:ln>
                        <a:solidFill>
                          <a:schemeClr val="accent2"/>
                        </a:solidFill>
                        <a:effectLst/>
                        <a:latin typeface="Times New Roman" charset="0"/>
                        <a:ea typeface="ＭＳ Ｐゴシック" charset="0"/>
                        <a:cs typeface="Times New Roman" charset="0"/>
                      </a:endParaRPr>
                    </a:p>
                  </a:txBody>
                  <a:tcPr marT="60957" marB="609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3197">
                <a:tc>
                  <a:txBody>
                    <a:bodyPr/>
                    <a:lstStyle/>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fr-FR" sz="1600" b="0" i="0" u="none" strike="noStrike" cap="none" normalizeH="0" baseline="0" dirty="0">
                          <a:ln>
                            <a:noFill/>
                          </a:ln>
                          <a:solidFill>
                            <a:schemeClr val="tx1"/>
                          </a:solidFill>
                          <a:effectLst/>
                          <a:latin typeface="Times New Roman" charset="0"/>
                          <a:ea typeface="ＭＳ Ｐゴシック" charset="0"/>
                          <a:cs typeface="Arial" charset="0"/>
                        </a:rPr>
                        <a:t>Critique injustement votre travail</a:t>
                      </a:r>
                      <a:endParaRPr kumimoji="0" lang="fr-FR"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60957" marB="6095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0" fontAlgn="b" latinLnBrk="0" hangingPunct="0">
                        <a:lnSpc>
                          <a:spcPct val="100000"/>
                        </a:lnSpc>
                        <a:spcBef>
                          <a:spcPct val="0"/>
                        </a:spcBef>
                        <a:spcAft>
                          <a:spcPct val="0"/>
                        </a:spcAft>
                        <a:buClrTx/>
                        <a:buSzTx/>
                        <a:buFont typeface="Arial" charset="0"/>
                        <a:buNone/>
                        <a:tabLst/>
                      </a:pP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60957" marB="609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3197">
                <a:tc>
                  <a:txBody>
                    <a:bodyPr/>
                    <a:lstStyle/>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fr-FR" sz="1600" b="0" i="0" u="none" strike="noStrike" cap="none" normalizeH="0" baseline="0" dirty="0">
                          <a:ln>
                            <a:noFill/>
                          </a:ln>
                          <a:solidFill>
                            <a:schemeClr val="tx1"/>
                          </a:solidFill>
                          <a:effectLst/>
                          <a:latin typeface="Times New Roman" charset="0"/>
                          <a:ea typeface="ＭＳ Ｐゴシック" charset="0"/>
                          <a:cs typeface="Arial" charset="0"/>
                        </a:rPr>
                        <a:t>Vous charge de tâches inutiles ou dégradantes</a:t>
                      </a:r>
                      <a:endParaRPr kumimoji="0" lang="fr-FR"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60957" marB="6095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0" fontAlgn="b" latinLnBrk="0" hangingPunct="0">
                        <a:lnSpc>
                          <a:spcPct val="100000"/>
                        </a:lnSpc>
                        <a:spcBef>
                          <a:spcPct val="0"/>
                        </a:spcBef>
                        <a:spcAft>
                          <a:spcPct val="0"/>
                        </a:spcAft>
                        <a:buClrTx/>
                        <a:buSzTx/>
                        <a:buFont typeface="Arial" charset="0"/>
                        <a:buNone/>
                        <a:tabLst/>
                      </a:pP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60957" marB="609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88665">
                <a:tc>
                  <a:txBody>
                    <a:bodyPr/>
                    <a:lstStyle/>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fr-FR" sz="1600" b="0" i="0" u="none" strike="noStrike" cap="none" normalizeH="0" baseline="0" dirty="0">
                          <a:ln>
                            <a:noFill/>
                          </a:ln>
                          <a:solidFill>
                            <a:schemeClr val="tx1"/>
                          </a:solidFill>
                          <a:effectLst/>
                          <a:latin typeface="Times New Roman" charset="0"/>
                          <a:ea typeface="ＭＳ Ｐゴシック" charset="0"/>
                          <a:cs typeface="Arial" charset="0"/>
                        </a:rPr>
                        <a:t>Sabote votre travail, vous empêche de travailler correctement</a:t>
                      </a:r>
                      <a:endParaRPr kumimoji="0" lang="fr-FR"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60957" marB="6095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0" fontAlgn="b" latinLnBrk="0" hangingPunct="0">
                        <a:lnSpc>
                          <a:spcPct val="100000"/>
                        </a:lnSpc>
                        <a:spcBef>
                          <a:spcPct val="0"/>
                        </a:spcBef>
                        <a:spcAft>
                          <a:spcPct val="0"/>
                        </a:spcAft>
                        <a:buClrTx/>
                        <a:buSzTx/>
                        <a:buFont typeface="Arial" charset="0"/>
                        <a:buNone/>
                        <a:tabLst/>
                      </a:pP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60957" marB="609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7347">
                <a:tc>
                  <a:txBody>
                    <a:bodyPr/>
                    <a:lstStyle/>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fr-FR" sz="1900" b="1" i="0" u="none" strike="noStrike" cap="none" normalizeH="0" baseline="0" dirty="0">
                          <a:ln>
                            <a:noFill/>
                          </a:ln>
                          <a:solidFill>
                            <a:schemeClr val="accent2"/>
                          </a:solidFill>
                          <a:effectLst/>
                          <a:latin typeface="Times New Roman" charset="0"/>
                          <a:ea typeface="ＭＳ Ｐゴシック" charset="0"/>
                          <a:cs typeface="Arial" charset="0"/>
                        </a:rPr>
                        <a:t>Les comportements méprisants</a:t>
                      </a:r>
                      <a:endParaRPr kumimoji="0" lang="fr-FR" sz="1900" b="1" i="0" u="none" strike="noStrike" cap="none" normalizeH="0" baseline="0" dirty="0">
                        <a:ln>
                          <a:noFill/>
                        </a:ln>
                        <a:solidFill>
                          <a:schemeClr val="accent2"/>
                        </a:solidFill>
                        <a:effectLst/>
                        <a:latin typeface="Times New Roman" charset="0"/>
                        <a:ea typeface="ＭＳ Ｐゴシック" charset="0"/>
                        <a:cs typeface="Times New Roman" charset="0"/>
                      </a:endParaRPr>
                    </a:p>
                  </a:txBody>
                  <a:tcPr marT="60957" marB="6095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 typeface="Arial" charset="0"/>
                        <a:buNone/>
                        <a:tabLst/>
                      </a:pPr>
                      <a:r>
                        <a:rPr kumimoji="0" lang="fr-FR" sz="1900" b="1" i="0" u="none" strike="noStrike" cap="none" normalizeH="0" baseline="0" dirty="0">
                          <a:ln>
                            <a:noFill/>
                          </a:ln>
                          <a:solidFill>
                            <a:schemeClr val="accent2"/>
                          </a:solidFill>
                          <a:effectLst/>
                          <a:latin typeface="Times New Roman" charset="0"/>
                          <a:ea typeface="ＭＳ Ｐゴシック" charset="0"/>
                          <a:cs typeface="Arial" charset="0"/>
                        </a:rPr>
                        <a:t>7,9</a:t>
                      </a:r>
                      <a:endParaRPr kumimoji="0" lang="fr-FR" sz="1900" b="1" i="0" u="none" strike="noStrike" cap="none" normalizeH="0" baseline="0" dirty="0">
                        <a:ln>
                          <a:noFill/>
                        </a:ln>
                        <a:solidFill>
                          <a:schemeClr val="accent2"/>
                        </a:solidFill>
                        <a:effectLst/>
                        <a:latin typeface="Times New Roman" charset="0"/>
                        <a:ea typeface="ＭＳ Ｐゴシック" charset="0"/>
                        <a:cs typeface="Times New Roman" charset="0"/>
                      </a:endParaRPr>
                    </a:p>
                  </a:txBody>
                  <a:tcPr marT="60957" marB="609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53197">
                <a:tc>
                  <a:txBody>
                    <a:bodyPr/>
                    <a:lstStyle/>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fr-FR" sz="1600" b="0" i="0" u="none" strike="noStrike" cap="none" normalizeH="0" baseline="0" dirty="0">
                          <a:ln>
                            <a:noFill/>
                          </a:ln>
                          <a:solidFill>
                            <a:schemeClr val="tx1"/>
                          </a:solidFill>
                          <a:effectLst/>
                          <a:latin typeface="Times New Roman" charset="0"/>
                          <a:ea typeface="ＭＳ Ｐゴシック" charset="0"/>
                          <a:cs typeface="Arial" charset="0"/>
                        </a:rPr>
                        <a:t>Vous ignore, fait comme si vous n'étiez pas là</a:t>
                      </a:r>
                      <a:endParaRPr kumimoji="0" lang="fr-FR"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60957" marB="6095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D89A"/>
                    </a:solidFill>
                  </a:tcPr>
                </a:tc>
                <a:tc>
                  <a:txBody>
                    <a:bodyPr/>
                    <a:lstStyle/>
                    <a:p>
                      <a:pPr marL="0" marR="0" lvl="0" indent="0" algn="r" defTabSz="914400" rtl="0" eaLnBrk="0" fontAlgn="b" latinLnBrk="0" hangingPunct="0">
                        <a:lnSpc>
                          <a:spcPct val="100000"/>
                        </a:lnSpc>
                        <a:spcBef>
                          <a:spcPct val="0"/>
                        </a:spcBef>
                        <a:spcAft>
                          <a:spcPct val="0"/>
                        </a:spcAft>
                        <a:buClrTx/>
                        <a:buSzTx/>
                        <a:buFont typeface="Arial" charset="0"/>
                        <a:buNone/>
                        <a:tabLst/>
                      </a:pP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60957" marB="609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53197">
                <a:tc>
                  <a:txBody>
                    <a:bodyPr/>
                    <a:lstStyle/>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fr-FR" sz="1600" b="0" i="0" u="none" strike="noStrike" cap="none" normalizeH="0" baseline="0" dirty="0">
                          <a:ln>
                            <a:noFill/>
                          </a:ln>
                          <a:solidFill>
                            <a:schemeClr val="tx1"/>
                          </a:solidFill>
                          <a:effectLst/>
                          <a:latin typeface="Times New Roman" charset="0"/>
                          <a:ea typeface="ＭＳ Ｐゴシック" charset="0"/>
                          <a:cs typeface="Arial" charset="0"/>
                        </a:rPr>
                        <a:t> Vous empêche de vous exprimer</a:t>
                      </a:r>
                      <a:endParaRPr kumimoji="0" lang="fr-FR"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60957" marB="6095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D89A"/>
                    </a:solidFill>
                  </a:tcPr>
                </a:tc>
                <a:tc>
                  <a:txBody>
                    <a:bodyPr/>
                    <a:lstStyle/>
                    <a:p>
                      <a:pPr marL="0" marR="0" lvl="0" indent="0" algn="r" defTabSz="914400" rtl="0" eaLnBrk="0" fontAlgn="b" latinLnBrk="0" hangingPunct="0">
                        <a:lnSpc>
                          <a:spcPct val="100000"/>
                        </a:lnSpc>
                        <a:spcBef>
                          <a:spcPct val="0"/>
                        </a:spcBef>
                        <a:spcAft>
                          <a:spcPct val="0"/>
                        </a:spcAft>
                        <a:buClrTx/>
                        <a:buSzTx/>
                        <a:buFont typeface="Arial" charset="0"/>
                        <a:buNone/>
                        <a:tabLst/>
                      </a:pP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60957" marB="609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53197">
                <a:tc>
                  <a:txBody>
                    <a:bodyPr/>
                    <a:lstStyle/>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fr-FR" sz="1600" b="0" i="0" u="none" strike="noStrike" cap="none" normalizeH="0" baseline="0" dirty="0">
                          <a:ln>
                            <a:noFill/>
                          </a:ln>
                          <a:solidFill>
                            <a:schemeClr val="tx1"/>
                          </a:solidFill>
                          <a:effectLst/>
                          <a:latin typeface="Times New Roman" charset="0"/>
                          <a:ea typeface="ＭＳ Ｐゴシック" charset="0"/>
                          <a:cs typeface="Arial" charset="0"/>
                        </a:rPr>
                        <a:t>Vous ridiculise en public</a:t>
                      </a:r>
                      <a:endParaRPr kumimoji="0" lang="fr-FR"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60957" marB="6095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D89A"/>
                    </a:solidFill>
                  </a:tcPr>
                </a:tc>
                <a:tc>
                  <a:txBody>
                    <a:bodyPr/>
                    <a:lstStyle/>
                    <a:p>
                      <a:pPr marL="0" marR="0" lvl="0" indent="0" algn="r" defTabSz="914400" rtl="0" eaLnBrk="0" fontAlgn="b" latinLnBrk="0" hangingPunct="0">
                        <a:lnSpc>
                          <a:spcPct val="100000"/>
                        </a:lnSpc>
                        <a:spcBef>
                          <a:spcPct val="0"/>
                        </a:spcBef>
                        <a:spcAft>
                          <a:spcPct val="0"/>
                        </a:spcAft>
                        <a:buClrTx/>
                        <a:buSzTx/>
                        <a:buFont typeface="Arial" charset="0"/>
                        <a:buNone/>
                        <a:tabLst/>
                      </a:pP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60957" marB="609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97347">
                <a:tc>
                  <a:txBody>
                    <a:bodyPr/>
                    <a:lstStyle/>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fr-FR" sz="1900" b="1" i="0" u="none" strike="noStrike" cap="none" normalizeH="0" baseline="0" dirty="0">
                          <a:ln>
                            <a:noFill/>
                          </a:ln>
                          <a:solidFill>
                            <a:schemeClr val="accent2"/>
                          </a:solidFill>
                          <a:effectLst/>
                          <a:latin typeface="Times New Roman" charset="0"/>
                          <a:ea typeface="ＭＳ Ｐゴシック" charset="0"/>
                          <a:cs typeface="Arial" charset="0"/>
                        </a:rPr>
                        <a:t>Au moins un comportement hostile</a:t>
                      </a:r>
                      <a:endParaRPr kumimoji="0" lang="fr-FR" sz="1900" b="1" i="0" u="none" strike="noStrike" cap="none" normalizeH="0" baseline="0" dirty="0">
                        <a:ln>
                          <a:noFill/>
                        </a:ln>
                        <a:solidFill>
                          <a:schemeClr val="accent2"/>
                        </a:solidFill>
                        <a:effectLst/>
                        <a:latin typeface="Times New Roman" charset="0"/>
                        <a:ea typeface="ＭＳ Ｐゴシック" charset="0"/>
                        <a:cs typeface="Times New Roman" charset="0"/>
                      </a:endParaRPr>
                    </a:p>
                  </a:txBody>
                  <a:tcPr marT="60957" marB="6095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 typeface="Arial" charset="0"/>
                        <a:buNone/>
                        <a:tabLst/>
                      </a:pPr>
                      <a:r>
                        <a:rPr kumimoji="0" lang="fr-FR" sz="1900" b="1" i="0" u="none" strike="noStrike" cap="none" normalizeH="0" baseline="0" dirty="0">
                          <a:ln>
                            <a:noFill/>
                          </a:ln>
                          <a:solidFill>
                            <a:schemeClr val="accent2"/>
                          </a:solidFill>
                          <a:effectLst/>
                          <a:latin typeface="Times New Roman" charset="0"/>
                          <a:ea typeface="ＭＳ Ｐゴシック" charset="0"/>
                          <a:cs typeface="Arial" charset="0"/>
                        </a:rPr>
                        <a:t>22,3</a:t>
                      </a:r>
                      <a:endParaRPr kumimoji="0" lang="fr-FR" sz="1900" b="1" i="0" u="none" strike="noStrike" cap="none" normalizeH="0" baseline="0" dirty="0">
                        <a:ln>
                          <a:noFill/>
                        </a:ln>
                        <a:solidFill>
                          <a:schemeClr val="accent2"/>
                        </a:solidFill>
                        <a:effectLst/>
                        <a:latin typeface="Times New Roman" charset="0"/>
                        <a:ea typeface="ＭＳ Ｐゴシック" charset="0"/>
                        <a:cs typeface="Times New Roman" charset="0"/>
                      </a:endParaRPr>
                    </a:p>
                  </a:txBody>
                  <a:tcPr marT="60957" marB="609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21553" name="Oval 3"/>
          <p:cNvSpPr>
            <a:spLocks noChangeArrowheads="1"/>
          </p:cNvSpPr>
          <p:nvPr/>
        </p:nvSpPr>
        <p:spPr bwMode="auto">
          <a:xfrm>
            <a:off x="249237" y="1194919"/>
            <a:ext cx="3173412" cy="1619250"/>
          </a:xfrm>
          <a:prstGeom prst="ellipse">
            <a:avLst/>
          </a:pr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fr-FR" sz="1600" dirty="0">
              <a:latin typeface="Times New Roman" charset="0"/>
            </a:endParaRPr>
          </a:p>
          <a:p>
            <a:r>
              <a:rPr lang="fr-FR" sz="1600" dirty="0">
                <a:solidFill>
                  <a:srgbClr val="000000"/>
                </a:solidFill>
                <a:latin typeface="Times New Roman" charset="0"/>
              </a:rPr>
              <a:t>Salariés ayant </a:t>
            </a:r>
          </a:p>
          <a:p>
            <a:r>
              <a:rPr lang="fr-FR" sz="1600" dirty="0">
                <a:solidFill>
                  <a:srgbClr val="000000"/>
                </a:solidFill>
                <a:latin typeface="Times New Roman" charset="0"/>
              </a:rPr>
              <a:t>cités au moins l’un</a:t>
            </a:r>
          </a:p>
          <a:p>
            <a:r>
              <a:rPr lang="fr-FR" sz="1600" dirty="0">
                <a:solidFill>
                  <a:srgbClr val="000000"/>
                </a:solidFill>
                <a:latin typeface="Times New Roman" charset="0"/>
              </a:rPr>
              <a:t> de ces items</a:t>
            </a:r>
          </a:p>
          <a:p>
            <a:endParaRPr lang="fr-FR" sz="1600" dirty="0">
              <a:solidFill>
                <a:srgbClr val="000000"/>
              </a:solidFill>
              <a:latin typeface="Times New Roman" charset="0"/>
            </a:endParaRPr>
          </a:p>
        </p:txBody>
      </p:sp>
      <p:sp>
        <p:nvSpPr>
          <p:cNvPr id="21554" name="Oval 4"/>
          <p:cNvSpPr>
            <a:spLocks noChangeArrowheads="1"/>
          </p:cNvSpPr>
          <p:nvPr/>
        </p:nvSpPr>
        <p:spPr bwMode="auto">
          <a:xfrm>
            <a:off x="214312" y="2946302"/>
            <a:ext cx="3214688" cy="1428750"/>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fr-FR" dirty="0">
              <a:latin typeface="Times New Roman" charset="0"/>
            </a:endParaRPr>
          </a:p>
          <a:p>
            <a:r>
              <a:rPr lang="fr-FR" sz="1600" dirty="0">
                <a:solidFill>
                  <a:srgbClr val="000000"/>
                </a:solidFill>
                <a:latin typeface="Times New Roman" charset="0"/>
              </a:rPr>
              <a:t>Salariés n’ayant pas cité </a:t>
            </a:r>
          </a:p>
          <a:p>
            <a:r>
              <a:rPr lang="fr-FR" sz="1600" dirty="0">
                <a:solidFill>
                  <a:srgbClr val="000000"/>
                </a:solidFill>
                <a:latin typeface="Times New Roman" charset="0"/>
              </a:rPr>
              <a:t>d'atteinte dégradante, mais au </a:t>
            </a:r>
          </a:p>
          <a:p>
            <a:r>
              <a:rPr lang="fr-FR" sz="1600" dirty="0">
                <a:solidFill>
                  <a:srgbClr val="000000"/>
                </a:solidFill>
                <a:latin typeface="Times New Roman" charset="0"/>
              </a:rPr>
              <a:t>moins l'un de ces items</a:t>
            </a:r>
          </a:p>
          <a:p>
            <a:endParaRPr lang="fr-FR" sz="1600" dirty="0">
              <a:solidFill>
                <a:srgbClr val="000000"/>
              </a:solidFill>
              <a:latin typeface="Times New Roman" charset="0"/>
            </a:endParaRPr>
          </a:p>
        </p:txBody>
      </p:sp>
      <p:sp>
        <p:nvSpPr>
          <p:cNvPr id="21555" name="Oval 5"/>
          <p:cNvSpPr>
            <a:spLocks noChangeArrowheads="1"/>
          </p:cNvSpPr>
          <p:nvPr/>
        </p:nvSpPr>
        <p:spPr bwMode="auto">
          <a:xfrm>
            <a:off x="249237" y="4679156"/>
            <a:ext cx="3101975" cy="1428750"/>
          </a:xfrm>
          <a:prstGeom prst="ellipse">
            <a:avLst/>
          </a:prstGeom>
          <a:solidFill>
            <a:srgbClr val="AAD89A"/>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r>
              <a:rPr lang="fr-FR" sz="1600">
                <a:solidFill>
                  <a:srgbClr val="000000"/>
                </a:solidFill>
                <a:latin typeface="Times New Roman" charset="0"/>
              </a:rPr>
              <a:t>Salariés</a:t>
            </a:r>
            <a:r>
              <a:rPr lang="fr-FR" sz="1600">
                <a:solidFill>
                  <a:srgbClr val="000000"/>
                </a:solidFill>
              </a:rPr>
              <a:t> n’ayant cité </a:t>
            </a:r>
          </a:p>
          <a:p>
            <a:r>
              <a:rPr lang="fr-FR" sz="1600">
                <a:solidFill>
                  <a:srgbClr val="000000"/>
                </a:solidFill>
              </a:rPr>
              <a:t>que l’un de ces items</a:t>
            </a:r>
          </a:p>
        </p:txBody>
      </p:sp>
      <p:cxnSp>
        <p:nvCxnSpPr>
          <p:cNvPr id="58" name="Connecteur droit avec flèche 57"/>
          <p:cNvCxnSpPr/>
          <p:nvPr/>
        </p:nvCxnSpPr>
        <p:spPr>
          <a:xfrm>
            <a:off x="2571750" y="1440317"/>
            <a:ext cx="928688" cy="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a:off x="2500312" y="3250406"/>
            <a:ext cx="928688" cy="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a:off x="2571750" y="4977063"/>
            <a:ext cx="928688" cy="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559" name="Rectangle 37"/>
          <p:cNvSpPr>
            <a:spLocks noChangeArrowheads="1"/>
          </p:cNvSpPr>
          <p:nvPr/>
        </p:nvSpPr>
        <p:spPr bwMode="auto">
          <a:xfrm>
            <a:off x="139276" y="6597378"/>
            <a:ext cx="75961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sz="1000" dirty="0">
                <a:latin typeface="Times New Roman" charset="0"/>
              </a:rPr>
              <a:t>Source : </a:t>
            </a:r>
            <a:r>
              <a:rPr lang="fr-FR" sz="1000" dirty="0" err="1">
                <a:latin typeface="Times New Roman" charset="0"/>
              </a:rPr>
              <a:t>Dares</a:t>
            </a:r>
            <a:r>
              <a:rPr lang="fr-FR" sz="1000" dirty="0">
                <a:latin typeface="Times New Roman" charset="0"/>
              </a:rPr>
              <a:t>-DGT-DGAFP, enquête Sumer 2010.   Champ : Sumer 2010 (salariés France métropolitaine et Réunion ).</a:t>
            </a:r>
          </a:p>
        </p:txBody>
      </p:sp>
      <p:sp>
        <p:nvSpPr>
          <p:cNvPr id="21561" name="ZoneTexte 11"/>
          <p:cNvSpPr txBox="1">
            <a:spLocks noChangeArrowheads="1"/>
          </p:cNvSpPr>
          <p:nvPr/>
        </p:nvSpPr>
        <p:spPr bwMode="auto">
          <a:xfrm>
            <a:off x="0" y="4389438"/>
            <a:ext cx="9715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a:solidFill>
                  <a:schemeClr val="bg1"/>
                </a:solidFill>
                <a:latin typeface="Times New Roman" charset="0"/>
              </a:rPr>
              <a:t>Sinon</a:t>
            </a:r>
          </a:p>
        </p:txBody>
      </p:sp>
    </p:spTree>
    <p:extLst>
      <p:ext uri="{BB962C8B-B14F-4D97-AF65-F5344CB8AC3E}">
        <p14:creationId xmlns:p14="http://schemas.microsoft.com/office/powerpoint/2010/main" val="3807292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250825" y="1285875"/>
            <a:ext cx="8642350" cy="5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ＭＳ Ｐゴシック" charset="0"/>
                <a:cs typeface="Droid Sans Fallback"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9pPr>
          </a:lstStyle>
          <a:p>
            <a:pPr eaLnBrk="1" hangingPunct="1">
              <a:buClrTx/>
              <a:buFontTx/>
              <a:buNone/>
            </a:pPr>
            <a:r>
              <a:rPr lang="fr-FR" sz="3200" b="1" dirty="0">
                <a:solidFill>
                  <a:srgbClr val="990033"/>
                </a:solidFill>
                <a:latin typeface="+mj-lt"/>
                <a:ea typeface="宋体" charset="0"/>
                <a:cs typeface="Century Gothic"/>
              </a:rPr>
              <a:t>Absentéisme et déficit de reconnaissance</a:t>
            </a:r>
          </a:p>
        </p:txBody>
      </p:sp>
      <p:graphicFrame>
        <p:nvGraphicFramePr>
          <p:cNvPr id="181250" name="Group 2"/>
          <p:cNvGraphicFramePr>
            <a:graphicFrameLocks noGrp="1"/>
          </p:cNvGraphicFramePr>
          <p:nvPr>
            <p:extLst>
              <p:ext uri="{D42A27DB-BD31-4B8C-83A1-F6EECF244321}">
                <p14:modId xmlns:p14="http://schemas.microsoft.com/office/powerpoint/2010/main" val="1995174006"/>
              </p:ext>
            </p:extLst>
          </p:nvPr>
        </p:nvGraphicFramePr>
        <p:xfrm>
          <a:off x="349250" y="1989138"/>
          <a:ext cx="7456488" cy="4359275"/>
        </p:xfrm>
        <a:graphic>
          <a:graphicData uri="http://schemas.openxmlformats.org/drawingml/2006/table">
            <a:tbl>
              <a:tblPr/>
              <a:tblGrid>
                <a:gridCol w="2559050">
                  <a:extLst>
                    <a:ext uri="{9D8B030D-6E8A-4147-A177-3AD203B41FA5}">
                      <a16:colId xmlns:a16="http://schemas.microsoft.com/office/drawing/2014/main" val="20000"/>
                    </a:ext>
                  </a:extLst>
                </a:gridCol>
                <a:gridCol w="792163">
                  <a:extLst>
                    <a:ext uri="{9D8B030D-6E8A-4147-A177-3AD203B41FA5}">
                      <a16:colId xmlns:a16="http://schemas.microsoft.com/office/drawing/2014/main" val="20001"/>
                    </a:ext>
                  </a:extLst>
                </a:gridCol>
                <a:gridCol w="792162">
                  <a:extLst>
                    <a:ext uri="{9D8B030D-6E8A-4147-A177-3AD203B41FA5}">
                      <a16:colId xmlns:a16="http://schemas.microsoft.com/office/drawing/2014/main" val="20002"/>
                    </a:ext>
                  </a:extLst>
                </a:gridCol>
                <a:gridCol w="865188">
                  <a:extLst>
                    <a:ext uri="{9D8B030D-6E8A-4147-A177-3AD203B41FA5}">
                      <a16:colId xmlns:a16="http://schemas.microsoft.com/office/drawing/2014/main" val="20003"/>
                    </a:ext>
                  </a:extLst>
                </a:gridCol>
                <a:gridCol w="792162">
                  <a:extLst>
                    <a:ext uri="{9D8B030D-6E8A-4147-A177-3AD203B41FA5}">
                      <a16:colId xmlns:a16="http://schemas.microsoft.com/office/drawing/2014/main" val="20004"/>
                    </a:ext>
                  </a:extLst>
                </a:gridCol>
                <a:gridCol w="792163">
                  <a:extLst>
                    <a:ext uri="{9D8B030D-6E8A-4147-A177-3AD203B41FA5}">
                      <a16:colId xmlns:a16="http://schemas.microsoft.com/office/drawing/2014/main" val="20005"/>
                    </a:ext>
                  </a:extLst>
                </a:gridCol>
                <a:gridCol w="863600">
                  <a:extLst>
                    <a:ext uri="{9D8B030D-6E8A-4147-A177-3AD203B41FA5}">
                      <a16:colId xmlns:a16="http://schemas.microsoft.com/office/drawing/2014/main" val="20006"/>
                    </a:ext>
                  </a:extLst>
                </a:gridCol>
              </a:tblGrid>
              <a:tr h="304800">
                <a:tc>
                  <a:txBody>
                    <a:bodyPr/>
                    <a:lstStyle/>
                    <a:p>
                      <a:pPr marL="342900" marR="0" lvl="0" indent="-331788" algn="l"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dirty="0">
                          <a:ln>
                            <a:noFill/>
                          </a:ln>
                          <a:solidFill>
                            <a:srgbClr val="000000"/>
                          </a:solidFill>
                          <a:effectLst/>
                          <a:latin typeface="Calibri" charset="0"/>
                          <a:ea typeface="ＭＳ Ｐゴシック" charset="0"/>
                          <a:cs typeface="Arial" charset="0"/>
                        </a:rPr>
                        <a:t> </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Hommes</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gridSpan="3">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Femmes</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679450">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1" i="0" u="none" strike="noStrike" cap="none" normalizeH="0" baseline="0">
                          <a:ln>
                            <a:noFill/>
                          </a:ln>
                          <a:solidFill>
                            <a:srgbClr val="000000"/>
                          </a:solidFill>
                          <a:effectLst/>
                          <a:latin typeface="Calibri" charset="0"/>
                          <a:ea typeface="ＭＳ Ｐゴシック" charset="0"/>
                          <a:cs typeface="Arial" charset="0"/>
                        </a:rPr>
                        <a:t>Nb d'épisodes d'absence </a:t>
                      </a:r>
                      <a:br>
                        <a:rPr kumimoji="0" lang="fr-FR" sz="1400" b="1" i="0" u="none" strike="noStrike" cap="none" normalizeH="0" baseline="0">
                          <a:ln>
                            <a:noFill/>
                          </a:ln>
                          <a:solidFill>
                            <a:srgbClr val="000000"/>
                          </a:solidFill>
                          <a:effectLst/>
                          <a:latin typeface="Calibri" charset="0"/>
                          <a:ea typeface="ＭＳ Ｐゴシック" charset="0"/>
                          <a:cs typeface="Arial" charset="0"/>
                        </a:rPr>
                      </a:br>
                      <a:r>
                        <a:rPr kumimoji="0" lang="fr-FR" sz="1400" b="1" i="0" u="none" strike="noStrike" cap="none" normalizeH="0" baseline="0">
                          <a:ln>
                            <a:noFill/>
                          </a:ln>
                          <a:solidFill>
                            <a:srgbClr val="000000"/>
                          </a:solidFill>
                          <a:effectLst/>
                          <a:latin typeface="Calibri" charset="0"/>
                          <a:ea typeface="ＭＳ Ｐゴシック" charset="0"/>
                          <a:cs typeface="Arial" charset="0"/>
                        </a:rPr>
                        <a:t>(vs pas d'absence)</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dirty="0">
                          <a:ln>
                            <a:noFill/>
                          </a:ln>
                          <a:solidFill>
                            <a:srgbClr val="000000"/>
                          </a:solidFill>
                          <a:effectLst/>
                          <a:latin typeface="Calibri" charset="0"/>
                          <a:ea typeface="ＭＳ Ｐゴシック" charset="0"/>
                          <a:cs typeface="Arial" charset="0"/>
                        </a:rPr>
                        <a:t>2</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3 et plus</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2</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3 et plus</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2125">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1" i="0" u="none" strike="noStrike" cap="none" normalizeH="0" baseline="0">
                          <a:ln>
                            <a:noFill/>
                          </a:ln>
                          <a:solidFill>
                            <a:srgbClr val="000000"/>
                          </a:solidFill>
                          <a:effectLst/>
                          <a:latin typeface="Calibri" charset="0"/>
                          <a:ea typeface="ＭＳ Ｐゴシック" charset="0"/>
                          <a:cs typeface="Arial" charset="0"/>
                        </a:rPr>
                        <a:t>Faible latitude décisionnelle</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1,26</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1,64</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2,26</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1,24</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1,61</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1,97</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2125">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1" i="0" u="none" strike="noStrike" cap="none" normalizeH="0" baseline="0">
                          <a:ln>
                            <a:noFill/>
                          </a:ln>
                          <a:solidFill>
                            <a:srgbClr val="000000"/>
                          </a:solidFill>
                          <a:effectLst/>
                          <a:latin typeface="Calibri" charset="0"/>
                          <a:ea typeface="ＭＳ Ｐゴシック" charset="0"/>
                          <a:cs typeface="Arial" charset="0"/>
                        </a:rPr>
                        <a:t>Forte demande psychologique</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1,17</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1,42</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ns</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1,28</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1,45</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2,18</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1" i="0" u="none" strike="noStrike" cap="none" normalizeH="0" baseline="0">
                          <a:ln>
                            <a:noFill/>
                          </a:ln>
                          <a:solidFill>
                            <a:srgbClr val="000000"/>
                          </a:solidFill>
                          <a:effectLst/>
                          <a:latin typeface="Calibri" charset="0"/>
                          <a:ea typeface="ＭＳ Ｐゴシック" charset="0"/>
                          <a:cs typeface="Arial" charset="0"/>
                        </a:rPr>
                        <a:t>Faible soutien social</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1,27</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1,58</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2,41</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1,37</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1,72</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2,35</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2125">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1" i="0" u="none" strike="noStrike" cap="none" normalizeH="0" baseline="0">
                          <a:ln>
                            <a:noFill/>
                          </a:ln>
                          <a:solidFill>
                            <a:srgbClr val="000000"/>
                          </a:solidFill>
                          <a:effectLst/>
                          <a:latin typeface="Calibri" charset="0"/>
                          <a:ea typeface="ＭＳ Ｐゴシック" charset="0"/>
                          <a:cs typeface="Arial" charset="0"/>
                        </a:rPr>
                        <a:t>Tension au travail "Job strain"</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1,34</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1,81</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2,38</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1,38</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1,66</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2,47</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5"/>
                  </a:ext>
                </a:extLst>
              </a:tr>
              <a:tr h="304800">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1" i="0" u="none" strike="noStrike" cap="none" normalizeH="0" baseline="0">
                          <a:ln>
                            <a:noFill/>
                          </a:ln>
                          <a:solidFill>
                            <a:srgbClr val="000000"/>
                          </a:solidFill>
                          <a:effectLst/>
                          <a:latin typeface="Calibri" charset="0"/>
                          <a:ea typeface="ＭＳ Ｐゴシック" charset="0"/>
                          <a:cs typeface="Arial" charset="0"/>
                        </a:rPr>
                        <a:t>Manque d'estime</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1,41</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1,87</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1" i="0" u="none" strike="noStrike" cap="none" normalizeH="0" baseline="0">
                          <a:ln>
                            <a:noFill/>
                          </a:ln>
                          <a:solidFill>
                            <a:srgbClr val="000000"/>
                          </a:solidFill>
                          <a:effectLst/>
                          <a:latin typeface="Calibri" charset="0"/>
                          <a:ea typeface="ＭＳ Ｐゴシック" charset="0"/>
                          <a:cs typeface="Arial" charset="0"/>
                        </a:rPr>
                        <a:t>3,47</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1,51</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1,89</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1" i="0" u="none" strike="noStrike" cap="none" normalizeH="0" baseline="0">
                          <a:ln>
                            <a:noFill/>
                          </a:ln>
                          <a:solidFill>
                            <a:srgbClr val="000000"/>
                          </a:solidFill>
                          <a:effectLst/>
                          <a:latin typeface="Calibri" charset="0"/>
                          <a:ea typeface="ＭＳ Ｐゴシック" charset="0"/>
                          <a:cs typeface="Arial" charset="0"/>
                        </a:rPr>
                        <a:t>2,64</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800">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1" i="0" u="none" strike="noStrike" cap="none" normalizeH="0" baseline="0">
                          <a:ln>
                            <a:noFill/>
                          </a:ln>
                          <a:solidFill>
                            <a:srgbClr val="000000"/>
                          </a:solidFill>
                          <a:effectLst/>
                          <a:latin typeface="Calibri" charset="0"/>
                          <a:ea typeface="ＭＳ Ｐゴシック" charset="0"/>
                          <a:cs typeface="Arial" charset="0"/>
                        </a:rPr>
                        <a:t>Insécurité de l'emploi</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1,29</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1,81</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2,33</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1,28</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1,54</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2,37</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92125">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1" i="0" u="none" strike="noStrike" cap="none" normalizeH="0" baseline="0">
                          <a:ln>
                            <a:noFill/>
                          </a:ln>
                          <a:solidFill>
                            <a:srgbClr val="000000"/>
                          </a:solidFill>
                          <a:effectLst/>
                          <a:latin typeface="Calibri" charset="0"/>
                          <a:ea typeface="ＭＳ Ｐゴシック" charset="0"/>
                          <a:cs typeface="Arial" charset="0"/>
                        </a:rPr>
                        <a:t>Faibles perspectives de promotion</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1,41</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1,98</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1" i="0" u="none" strike="noStrike" cap="none" normalizeH="0" baseline="0">
                          <a:ln>
                            <a:noFill/>
                          </a:ln>
                          <a:solidFill>
                            <a:srgbClr val="000000"/>
                          </a:solidFill>
                          <a:effectLst/>
                          <a:latin typeface="Calibri" charset="0"/>
                          <a:ea typeface="ＭＳ Ｐゴシック" charset="0"/>
                          <a:cs typeface="Arial" charset="0"/>
                        </a:rPr>
                        <a:t>3,51</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1,45</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1,76</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1" i="0" u="none" strike="noStrike" cap="none" normalizeH="0" baseline="0">
                          <a:ln>
                            <a:noFill/>
                          </a:ln>
                          <a:solidFill>
                            <a:srgbClr val="000000"/>
                          </a:solidFill>
                          <a:effectLst/>
                          <a:latin typeface="Calibri" charset="0"/>
                          <a:ea typeface="ＭＳ Ｐゴシック" charset="0"/>
                          <a:cs typeface="Arial" charset="0"/>
                        </a:rPr>
                        <a:t>2,81</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92125">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1" i="0" u="none" strike="noStrike" cap="none" normalizeH="0" baseline="0">
                          <a:ln>
                            <a:noFill/>
                          </a:ln>
                          <a:solidFill>
                            <a:srgbClr val="000000"/>
                          </a:solidFill>
                          <a:effectLst/>
                          <a:latin typeface="Calibri" charset="0"/>
                          <a:ea typeface="ＭＳ Ｐゴシック" charset="0"/>
                          <a:cs typeface="Arial" charset="0"/>
                        </a:rPr>
                        <a:t>Manque de reconnaissance</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1,43</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2,04</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1" i="0" u="none" strike="noStrike" cap="none" normalizeH="0" baseline="0">
                          <a:ln>
                            <a:noFill/>
                          </a:ln>
                          <a:solidFill>
                            <a:srgbClr val="000000"/>
                          </a:solidFill>
                          <a:effectLst/>
                          <a:latin typeface="Calibri" charset="0"/>
                          <a:ea typeface="ＭＳ Ｐゴシック" charset="0"/>
                          <a:cs typeface="Arial" charset="0"/>
                        </a:rPr>
                        <a:t>4,28</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1,51</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0" i="0" u="none" strike="noStrike" cap="none" normalizeH="0" baseline="0">
                          <a:ln>
                            <a:noFill/>
                          </a:ln>
                          <a:solidFill>
                            <a:srgbClr val="000000"/>
                          </a:solidFill>
                          <a:effectLst/>
                          <a:latin typeface="Calibri" charset="0"/>
                          <a:ea typeface="ＭＳ Ｐゴシック" charset="0"/>
                          <a:cs typeface="Arial" charset="0"/>
                        </a:rPr>
                        <a:t>1,89</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31788" algn="ctr" defTabSz="449263" rtl="0" eaLnBrk="1" fontAlgn="base" latinLnBrk="0" hangingPunct="1">
                        <a:lnSpc>
                          <a:spcPct val="86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fr-FR" sz="1400" b="1" i="0" u="none" strike="noStrike" cap="none" normalizeH="0" baseline="0" dirty="0">
                          <a:ln>
                            <a:noFill/>
                          </a:ln>
                          <a:solidFill>
                            <a:srgbClr val="000000"/>
                          </a:solidFill>
                          <a:effectLst/>
                          <a:latin typeface="Calibri" charset="0"/>
                          <a:ea typeface="ＭＳ Ｐゴシック" charset="0"/>
                          <a:cs typeface="Arial" charset="0"/>
                        </a:rPr>
                        <a:t>3,17</a:t>
                      </a:r>
                    </a:p>
                  </a:txBody>
                  <a:tcPr marT="70415"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9"/>
                  </a:ext>
                </a:extLst>
              </a:tr>
            </a:tbl>
          </a:graphicData>
        </a:graphic>
      </p:graphicFrame>
      <p:sp>
        <p:nvSpPr>
          <p:cNvPr id="32857" name="Text Box 218"/>
          <p:cNvSpPr txBox="1">
            <a:spLocks noChangeArrowheads="1"/>
          </p:cNvSpPr>
          <p:nvPr/>
        </p:nvSpPr>
        <p:spPr bwMode="auto">
          <a:xfrm>
            <a:off x="6553200" y="6248400"/>
            <a:ext cx="21209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ＭＳ Ｐゴシック" charset="0"/>
                <a:cs typeface="Droid Sans Fallback"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9pPr>
          </a:lstStyle>
          <a:p>
            <a:pPr algn="r" eaLnBrk="1" hangingPunct="1">
              <a:buClrTx/>
              <a:buFontTx/>
              <a:buNone/>
            </a:pPr>
            <a:fld id="{F13B17D8-9BA8-5E43-BA6C-742560499D65}" type="slidenum">
              <a:rPr lang="fr-FR" sz="1800">
                <a:solidFill>
                  <a:srgbClr val="000000"/>
                </a:solidFill>
              </a:rPr>
              <a:pPr algn="r" eaLnBrk="1" hangingPunct="1">
                <a:buClrTx/>
                <a:buFontTx/>
                <a:buNone/>
              </a:pPr>
              <a:t>21</a:t>
            </a:fld>
            <a:endParaRPr lang="fr-FR" sz="1800">
              <a:solidFill>
                <a:srgbClr val="000000"/>
              </a:solidFill>
            </a:endParaRPr>
          </a:p>
        </p:txBody>
      </p:sp>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tabLst>
                <a:tab pos="1876425" algn="l"/>
              </a:tabLst>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6270282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468313" y="797761"/>
            <a:ext cx="8229600" cy="757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ＭＳ Ｐゴシック" charset="0"/>
                <a:cs typeface="Droid Sans Fallback"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charset="0"/>
                <a:ea typeface="Droid Sans Fallback" charset="0"/>
                <a:cs typeface="Droid Sans Fallback" charset="0"/>
              </a:defRPr>
            </a:lvl9pPr>
          </a:lstStyle>
          <a:p>
            <a:pPr algn="l" eaLnBrk="1" hangingPunct="1">
              <a:buClrTx/>
              <a:buFontTx/>
              <a:buNone/>
            </a:pPr>
            <a:r>
              <a:rPr lang="fr-FR" b="1" dirty="0">
                <a:solidFill>
                  <a:srgbClr val="990033"/>
                </a:solidFill>
                <a:latin typeface="+mj-lt"/>
                <a:cs typeface="Century Gothic"/>
              </a:rPr>
              <a:t>Des comportements qui émanent principalement de l’intérieur de l’entreprise</a:t>
            </a:r>
          </a:p>
        </p:txBody>
      </p:sp>
      <p:sp>
        <p:nvSpPr>
          <p:cNvPr id="43011" name="Rectangle 2"/>
          <p:cNvSpPr>
            <a:spLocks noChangeArrowheads="1"/>
          </p:cNvSpPr>
          <p:nvPr/>
        </p:nvSpPr>
        <p:spPr bwMode="auto">
          <a:xfrm>
            <a:off x="3890796" y="1388364"/>
            <a:ext cx="2774699" cy="23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nchor="ctr"/>
          <a:lstStyle/>
          <a:p>
            <a:pPr>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dirty="0">
                <a:solidFill>
                  <a:srgbClr val="000000"/>
                </a:solidFill>
                <a:latin typeface="Arial" charset="0"/>
              </a:rPr>
              <a:t>% de salariés subissant:</a:t>
            </a:r>
          </a:p>
        </p:txBody>
      </p:sp>
      <p:graphicFrame>
        <p:nvGraphicFramePr>
          <p:cNvPr id="189443" name="Group 3"/>
          <p:cNvGraphicFramePr>
            <a:graphicFrameLocks noGrp="1"/>
          </p:cNvGraphicFramePr>
          <p:nvPr>
            <p:extLst>
              <p:ext uri="{D42A27DB-BD31-4B8C-83A1-F6EECF244321}">
                <p14:modId xmlns:p14="http://schemas.microsoft.com/office/powerpoint/2010/main" val="2816905302"/>
              </p:ext>
            </p:extLst>
          </p:nvPr>
        </p:nvGraphicFramePr>
        <p:xfrm>
          <a:off x="250825" y="1741487"/>
          <a:ext cx="8626476" cy="4381501"/>
        </p:xfrm>
        <a:graphic>
          <a:graphicData uri="http://schemas.openxmlformats.org/drawingml/2006/table">
            <a:tbl>
              <a:tblPr/>
              <a:tblGrid>
                <a:gridCol w="1568450">
                  <a:extLst>
                    <a:ext uri="{9D8B030D-6E8A-4147-A177-3AD203B41FA5}">
                      <a16:colId xmlns:a16="http://schemas.microsoft.com/office/drawing/2014/main" val="20000"/>
                    </a:ext>
                  </a:extLst>
                </a:gridCol>
                <a:gridCol w="1852909">
                  <a:extLst>
                    <a:ext uri="{9D8B030D-6E8A-4147-A177-3AD203B41FA5}">
                      <a16:colId xmlns:a16="http://schemas.microsoft.com/office/drawing/2014/main" val="20001"/>
                    </a:ext>
                  </a:extLst>
                </a:gridCol>
                <a:gridCol w="1427007">
                  <a:extLst>
                    <a:ext uri="{9D8B030D-6E8A-4147-A177-3AD203B41FA5}">
                      <a16:colId xmlns:a16="http://schemas.microsoft.com/office/drawing/2014/main" val="20002"/>
                    </a:ext>
                  </a:extLst>
                </a:gridCol>
                <a:gridCol w="1925201">
                  <a:extLst>
                    <a:ext uri="{9D8B030D-6E8A-4147-A177-3AD203B41FA5}">
                      <a16:colId xmlns:a16="http://schemas.microsoft.com/office/drawing/2014/main" val="20003"/>
                    </a:ext>
                  </a:extLst>
                </a:gridCol>
                <a:gridCol w="1852909">
                  <a:extLst>
                    <a:ext uri="{9D8B030D-6E8A-4147-A177-3AD203B41FA5}">
                      <a16:colId xmlns:a16="http://schemas.microsoft.com/office/drawing/2014/main" val="20004"/>
                    </a:ext>
                  </a:extLst>
                </a:gridCol>
              </a:tblGrid>
              <a:tr h="811973">
                <a:tc>
                  <a:txBody>
                    <a:bodyPr/>
                    <a:lstStyle/>
                    <a:p>
                      <a:pPr marL="0" marR="0" lvl="0" indent="0" algn="l" defTabSz="449263" rtl="0" eaLnBrk="1" fontAlgn="base" latinLnBrk="0" hangingPunct="1">
                        <a:lnSpc>
                          <a:spcPct val="93000"/>
                        </a:lnSpc>
                        <a:spcBef>
                          <a:spcPts val="6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fr-FR" sz="2000" b="0"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90000" marR="90000" marT="82008" marB="60840" anchor="ct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6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000" b="1" i="0" u="none" strike="noStrike" cap="none" normalizeH="0" baseline="0" dirty="0">
                          <a:ln>
                            <a:noFill/>
                          </a:ln>
                          <a:solidFill>
                            <a:srgbClr val="000000"/>
                          </a:solidFill>
                          <a:effectLst/>
                          <a:latin typeface="Times New Roman" charset="0"/>
                          <a:ea typeface="ＭＳ Ｐゴシック" charset="0"/>
                          <a:cs typeface="Times New Roman" charset="0"/>
                        </a:rPr>
                        <a:t>Comportement hostile</a:t>
                      </a:r>
                    </a:p>
                  </a:txBody>
                  <a:tcPr marL="90000" marR="90000" marT="82008" marB="6084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6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000" b="1" i="0" u="none" strike="noStrike" cap="none" normalizeH="0" baseline="0" dirty="0">
                          <a:ln>
                            <a:noFill/>
                          </a:ln>
                          <a:solidFill>
                            <a:srgbClr val="000000"/>
                          </a:solidFill>
                          <a:effectLst/>
                          <a:latin typeface="Times New Roman" charset="0"/>
                          <a:ea typeface="ＭＳ Ｐゴシック" charset="0"/>
                          <a:cs typeface="Times New Roman" charset="0"/>
                        </a:rPr>
                        <a:t>Atteinte dégradante</a:t>
                      </a:r>
                    </a:p>
                  </a:txBody>
                  <a:tcPr marL="90000" marR="90000" marT="82008" marB="6084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6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000" b="1" i="0" u="none" strike="noStrike" cap="none" normalizeH="0" baseline="0" dirty="0">
                          <a:ln>
                            <a:noFill/>
                          </a:ln>
                          <a:solidFill>
                            <a:srgbClr val="000000"/>
                          </a:solidFill>
                          <a:effectLst/>
                          <a:latin typeface="Times New Roman" charset="0"/>
                          <a:ea typeface="ＭＳ Ｐゴシック" charset="0"/>
                          <a:cs typeface="Times New Roman" charset="0"/>
                        </a:rPr>
                        <a:t>Déni de reconnaissance</a:t>
                      </a:r>
                    </a:p>
                  </a:txBody>
                  <a:tcPr marL="90000" marR="90000" marT="82008" marB="6084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6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000" b="1" i="0" u="none" strike="noStrike" cap="none" normalizeH="0" baseline="0" dirty="0">
                          <a:ln>
                            <a:noFill/>
                          </a:ln>
                          <a:solidFill>
                            <a:srgbClr val="000000"/>
                          </a:solidFill>
                          <a:effectLst/>
                          <a:latin typeface="Times New Roman" charset="0"/>
                          <a:ea typeface="ＭＳ Ｐゴシック" charset="0"/>
                          <a:cs typeface="Times New Roman" charset="0"/>
                        </a:rPr>
                        <a:t>Comportement méprisant</a:t>
                      </a:r>
                    </a:p>
                  </a:txBody>
                  <a:tcPr marL="90000" marR="90000" marT="82008" marB="60840" anchor="b"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1846">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000" b="1" i="0" u="none" strike="noStrike" cap="none" normalizeH="0" baseline="0" dirty="0">
                          <a:ln>
                            <a:noFill/>
                          </a:ln>
                          <a:solidFill>
                            <a:srgbClr val="000000"/>
                          </a:solidFill>
                          <a:effectLst/>
                          <a:latin typeface="Times New Roman" charset="0"/>
                          <a:ea typeface="ＭＳ Ｐゴシック" charset="0"/>
                          <a:cs typeface="Arial" charset="0"/>
                        </a:rPr>
                        <a:t>Personne(s) de votre entreprise </a:t>
                      </a:r>
                    </a:p>
                  </a:txBody>
                  <a:tcPr marL="90000" marR="90000" marT="82008" marB="60840" anchor="ct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700" b="0" i="0" u="none" strike="noStrike" cap="none" normalizeH="0" baseline="0" dirty="0">
                          <a:ln>
                            <a:noFill/>
                          </a:ln>
                          <a:solidFill>
                            <a:srgbClr val="FF0000"/>
                          </a:solidFill>
                          <a:effectLst/>
                          <a:latin typeface="Times New Roman" charset="0"/>
                          <a:ea typeface="ＭＳ Ｐゴシック" charset="0"/>
                          <a:cs typeface="Times New Roman" charset="0"/>
                        </a:rPr>
                        <a:t>85,6</a:t>
                      </a:r>
                    </a:p>
                  </a:txBody>
                  <a:tcPr marL="90000" marR="90000" marT="84654" marB="6084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700" b="0" i="0" u="none" strike="noStrike" cap="none" normalizeH="0" baseline="0">
                          <a:ln>
                            <a:noFill/>
                          </a:ln>
                          <a:solidFill>
                            <a:srgbClr val="FF0000"/>
                          </a:solidFill>
                          <a:effectLst/>
                          <a:latin typeface="Times New Roman" charset="0"/>
                          <a:ea typeface="ＭＳ Ｐゴシック" charset="0"/>
                          <a:cs typeface="Times New Roman" charset="0"/>
                        </a:rPr>
                        <a:t>80,7</a:t>
                      </a:r>
                    </a:p>
                  </a:txBody>
                  <a:tcPr marL="90000" marR="90000" marT="84654" marB="6084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700" b="0" i="0" u="none" strike="noStrike" cap="none" normalizeH="0" baseline="0">
                          <a:ln>
                            <a:noFill/>
                          </a:ln>
                          <a:solidFill>
                            <a:srgbClr val="FF0000"/>
                          </a:solidFill>
                          <a:effectLst/>
                          <a:latin typeface="Times New Roman" charset="0"/>
                          <a:ea typeface="ＭＳ Ｐゴシック" charset="0"/>
                          <a:cs typeface="Times New Roman" charset="0"/>
                        </a:rPr>
                        <a:t>87,8</a:t>
                      </a:r>
                    </a:p>
                  </a:txBody>
                  <a:tcPr marL="90000" marR="90000" marT="84654" marB="6084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700" b="0" i="0" u="none" strike="noStrike" cap="none" normalizeH="0" baseline="0">
                          <a:ln>
                            <a:noFill/>
                          </a:ln>
                          <a:solidFill>
                            <a:srgbClr val="FF0000"/>
                          </a:solidFill>
                          <a:effectLst/>
                          <a:latin typeface="Times New Roman" charset="0"/>
                          <a:ea typeface="ＭＳ Ｐゴシック" charset="0"/>
                          <a:cs typeface="Times New Roman" charset="0"/>
                        </a:rPr>
                        <a:t>84,2</a:t>
                      </a:r>
                    </a:p>
                  </a:txBody>
                  <a:tcPr marL="90000" marR="90000" marT="84654" marB="60840" anchor="b"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81846">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000" b="1" i="0" u="none" strike="noStrike" cap="none" normalizeH="0" baseline="0" dirty="0">
                          <a:ln>
                            <a:noFill/>
                          </a:ln>
                          <a:solidFill>
                            <a:srgbClr val="000000"/>
                          </a:solidFill>
                          <a:effectLst/>
                          <a:latin typeface="Times New Roman" charset="0"/>
                          <a:ea typeface="ＭＳ Ｐゴシック" charset="0"/>
                          <a:cs typeface="Arial" charset="0"/>
                        </a:rPr>
                        <a:t>Clients, usagers, patients</a:t>
                      </a:r>
                    </a:p>
                  </a:txBody>
                  <a:tcPr marL="90000" marR="90000" marT="82008" marB="60840" anchor="ct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700" b="0" i="0" u="none" strike="noStrike" cap="none" normalizeH="0" baseline="0">
                          <a:ln>
                            <a:noFill/>
                          </a:ln>
                          <a:solidFill>
                            <a:srgbClr val="000000"/>
                          </a:solidFill>
                          <a:effectLst/>
                          <a:latin typeface="Times New Roman" charset="0"/>
                          <a:ea typeface="ＭＳ Ｐゴシック" charset="0"/>
                          <a:cs typeface="Times New Roman" charset="0"/>
                        </a:rPr>
                        <a:t>12,2</a:t>
                      </a:r>
                    </a:p>
                  </a:txBody>
                  <a:tcPr marL="90000" marR="90000" marT="84654" marB="6084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700" b="0" i="0" u="none" strike="noStrike" cap="none" normalizeH="0" baseline="0">
                          <a:ln>
                            <a:noFill/>
                          </a:ln>
                          <a:solidFill>
                            <a:srgbClr val="000000"/>
                          </a:solidFill>
                          <a:effectLst/>
                          <a:latin typeface="Times New Roman" charset="0"/>
                          <a:ea typeface="ＭＳ Ｐゴシック" charset="0"/>
                          <a:cs typeface="Times New Roman" charset="0"/>
                        </a:rPr>
                        <a:t>18,5</a:t>
                      </a:r>
                    </a:p>
                  </a:txBody>
                  <a:tcPr marL="90000" marR="90000" marT="84654" marB="6084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700" b="0" i="0" u="none" strike="noStrike" cap="none" normalizeH="0" baseline="0">
                          <a:ln>
                            <a:noFill/>
                          </a:ln>
                          <a:solidFill>
                            <a:srgbClr val="000000"/>
                          </a:solidFill>
                          <a:effectLst/>
                          <a:latin typeface="Times New Roman" charset="0"/>
                          <a:ea typeface="ＭＳ Ｐゴシック" charset="0"/>
                          <a:cs typeface="Times New Roman" charset="0"/>
                        </a:rPr>
                        <a:t>12,1</a:t>
                      </a:r>
                    </a:p>
                  </a:txBody>
                  <a:tcPr marL="90000" marR="90000" marT="84654" marB="6084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700" b="0" i="0" u="none" strike="noStrike" cap="none" normalizeH="0" baseline="0">
                          <a:ln>
                            <a:noFill/>
                          </a:ln>
                          <a:solidFill>
                            <a:srgbClr val="000000"/>
                          </a:solidFill>
                          <a:effectLst/>
                          <a:latin typeface="Times New Roman" charset="0"/>
                          <a:ea typeface="ＭＳ Ｐゴシック" charset="0"/>
                          <a:cs typeface="Times New Roman" charset="0"/>
                        </a:rPr>
                        <a:t>10,1</a:t>
                      </a:r>
                    </a:p>
                  </a:txBody>
                  <a:tcPr marL="90000" marR="90000" marT="84654" marB="60840" anchor="b"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05836">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000" b="1" i="0" u="none" strike="noStrike" cap="none" normalizeH="0" baseline="0" dirty="0">
                          <a:ln>
                            <a:noFill/>
                          </a:ln>
                          <a:solidFill>
                            <a:srgbClr val="000000"/>
                          </a:solidFill>
                          <a:effectLst/>
                          <a:latin typeface="Times New Roman" charset="0"/>
                          <a:ea typeface="ＭＳ Ｐゴシック" charset="0"/>
                          <a:cs typeface="Arial" charset="0"/>
                        </a:rPr>
                        <a:t>Salariés d'autres entreprises</a:t>
                      </a:r>
                    </a:p>
                  </a:txBody>
                  <a:tcPr marL="90000" marR="90000" marT="82008" marB="60840" anchor="ct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700" b="0" i="0" u="none" strike="noStrike" cap="none" normalizeH="0" baseline="0">
                          <a:ln>
                            <a:noFill/>
                          </a:ln>
                          <a:solidFill>
                            <a:srgbClr val="000000"/>
                          </a:solidFill>
                          <a:effectLst/>
                          <a:latin typeface="Times New Roman" charset="0"/>
                          <a:ea typeface="ＭＳ Ｐゴシック" charset="0"/>
                          <a:cs typeface="Times New Roman" charset="0"/>
                        </a:rPr>
                        <a:t>6,5</a:t>
                      </a:r>
                    </a:p>
                  </a:txBody>
                  <a:tcPr marL="90000" marR="90000" marT="84654" marB="6084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700" b="0" i="0" u="none" strike="noStrike" cap="none" normalizeH="0" baseline="0">
                          <a:ln>
                            <a:noFill/>
                          </a:ln>
                          <a:solidFill>
                            <a:srgbClr val="000000"/>
                          </a:solidFill>
                          <a:effectLst/>
                          <a:latin typeface="Times New Roman" charset="0"/>
                          <a:ea typeface="ＭＳ Ｐゴシック" charset="0"/>
                          <a:cs typeface="Times New Roman" charset="0"/>
                        </a:rPr>
                        <a:t>11,1</a:t>
                      </a:r>
                    </a:p>
                  </a:txBody>
                  <a:tcPr marL="90000" marR="90000" marT="84654" marB="6084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700" b="0" i="0" u="none" strike="noStrike" cap="none" normalizeH="0" baseline="0">
                          <a:ln>
                            <a:noFill/>
                          </a:ln>
                          <a:solidFill>
                            <a:srgbClr val="000000"/>
                          </a:solidFill>
                          <a:effectLst/>
                          <a:latin typeface="Times New Roman" charset="0"/>
                          <a:ea typeface="ＭＳ Ｐゴシック" charset="0"/>
                          <a:cs typeface="Times New Roman" charset="0"/>
                        </a:rPr>
                        <a:t>6,0</a:t>
                      </a:r>
                    </a:p>
                  </a:txBody>
                  <a:tcPr marL="90000" marR="90000" marT="84654" marB="6084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700" b="0" i="0" u="none" strike="noStrike" cap="none" normalizeH="0" baseline="0" dirty="0">
                          <a:ln>
                            <a:noFill/>
                          </a:ln>
                          <a:solidFill>
                            <a:srgbClr val="000000"/>
                          </a:solidFill>
                          <a:effectLst/>
                          <a:latin typeface="Times New Roman" charset="0"/>
                          <a:ea typeface="ＭＳ Ｐゴシック" charset="0"/>
                          <a:cs typeface="Times New Roman" charset="0"/>
                        </a:rPr>
                        <a:t>5,7</a:t>
                      </a:r>
                    </a:p>
                  </a:txBody>
                  <a:tcPr marL="90000" marR="90000" marT="84654" marB="60840" anchor="b"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3044" name="Rectangle 73"/>
          <p:cNvSpPr>
            <a:spLocks noChangeArrowheads="1"/>
          </p:cNvSpPr>
          <p:nvPr/>
        </p:nvSpPr>
        <p:spPr bwMode="auto">
          <a:xfrm>
            <a:off x="665163" y="6308725"/>
            <a:ext cx="33162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p>
            <a:pPr>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b="1" dirty="0">
                <a:solidFill>
                  <a:srgbClr val="000000"/>
                </a:solidFill>
                <a:latin typeface="Arial" charset="0"/>
              </a:rPr>
              <a:t>Source : </a:t>
            </a:r>
            <a:r>
              <a:rPr lang="fr-FR" sz="900" b="1" dirty="0" err="1">
                <a:solidFill>
                  <a:srgbClr val="000000"/>
                </a:solidFill>
                <a:latin typeface="Arial" charset="0"/>
              </a:rPr>
              <a:t>Dares</a:t>
            </a:r>
            <a:r>
              <a:rPr lang="fr-FR" sz="900" b="1" dirty="0">
                <a:solidFill>
                  <a:srgbClr val="000000"/>
                </a:solidFill>
                <a:latin typeface="Arial" charset="0"/>
              </a:rPr>
              <a:t>-DGT-DGAFP, enquête Sumer 2010.   </a:t>
            </a:r>
          </a:p>
        </p:txBody>
      </p:sp>
      <p:sp>
        <p:nvSpPr>
          <p:cNvPr id="6"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tabLst>
                <a:tab pos="1876425" algn="l"/>
              </a:tabLst>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9599261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53A8AA1-749E-414B-A322-670FEFE62613}" type="slidenum">
              <a:rPr lang="fr-FR" smtClean="0"/>
              <a:t>23</a:t>
            </a:fld>
            <a:endParaRPr lang="fr-FR"/>
          </a:p>
        </p:txBody>
      </p:sp>
      <p:sp>
        <p:nvSpPr>
          <p:cNvPr id="6" name="ZoneTexte 5"/>
          <p:cNvSpPr txBox="1"/>
          <p:nvPr/>
        </p:nvSpPr>
        <p:spPr>
          <a:xfrm>
            <a:off x="3124200" y="3014133"/>
            <a:ext cx="4113199" cy="2858532"/>
          </a:xfrm>
          <a:prstGeom prst="rect">
            <a:avLst/>
          </a:prstGeom>
          <a:noFill/>
        </p:spPr>
        <p:txBody>
          <a:bodyPr wrap="square" rtlCol="0">
            <a:spAutoFit/>
          </a:bodyPr>
          <a:lstStyle/>
          <a:p>
            <a:endParaRPr lang="fr-FR" dirty="0"/>
          </a:p>
        </p:txBody>
      </p:sp>
      <p:graphicFrame>
        <p:nvGraphicFramePr>
          <p:cNvPr id="8" name="Object 2"/>
          <p:cNvGraphicFramePr>
            <a:graphicFrameLocks noChangeAspect="1"/>
          </p:cNvGraphicFramePr>
          <p:nvPr>
            <p:extLst>
              <p:ext uri="{D42A27DB-BD31-4B8C-83A1-F6EECF244321}">
                <p14:modId xmlns:p14="http://schemas.microsoft.com/office/powerpoint/2010/main" val="3604990117"/>
              </p:ext>
            </p:extLst>
          </p:nvPr>
        </p:nvGraphicFramePr>
        <p:xfrm>
          <a:off x="524933" y="1700808"/>
          <a:ext cx="7476067" cy="4705350"/>
        </p:xfrm>
        <a:graphic>
          <a:graphicData uri="http://schemas.openxmlformats.org/presentationml/2006/ole">
            <mc:AlternateContent xmlns:mc="http://schemas.openxmlformats.org/markup-compatibility/2006">
              <mc:Choice xmlns:v="urn:schemas-microsoft-com:vml" Requires="v">
                <p:oleObj spid="_x0000_s26649" r:id="rId3" imgW="7581900" imgH="5314950" progId="">
                  <p:embed/>
                </p:oleObj>
              </mc:Choice>
              <mc:Fallback>
                <p:oleObj r:id="rId3" imgW="7581900" imgH="531495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933" y="1700808"/>
                        <a:ext cx="7476067" cy="47053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 name="Rectangle 8"/>
          <p:cNvSpPr/>
          <p:nvPr/>
        </p:nvSpPr>
        <p:spPr>
          <a:xfrm>
            <a:off x="524933" y="690261"/>
            <a:ext cx="8161867" cy="954107"/>
          </a:xfrm>
          <a:prstGeom prst="rect">
            <a:avLst/>
          </a:prstGeom>
        </p:spPr>
        <p:txBody>
          <a:bodyPr wrap="square">
            <a:spAutoFit/>
          </a:bodyPr>
          <a:lstStyle/>
          <a:p>
            <a:r>
              <a:rPr lang="fr-FR" sz="2800" b="1" dirty="0">
                <a:solidFill>
                  <a:srgbClr val="990033"/>
                </a:solidFill>
                <a:latin typeface="+mj-lt"/>
                <a:cs typeface="Century Gothic"/>
              </a:rPr>
              <a:t>Un lien fort avec les caractéristiques de l’organisation du travail</a:t>
            </a:r>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tabLst>
                <a:tab pos="1876425" algn="l"/>
              </a:tabLst>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770372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750" y="2058001"/>
            <a:ext cx="7994650" cy="3086904"/>
          </a:xfrm>
        </p:spPr>
        <p:txBody>
          <a:bodyPr>
            <a:noAutofit/>
          </a:bodyPr>
          <a:lstStyle/>
          <a:p>
            <a:pPr marL="0" indent="0" algn="just" eaLnBrk="1" hangingPunct="1">
              <a:buFont typeface="Arial" charset="0"/>
              <a:buNone/>
            </a:pPr>
            <a:r>
              <a:rPr lang="fr-FR" sz="2800" dirty="0"/>
              <a:t>Les </a:t>
            </a:r>
            <a:r>
              <a:rPr lang="fr-FR" sz="2800" b="1" dirty="0">
                <a:solidFill>
                  <a:srgbClr val="990033"/>
                </a:solidFill>
              </a:rPr>
              <a:t>risques psychosociaux </a:t>
            </a:r>
            <a:r>
              <a:rPr lang="fr-FR" sz="2800" dirty="0"/>
              <a:t>ce sont </a:t>
            </a:r>
            <a:r>
              <a:rPr lang="fr-FR" sz="2800" i="1" dirty="0"/>
              <a:t>« les risques pour la santé mentale, physique et sociale, engendrés par les conditions d’emploi, les facteurs organisationnels et relationnels susceptibles d</a:t>
            </a:r>
            <a:r>
              <a:rPr lang="ja-JP" altLang="fr-FR" sz="2800" i="1" dirty="0"/>
              <a:t>’</a:t>
            </a:r>
            <a:r>
              <a:rPr lang="fr-FR" sz="2800" i="1" dirty="0"/>
              <a:t>interagir avec le fonctionnement mental »*.</a:t>
            </a:r>
          </a:p>
          <a:p>
            <a:pPr marL="0" indent="0" algn="just" eaLnBrk="1" hangingPunct="1">
              <a:buFont typeface="Arial" charset="0"/>
              <a:buNone/>
            </a:pPr>
            <a:endParaRPr lang="fr-FR" sz="2800" i="1" dirty="0"/>
          </a:p>
          <a:p>
            <a:pPr marL="0" indent="0" algn="just" eaLnBrk="1" hangingPunct="1">
              <a:buFont typeface="Arial" charset="0"/>
              <a:buNone/>
            </a:pPr>
            <a:r>
              <a:rPr lang="fr-FR" sz="1600" dirty="0"/>
              <a:t>* Définition du Collège d</a:t>
            </a:r>
            <a:r>
              <a:rPr lang="ja-JP" altLang="fr-FR" sz="1600" dirty="0"/>
              <a:t>’</a:t>
            </a:r>
            <a:r>
              <a:rPr lang="fr-FR" sz="1600" dirty="0"/>
              <a:t>expertise sur les RPS, avril 2011 (rapport Gollac)</a:t>
            </a:r>
          </a:p>
          <a:p>
            <a:pPr marL="0" indent="0" algn="just" eaLnBrk="1" hangingPunct="1">
              <a:buFont typeface="Arial" charset="0"/>
              <a:buNone/>
            </a:pPr>
            <a:endParaRPr lang="fr-FR" sz="1600" dirty="0"/>
          </a:p>
          <a:p>
            <a:pPr marL="0" indent="0" algn="just" eaLnBrk="1" hangingPunct="1">
              <a:buNone/>
            </a:pPr>
            <a:endParaRPr lang="fr-FR" sz="2400" dirty="0"/>
          </a:p>
        </p:txBody>
      </p:sp>
      <p:sp>
        <p:nvSpPr>
          <p:cNvPr id="41987" name="Espace réservé du numéro de diapositive 1"/>
          <p:cNvSpPr>
            <a:spLocks noGrp="1"/>
          </p:cNvSpPr>
          <p:nvPr>
            <p:ph type="sldNum" sz="quarter" idx="12"/>
          </p:nvPr>
        </p:nvSpPr>
        <p:spPr bwMode="auto">
          <a:xfrm>
            <a:off x="4140200" y="6308725"/>
            <a:ext cx="86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fld id="{EF631B6B-90D2-484C-A050-1E06389A6E65}" type="slidenum">
              <a:rPr lang="fr-FR" sz="2400">
                <a:solidFill>
                  <a:srgbClr val="FFFFFF"/>
                </a:solidFill>
                <a:latin typeface="Impact" charset="0"/>
                <a:ea typeface="MS PGothic" charset="0"/>
              </a:rPr>
              <a:pPr/>
              <a:t>24</a:t>
            </a:fld>
            <a:endParaRPr lang="fr-FR" sz="2400">
              <a:solidFill>
                <a:srgbClr val="FFFFFF"/>
              </a:solidFill>
              <a:latin typeface="Impact" charset="0"/>
              <a:ea typeface="MS PGothic" charset="0"/>
            </a:endParaRPr>
          </a:p>
        </p:txBody>
      </p:sp>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tabLst>
                <a:tab pos="1876425" algn="l"/>
              </a:tabLst>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7" name="Titre 4"/>
          <p:cNvSpPr>
            <a:spLocks noGrp="1"/>
          </p:cNvSpPr>
          <p:nvPr>
            <p:ph type="title"/>
          </p:nvPr>
        </p:nvSpPr>
        <p:spPr>
          <a:xfrm>
            <a:off x="360947" y="624873"/>
            <a:ext cx="8584271" cy="1001199"/>
          </a:xfrm>
        </p:spPr>
        <p:txBody>
          <a:bodyPr>
            <a:noAutofit/>
          </a:bodyPr>
          <a:lstStyle/>
          <a:p>
            <a:pPr algn="l" eaLnBrk="1" hangingPunct="1"/>
            <a:r>
              <a:rPr lang="fr-FR" sz="2400" b="1" dirty="0">
                <a:solidFill>
                  <a:srgbClr val="990033"/>
                </a:solidFill>
              </a:rPr>
              <a:t>LE HARCELEMENT MORAL PARMI LES RISQUES PSYCHOSOCIAUX</a:t>
            </a:r>
            <a:br>
              <a:rPr lang="fr-FR" sz="2400" b="1" dirty="0">
                <a:solidFill>
                  <a:srgbClr val="990033"/>
                </a:solidFill>
                <a:latin typeface="Century Gothic" charset="0"/>
              </a:rPr>
            </a:br>
            <a:r>
              <a:rPr lang="fr-FR" sz="2000" b="1" dirty="0">
                <a:solidFill>
                  <a:srgbClr val="990033"/>
                </a:solidFill>
              </a:rPr>
              <a:t>Divers </a:t>
            </a:r>
            <a:r>
              <a:rPr lang="fr-FR" sz="2000" b="1" u="sng" dirty="0">
                <a:solidFill>
                  <a:srgbClr val="990033"/>
                </a:solidFill>
              </a:rPr>
              <a:t>modèles</a:t>
            </a:r>
            <a:r>
              <a:rPr lang="fr-FR" sz="2000" b="1" dirty="0">
                <a:solidFill>
                  <a:srgbClr val="990033"/>
                </a:solidFill>
              </a:rPr>
              <a:t> de compréhension et </a:t>
            </a:r>
            <a:r>
              <a:rPr lang="fr-FR" sz="2000" b="1" u="sng" dirty="0">
                <a:solidFill>
                  <a:srgbClr val="990033"/>
                </a:solidFill>
              </a:rPr>
              <a:t>d’analyse du travail</a:t>
            </a:r>
          </a:p>
        </p:txBody>
      </p:sp>
    </p:spTree>
    <p:extLst>
      <p:ext uri="{BB962C8B-B14F-4D97-AF65-F5344CB8AC3E}">
        <p14:creationId xmlns:p14="http://schemas.microsoft.com/office/powerpoint/2010/main" val="2255924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contenu 2"/>
          <p:cNvSpPr>
            <a:spLocks noGrp="1"/>
          </p:cNvSpPr>
          <p:nvPr>
            <p:ph idx="1"/>
          </p:nvPr>
        </p:nvSpPr>
        <p:spPr>
          <a:xfrm>
            <a:off x="542925" y="2274888"/>
            <a:ext cx="7842250" cy="3990975"/>
          </a:xfrm>
        </p:spPr>
        <p:txBody>
          <a:bodyPr/>
          <a:lstStyle/>
          <a:p>
            <a:pPr marL="0" indent="0" eaLnBrk="1" hangingPunct="1">
              <a:buFont typeface="Arial" panose="020B0604020202020204" pitchFamily="34" charset="0"/>
              <a:buNone/>
            </a:pPr>
            <a:endParaRPr lang="fr-FR" altLang="fr-FR" sz="1600" dirty="0"/>
          </a:p>
        </p:txBody>
      </p:sp>
      <p:cxnSp>
        <p:nvCxnSpPr>
          <p:cNvPr id="5" name="Connecteur droit avec flèche 4"/>
          <p:cNvCxnSpPr/>
          <p:nvPr/>
        </p:nvCxnSpPr>
        <p:spPr>
          <a:xfrm>
            <a:off x="1484313" y="5789613"/>
            <a:ext cx="5832475" cy="17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1" name="Groupe 10"/>
          <p:cNvGrpSpPr>
            <a:grpSpLocks/>
          </p:cNvGrpSpPr>
          <p:nvPr/>
        </p:nvGrpSpPr>
        <p:grpSpPr bwMode="auto">
          <a:xfrm>
            <a:off x="1184275" y="2224088"/>
            <a:ext cx="584200" cy="3692525"/>
            <a:chOff x="1183834" y="2223549"/>
            <a:chExt cx="584775" cy="3692525"/>
          </a:xfrm>
        </p:grpSpPr>
        <p:cxnSp>
          <p:nvCxnSpPr>
            <p:cNvPr id="9" name="Connecteur droit avec flèche 8"/>
            <p:cNvCxnSpPr/>
            <p:nvPr/>
          </p:nvCxnSpPr>
          <p:spPr>
            <a:xfrm flipV="1">
              <a:off x="1562031" y="2223549"/>
              <a:ext cx="0" cy="3692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653" name="ZoneTexte 13"/>
            <p:cNvSpPr txBox="1">
              <a:spLocks noChangeArrowheads="1"/>
            </p:cNvSpPr>
            <p:nvPr/>
          </p:nvSpPr>
          <p:spPr bwMode="auto">
            <a:xfrm>
              <a:off x="1183834" y="2553985"/>
              <a:ext cx="584775" cy="3110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vert27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fr-FR" altLang="fr-FR" sz="1400" b="1" dirty="0"/>
                <a:t>Latitude décisionnelle, autonomie</a:t>
              </a:r>
            </a:p>
            <a:p>
              <a:pPr>
                <a:defRPr/>
              </a:pPr>
              <a:endParaRPr lang="fr-FR" altLang="fr-FR" sz="1200" b="1" dirty="0"/>
            </a:p>
          </p:txBody>
        </p:sp>
      </p:grpSp>
      <p:cxnSp>
        <p:nvCxnSpPr>
          <p:cNvPr id="17" name="Connecteur droit avec flèche 16"/>
          <p:cNvCxnSpPr/>
          <p:nvPr/>
        </p:nvCxnSpPr>
        <p:spPr>
          <a:xfrm flipV="1">
            <a:off x="1490663" y="2398713"/>
            <a:ext cx="5616575" cy="3422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607" name="ZoneTexte 18"/>
          <p:cNvSpPr txBox="1">
            <a:spLocks noChangeArrowheads="1"/>
          </p:cNvSpPr>
          <p:nvPr/>
        </p:nvSpPr>
        <p:spPr bwMode="auto">
          <a:xfrm>
            <a:off x="1557338" y="5816600"/>
            <a:ext cx="53292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fr-FR" altLang="fr-FR" sz="1400" b="1" dirty="0">
                <a:solidFill>
                  <a:schemeClr val="tx1"/>
                </a:solidFill>
                <a:latin typeface="Arial" panose="020B0604020202020204" pitchFamily="34" charset="0"/>
              </a:rPr>
              <a:t>Charge de travail, complexité, demande psychologique</a:t>
            </a:r>
          </a:p>
        </p:txBody>
      </p:sp>
      <p:sp>
        <p:nvSpPr>
          <p:cNvPr id="25612" name="ZoneTexte 34"/>
          <p:cNvSpPr txBox="1">
            <a:spLocks noChangeArrowheads="1"/>
          </p:cNvSpPr>
          <p:nvPr/>
        </p:nvSpPr>
        <p:spPr bwMode="auto">
          <a:xfrm>
            <a:off x="1827213" y="4713288"/>
            <a:ext cx="158432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fr-FR" altLang="fr-FR" sz="1600" b="1" dirty="0">
                <a:solidFill>
                  <a:schemeClr val="tx1"/>
                </a:solidFill>
                <a:latin typeface="Arial" panose="020B0604020202020204" pitchFamily="34" charset="0"/>
              </a:rPr>
              <a:t>Passive :</a:t>
            </a:r>
          </a:p>
          <a:p>
            <a:pPr>
              <a:spcBef>
                <a:spcPct val="0"/>
              </a:spcBef>
              <a:buClrTx/>
              <a:buFontTx/>
              <a:buNone/>
            </a:pPr>
            <a:r>
              <a:rPr lang="fr-FR" altLang="fr-FR" sz="1400" dirty="0">
                <a:solidFill>
                  <a:schemeClr val="tx1"/>
                </a:solidFill>
                <a:latin typeface="Arial" panose="020B0604020202020204" pitchFamily="34" charset="0"/>
              </a:rPr>
              <a:t>Faible demande, faible latitude</a:t>
            </a:r>
          </a:p>
        </p:txBody>
      </p:sp>
      <p:sp>
        <p:nvSpPr>
          <p:cNvPr id="25613" name="ZoneTexte 38"/>
          <p:cNvSpPr txBox="1">
            <a:spLocks noChangeArrowheads="1"/>
          </p:cNvSpPr>
          <p:nvPr/>
        </p:nvSpPr>
        <p:spPr bwMode="auto">
          <a:xfrm>
            <a:off x="1849438" y="3497263"/>
            <a:ext cx="151130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fr-FR" altLang="fr-FR" sz="1400" b="1" dirty="0">
                <a:solidFill>
                  <a:schemeClr val="tx1"/>
                </a:solidFill>
                <a:latin typeface="Arial" panose="020B0604020202020204" pitchFamily="34" charset="0"/>
              </a:rPr>
              <a:t>Détendue :</a:t>
            </a:r>
          </a:p>
          <a:p>
            <a:pPr>
              <a:spcBef>
                <a:spcPct val="0"/>
              </a:spcBef>
              <a:buClrTx/>
              <a:buFontTx/>
              <a:buNone/>
            </a:pPr>
            <a:r>
              <a:rPr lang="fr-FR" altLang="fr-FR" sz="1400" dirty="0">
                <a:solidFill>
                  <a:schemeClr val="tx1"/>
                </a:solidFill>
                <a:latin typeface="Arial" panose="020B0604020202020204" pitchFamily="34" charset="0"/>
              </a:rPr>
              <a:t>Faible demande, </a:t>
            </a:r>
          </a:p>
          <a:p>
            <a:pPr>
              <a:spcBef>
                <a:spcPct val="0"/>
              </a:spcBef>
              <a:buClrTx/>
              <a:buFontTx/>
              <a:buNone/>
            </a:pPr>
            <a:r>
              <a:rPr lang="fr-FR" altLang="fr-FR" sz="1400" dirty="0">
                <a:solidFill>
                  <a:schemeClr val="tx1"/>
                </a:solidFill>
                <a:latin typeface="Arial" panose="020B0604020202020204" pitchFamily="34" charset="0"/>
              </a:rPr>
              <a:t>forte latitude</a:t>
            </a:r>
          </a:p>
        </p:txBody>
      </p:sp>
      <p:sp>
        <p:nvSpPr>
          <p:cNvPr id="25614" name="ZoneTexte 39"/>
          <p:cNvSpPr txBox="1">
            <a:spLocks noChangeArrowheads="1"/>
          </p:cNvSpPr>
          <p:nvPr/>
        </p:nvSpPr>
        <p:spPr bwMode="auto">
          <a:xfrm>
            <a:off x="3851275" y="3495675"/>
            <a:ext cx="180022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fr-FR" altLang="fr-FR" sz="1400" b="1" dirty="0">
                <a:solidFill>
                  <a:schemeClr val="tx1"/>
                </a:solidFill>
                <a:latin typeface="Arial" panose="020B0604020202020204" pitchFamily="34" charset="0"/>
              </a:rPr>
              <a:t>Active :</a:t>
            </a:r>
          </a:p>
          <a:p>
            <a:pPr>
              <a:spcBef>
                <a:spcPct val="0"/>
              </a:spcBef>
              <a:buClrTx/>
              <a:buFontTx/>
              <a:buNone/>
            </a:pPr>
            <a:r>
              <a:rPr lang="fr-FR" altLang="fr-FR" sz="1400" dirty="0">
                <a:solidFill>
                  <a:schemeClr val="tx1"/>
                </a:solidFill>
                <a:latin typeface="Arial" panose="020B0604020202020204" pitchFamily="34" charset="0"/>
              </a:rPr>
              <a:t>Forte demande</a:t>
            </a:r>
          </a:p>
          <a:p>
            <a:pPr>
              <a:spcBef>
                <a:spcPct val="0"/>
              </a:spcBef>
              <a:buClrTx/>
              <a:buFontTx/>
              <a:buNone/>
            </a:pPr>
            <a:r>
              <a:rPr lang="fr-FR" altLang="fr-FR" sz="1400" dirty="0">
                <a:solidFill>
                  <a:schemeClr val="tx1"/>
                </a:solidFill>
                <a:latin typeface="Arial" panose="020B0604020202020204" pitchFamily="34" charset="0"/>
              </a:rPr>
              <a:t>Forte latitude</a:t>
            </a:r>
          </a:p>
        </p:txBody>
      </p:sp>
      <p:sp>
        <p:nvSpPr>
          <p:cNvPr id="43" name="ZoneTexte 42"/>
          <p:cNvSpPr txBox="1"/>
          <p:nvPr/>
        </p:nvSpPr>
        <p:spPr>
          <a:xfrm>
            <a:off x="3675063" y="4611688"/>
            <a:ext cx="2101850" cy="1116012"/>
          </a:xfrm>
          <a:prstGeom prst="rect">
            <a:avLst/>
          </a:prstGeom>
          <a:noFill/>
          <a:ln>
            <a:noFill/>
          </a:ln>
        </p:spPr>
        <p:txBody>
          <a:bodyPr>
            <a:spAutoFit/>
          </a:bodyPr>
          <a:lstStyle/>
          <a:p>
            <a:pPr>
              <a:defRPr/>
            </a:pPr>
            <a:endParaRPr lang="fr-FR" sz="1050" b="1" dirty="0"/>
          </a:p>
          <a:p>
            <a:pPr>
              <a:defRPr/>
            </a:pPr>
            <a:r>
              <a:rPr lang="fr-FR" sz="1400" b="1" dirty="0">
                <a:solidFill>
                  <a:srgbClr val="FF3300"/>
                </a:solidFill>
              </a:rPr>
              <a:t>Tendue</a:t>
            </a:r>
            <a:r>
              <a:rPr lang="fr-FR" sz="1400" dirty="0">
                <a:solidFill>
                  <a:srgbClr val="FF3300"/>
                </a:solidFill>
              </a:rPr>
              <a:t> = </a:t>
            </a:r>
            <a:r>
              <a:rPr lang="fr-FR" sz="1400" i="1" dirty="0">
                <a:solidFill>
                  <a:srgbClr val="FF3300"/>
                </a:solidFill>
              </a:rPr>
              <a:t>« Job-</a:t>
            </a:r>
            <a:r>
              <a:rPr lang="fr-FR" sz="1400" i="1" dirty="0" err="1">
                <a:solidFill>
                  <a:srgbClr val="FF3300"/>
                </a:solidFill>
              </a:rPr>
              <a:t>strain</a:t>
            </a:r>
            <a:r>
              <a:rPr lang="fr-FR" sz="1400" i="1" dirty="0">
                <a:solidFill>
                  <a:srgbClr val="FF3300"/>
                </a:solidFill>
              </a:rPr>
              <a:t> »</a:t>
            </a:r>
          </a:p>
          <a:p>
            <a:pPr>
              <a:defRPr/>
            </a:pPr>
            <a:r>
              <a:rPr lang="fr-FR" sz="1400" dirty="0">
                <a:solidFill>
                  <a:srgbClr val="FF3300"/>
                </a:solidFill>
              </a:rPr>
              <a:t>Forte demande</a:t>
            </a:r>
          </a:p>
          <a:p>
            <a:pPr>
              <a:defRPr/>
            </a:pPr>
            <a:r>
              <a:rPr lang="fr-FR" sz="1400" dirty="0">
                <a:solidFill>
                  <a:srgbClr val="FF3300"/>
                </a:solidFill>
              </a:rPr>
              <a:t>Faible latitude</a:t>
            </a:r>
          </a:p>
          <a:p>
            <a:pPr>
              <a:defRPr/>
            </a:pPr>
            <a:endParaRPr lang="fr-FR" sz="1400" dirty="0"/>
          </a:p>
        </p:txBody>
      </p:sp>
      <p:grpSp>
        <p:nvGrpSpPr>
          <p:cNvPr id="26" name="Groupe 25"/>
          <p:cNvGrpSpPr>
            <a:grpSpLocks/>
          </p:cNvGrpSpPr>
          <p:nvPr/>
        </p:nvGrpSpPr>
        <p:grpSpPr bwMode="auto">
          <a:xfrm>
            <a:off x="1557338" y="3225800"/>
            <a:ext cx="4224337" cy="2590800"/>
            <a:chOff x="1556718" y="3225239"/>
            <a:chExt cx="4225374" cy="2590695"/>
          </a:xfrm>
        </p:grpSpPr>
        <p:sp>
          <p:nvSpPr>
            <p:cNvPr id="12" name="Rectangle 11"/>
            <p:cNvSpPr/>
            <p:nvPr/>
          </p:nvSpPr>
          <p:spPr>
            <a:xfrm>
              <a:off x="1556718" y="3225239"/>
              <a:ext cx="4225374" cy="256529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21" name="Connecteur droit 20"/>
            <p:cNvCxnSpPr>
              <a:stCxn id="12" idx="0"/>
            </p:cNvCxnSpPr>
            <p:nvPr/>
          </p:nvCxnSpPr>
          <p:spPr>
            <a:xfrm>
              <a:off x="3670199" y="3225239"/>
              <a:ext cx="0" cy="2590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a:stCxn id="12" idx="1"/>
            </p:cNvCxnSpPr>
            <p:nvPr/>
          </p:nvCxnSpPr>
          <p:spPr>
            <a:xfrm flipV="1">
              <a:off x="1556718" y="4507887"/>
              <a:ext cx="422537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ZoneTexte 28"/>
          <p:cNvSpPr txBox="1">
            <a:spLocks noChangeArrowheads="1"/>
          </p:cNvSpPr>
          <p:nvPr/>
        </p:nvSpPr>
        <p:spPr bwMode="auto">
          <a:xfrm>
            <a:off x="6156325" y="3043238"/>
            <a:ext cx="2160588" cy="2462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fr-FR" altLang="fr-FR" sz="1400">
                <a:solidFill>
                  <a:schemeClr val="tx1"/>
                </a:solidFill>
                <a:latin typeface="Arial" panose="020B0604020202020204" pitchFamily="34" charset="0"/>
              </a:rPr>
              <a:t>Le</a:t>
            </a:r>
            <a:r>
              <a:rPr lang="fr-FR" altLang="fr-FR" sz="1400" b="1">
                <a:solidFill>
                  <a:schemeClr val="tx1"/>
                </a:solidFill>
                <a:latin typeface="Arial" panose="020B0604020202020204" pitchFamily="34" charset="0"/>
              </a:rPr>
              <a:t> soutien social au travail</a:t>
            </a:r>
            <a:r>
              <a:rPr lang="fr-FR" altLang="fr-FR" sz="1400">
                <a:solidFill>
                  <a:schemeClr val="tx1"/>
                </a:solidFill>
                <a:latin typeface="Arial" panose="020B0604020202020204" pitchFamily="34" charset="0"/>
              </a:rPr>
              <a:t> constitue la 3ème dimension, Il est relatif aux relations avec la hiérarchie et les collègues. </a:t>
            </a:r>
          </a:p>
          <a:p>
            <a:pPr>
              <a:spcBef>
                <a:spcPct val="0"/>
              </a:spcBef>
              <a:buClrTx/>
              <a:buFontTx/>
              <a:buNone/>
            </a:pPr>
            <a:endParaRPr lang="fr-FR" altLang="fr-FR" sz="1400">
              <a:solidFill>
                <a:schemeClr val="tx1"/>
              </a:solidFill>
              <a:latin typeface="Arial" panose="020B0604020202020204" pitchFamily="34" charset="0"/>
            </a:endParaRPr>
          </a:p>
          <a:p>
            <a:pPr>
              <a:spcBef>
                <a:spcPct val="0"/>
              </a:spcBef>
              <a:buClrTx/>
              <a:buFontTx/>
              <a:buNone/>
            </a:pPr>
            <a:r>
              <a:rPr lang="fr-FR" altLang="fr-FR" sz="1400">
                <a:solidFill>
                  <a:schemeClr val="tx1"/>
                </a:solidFill>
                <a:latin typeface="Arial" panose="020B0604020202020204" pitchFamily="34" charset="0"/>
              </a:rPr>
              <a:t>Un manque de soutien social au travail constituerait un risque pour la santé.</a:t>
            </a:r>
          </a:p>
        </p:txBody>
      </p:sp>
      <p:sp>
        <p:nvSpPr>
          <p:cNvPr id="50190" name="ZoneTexte 1"/>
          <p:cNvSpPr txBox="1">
            <a:spLocks noChangeArrowheads="1"/>
          </p:cNvSpPr>
          <p:nvPr/>
        </p:nvSpPr>
        <p:spPr bwMode="auto">
          <a:xfrm>
            <a:off x="900113" y="1691532"/>
            <a:ext cx="2749550" cy="401637"/>
          </a:xfrm>
          <a:prstGeom prst="rect">
            <a:avLst/>
          </a:prstGeom>
          <a:noFill/>
          <a:ln w="9525">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fr-FR" altLang="fr-FR" sz="2000" dirty="0">
                <a:solidFill>
                  <a:srgbClr val="FF0000"/>
                </a:solidFill>
                <a:latin typeface="Arial" panose="020B0604020202020204" pitchFamily="34" charset="0"/>
              </a:rPr>
              <a:t>Le modèle de </a:t>
            </a:r>
            <a:r>
              <a:rPr lang="fr-FR" altLang="fr-FR" sz="2000" dirty="0" err="1">
                <a:solidFill>
                  <a:srgbClr val="FF0000"/>
                </a:solidFill>
                <a:latin typeface="Arial" panose="020B0604020202020204" pitchFamily="34" charset="0"/>
              </a:rPr>
              <a:t>Karasek</a:t>
            </a:r>
            <a:endParaRPr lang="fr-FR" altLang="fr-FR" sz="2000" dirty="0">
              <a:solidFill>
                <a:srgbClr val="FF0000"/>
              </a:solidFill>
              <a:latin typeface="Arial" panose="020B0604020202020204" pitchFamily="34" charset="0"/>
            </a:endParaRPr>
          </a:p>
        </p:txBody>
      </p:sp>
      <p:sp>
        <p:nvSpPr>
          <p:cNvPr id="20"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tabLst>
                <a:tab pos="1876425" algn="l"/>
              </a:tabLst>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23" name="Titre 4"/>
          <p:cNvSpPr>
            <a:spLocks noGrp="1"/>
          </p:cNvSpPr>
          <p:nvPr>
            <p:ph type="title"/>
          </p:nvPr>
        </p:nvSpPr>
        <p:spPr>
          <a:xfrm>
            <a:off x="360947" y="624873"/>
            <a:ext cx="8584271" cy="1001199"/>
          </a:xfrm>
        </p:spPr>
        <p:txBody>
          <a:bodyPr>
            <a:noAutofit/>
          </a:bodyPr>
          <a:lstStyle/>
          <a:p>
            <a:pPr algn="l" eaLnBrk="1" hangingPunct="1"/>
            <a:r>
              <a:rPr lang="fr-FR" sz="2400" b="1" dirty="0">
                <a:solidFill>
                  <a:srgbClr val="990033"/>
                </a:solidFill>
              </a:rPr>
              <a:t>LE HARCELEMENT MORAL PARMI LES RISQUES PSYCHOSOCIAUX</a:t>
            </a:r>
            <a:br>
              <a:rPr lang="fr-FR" sz="2400" b="1" dirty="0">
                <a:solidFill>
                  <a:srgbClr val="990033"/>
                </a:solidFill>
                <a:latin typeface="Century Gothic" charset="0"/>
              </a:rPr>
            </a:br>
            <a:r>
              <a:rPr lang="fr-FR" sz="2000" b="1" dirty="0">
                <a:solidFill>
                  <a:srgbClr val="990033"/>
                </a:solidFill>
              </a:rPr>
              <a:t>Divers </a:t>
            </a:r>
            <a:r>
              <a:rPr lang="fr-FR" sz="2000" b="1" u="sng" dirty="0">
                <a:solidFill>
                  <a:srgbClr val="990033"/>
                </a:solidFill>
              </a:rPr>
              <a:t>modèles</a:t>
            </a:r>
            <a:r>
              <a:rPr lang="fr-FR" sz="2000" b="1" dirty="0">
                <a:solidFill>
                  <a:srgbClr val="990033"/>
                </a:solidFill>
              </a:rPr>
              <a:t> de compréhension et </a:t>
            </a:r>
            <a:r>
              <a:rPr lang="fr-FR" sz="2000" b="1" u="sng" dirty="0">
                <a:solidFill>
                  <a:srgbClr val="990033"/>
                </a:solidFill>
              </a:rPr>
              <a:t>d’analyse du travail</a:t>
            </a:r>
          </a:p>
        </p:txBody>
      </p:sp>
    </p:spTree>
    <p:extLst>
      <p:ext uri="{BB962C8B-B14F-4D97-AF65-F5344CB8AC3E}">
        <p14:creationId xmlns:p14="http://schemas.microsoft.com/office/powerpoint/2010/main" val="3325449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nodePh="1">
                                  <p:stCondLst>
                                    <p:cond delay="0"/>
                                  </p:stCondLst>
                                  <p:endCondLst>
                                    <p:cond evt="begin" delay="0">
                                      <p:tn val="13"/>
                                    </p:cond>
                                  </p:endCondLst>
                                  <p:childTnLst>
                                    <p:set>
                                      <p:cBhvr>
                                        <p:cTn id="14" dur="1" fill="hold">
                                          <p:stCondLst>
                                            <p:cond delay="0"/>
                                          </p:stCondLst>
                                        </p:cTn>
                                        <p:tgtEl>
                                          <p:spTgt spid="27650">
                                            <p:txEl>
                                              <p:pRg st="0" end="0"/>
                                            </p:txEl>
                                          </p:spTgt>
                                        </p:tgtEl>
                                        <p:attrNameLst>
                                          <p:attrName>style.visibility</p:attrName>
                                        </p:attrNameLst>
                                      </p:cBhvr>
                                      <p:to>
                                        <p:strVal val="visible"/>
                                      </p:to>
                                    </p:set>
                                    <p:animEffect transition="in" filter="barn(inVertical)">
                                      <p:cBhvr>
                                        <p:cTn id="15" dur="500"/>
                                        <p:tgtEl>
                                          <p:spTgt spid="27650">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5"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2000"/>
                                        <p:tgtEl>
                                          <p:spTgt spid="26"/>
                                        </p:tgtEl>
                                      </p:cBhvr>
                                    </p:animEffect>
                                    <p:anim calcmode="lin" valueType="num">
                                      <p:cBhvr>
                                        <p:cTn id="30" dur="2000" fill="hold"/>
                                        <p:tgtEl>
                                          <p:spTgt spid="26"/>
                                        </p:tgtEl>
                                        <p:attrNameLst>
                                          <p:attrName>ppt_w</p:attrName>
                                        </p:attrNameLst>
                                      </p:cBhvr>
                                      <p:tavLst>
                                        <p:tav tm="0" fmla="#ppt_w*sin(2.5*pi*$)">
                                          <p:val>
                                            <p:fltVal val="0"/>
                                          </p:val>
                                        </p:tav>
                                        <p:tav tm="100000">
                                          <p:val>
                                            <p:fltVal val="1"/>
                                          </p:val>
                                        </p:tav>
                                      </p:tavLst>
                                    </p:anim>
                                    <p:anim calcmode="lin" valueType="num">
                                      <p:cBhvr>
                                        <p:cTn id="31"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5613"/>
                                        </p:tgtEl>
                                        <p:attrNameLst>
                                          <p:attrName>style.visibility</p:attrName>
                                        </p:attrNameLst>
                                      </p:cBhvr>
                                      <p:to>
                                        <p:strVal val="visible"/>
                                      </p:to>
                                    </p:set>
                                    <p:anim calcmode="lin" valueType="num">
                                      <p:cBhvr>
                                        <p:cTn id="36" dur="1000" fill="hold"/>
                                        <p:tgtEl>
                                          <p:spTgt spid="25613"/>
                                        </p:tgtEl>
                                        <p:attrNameLst>
                                          <p:attrName>ppt_w</p:attrName>
                                        </p:attrNameLst>
                                      </p:cBhvr>
                                      <p:tavLst>
                                        <p:tav tm="0">
                                          <p:val>
                                            <p:fltVal val="0"/>
                                          </p:val>
                                        </p:tav>
                                        <p:tav tm="100000">
                                          <p:val>
                                            <p:strVal val="#ppt_w"/>
                                          </p:val>
                                        </p:tav>
                                      </p:tavLst>
                                    </p:anim>
                                    <p:anim calcmode="lin" valueType="num">
                                      <p:cBhvr>
                                        <p:cTn id="37" dur="1000" fill="hold"/>
                                        <p:tgtEl>
                                          <p:spTgt spid="25613"/>
                                        </p:tgtEl>
                                        <p:attrNameLst>
                                          <p:attrName>ppt_h</p:attrName>
                                        </p:attrNameLst>
                                      </p:cBhvr>
                                      <p:tavLst>
                                        <p:tav tm="0">
                                          <p:val>
                                            <p:fltVal val="0"/>
                                          </p:val>
                                        </p:tav>
                                        <p:tav tm="100000">
                                          <p:val>
                                            <p:strVal val="#ppt_h"/>
                                          </p:val>
                                        </p:tav>
                                      </p:tavLst>
                                    </p:anim>
                                    <p:anim calcmode="lin" valueType="num">
                                      <p:cBhvr>
                                        <p:cTn id="38" dur="1000" fill="hold"/>
                                        <p:tgtEl>
                                          <p:spTgt spid="25613"/>
                                        </p:tgtEl>
                                        <p:attrNameLst>
                                          <p:attrName>style.rotation</p:attrName>
                                        </p:attrNameLst>
                                      </p:cBhvr>
                                      <p:tavLst>
                                        <p:tav tm="0">
                                          <p:val>
                                            <p:fltVal val="90"/>
                                          </p:val>
                                        </p:tav>
                                        <p:tav tm="100000">
                                          <p:val>
                                            <p:fltVal val="0"/>
                                          </p:val>
                                        </p:tav>
                                      </p:tavLst>
                                    </p:anim>
                                    <p:animEffect transition="in" filter="fade">
                                      <p:cBhvr>
                                        <p:cTn id="39" dur="1000"/>
                                        <p:tgtEl>
                                          <p:spTgt spid="256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25612"/>
                                        </p:tgtEl>
                                        <p:attrNameLst>
                                          <p:attrName>style.visibility</p:attrName>
                                        </p:attrNameLst>
                                      </p:cBhvr>
                                      <p:to>
                                        <p:strVal val="visible"/>
                                      </p:to>
                                    </p:set>
                                    <p:anim calcmode="lin" valueType="num">
                                      <p:cBhvr>
                                        <p:cTn id="44" dur="1000" fill="hold"/>
                                        <p:tgtEl>
                                          <p:spTgt spid="25612"/>
                                        </p:tgtEl>
                                        <p:attrNameLst>
                                          <p:attrName>ppt_w</p:attrName>
                                        </p:attrNameLst>
                                      </p:cBhvr>
                                      <p:tavLst>
                                        <p:tav tm="0">
                                          <p:val>
                                            <p:fltVal val="0"/>
                                          </p:val>
                                        </p:tav>
                                        <p:tav tm="100000">
                                          <p:val>
                                            <p:strVal val="#ppt_w"/>
                                          </p:val>
                                        </p:tav>
                                      </p:tavLst>
                                    </p:anim>
                                    <p:anim calcmode="lin" valueType="num">
                                      <p:cBhvr>
                                        <p:cTn id="45" dur="1000" fill="hold"/>
                                        <p:tgtEl>
                                          <p:spTgt spid="25612"/>
                                        </p:tgtEl>
                                        <p:attrNameLst>
                                          <p:attrName>ppt_h</p:attrName>
                                        </p:attrNameLst>
                                      </p:cBhvr>
                                      <p:tavLst>
                                        <p:tav tm="0">
                                          <p:val>
                                            <p:fltVal val="0"/>
                                          </p:val>
                                        </p:tav>
                                        <p:tav tm="100000">
                                          <p:val>
                                            <p:strVal val="#ppt_h"/>
                                          </p:val>
                                        </p:tav>
                                      </p:tavLst>
                                    </p:anim>
                                    <p:anim calcmode="lin" valueType="num">
                                      <p:cBhvr>
                                        <p:cTn id="46" dur="1000" fill="hold"/>
                                        <p:tgtEl>
                                          <p:spTgt spid="25612"/>
                                        </p:tgtEl>
                                        <p:attrNameLst>
                                          <p:attrName>style.rotation</p:attrName>
                                        </p:attrNameLst>
                                      </p:cBhvr>
                                      <p:tavLst>
                                        <p:tav tm="0">
                                          <p:val>
                                            <p:fltVal val="90"/>
                                          </p:val>
                                        </p:tav>
                                        <p:tav tm="100000">
                                          <p:val>
                                            <p:fltVal val="0"/>
                                          </p:val>
                                        </p:tav>
                                      </p:tavLst>
                                    </p:anim>
                                    <p:animEffect transition="in" filter="fade">
                                      <p:cBhvr>
                                        <p:cTn id="47" dur="1000"/>
                                        <p:tgtEl>
                                          <p:spTgt spid="256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5614"/>
                                        </p:tgtEl>
                                        <p:attrNameLst>
                                          <p:attrName>style.visibility</p:attrName>
                                        </p:attrNameLst>
                                      </p:cBhvr>
                                      <p:to>
                                        <p:strVal val="visible"/>
                                      </p:to>
                                    </p:set>
                                    <p:animEffect transition="in" filter="circle(in)">
                                      <p:cBhvr>
                                        <p:cTn id="52" dur="2000"/>
                                        <p:tgtEl>
                                          <p:spTgt spid="256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1000" fill="hold"/>
                                        <p:tgtEl>
                                          <p:spTgt spid="43"/>
                                        </p:tgtEl>
                                        <p:attrNameLst>
                                          <p:attrName>ppt_w</p:attrName>
                                        </p:attrNameLst>
                                      </p:cBhvr>
                                      <p:tavLst>
                                        <p:tav tm="0">
                                          <p:val>
                                            <p:fltVal val="0"/>
                                          </p:val>
                                        </p:tav>
                                        <p:tav tm="100000">
                                          <p:val>
                                            <p:strVal val="#ppt_w"/>
                                          </p:val>
                                        </p:tav>
                                      </p:tavLst>
                                    </p:anim>
                                    <p:anim calcmode="lin" valueType="num">
                                      <p:cBhvr>
                                        <p:cTn id="58" dur="1000" fill="hold"/>
                                        <p:tgtEl>
                                          <p:spTgt spid="43"/>
                                        </p:tgtEl>
                                        <p:attrNameLst>
                                          <p:attrName>ppt_h</p:attrName>
                                        </p:attrNameLst>
                                      </p:cBhvr>
                                      <p:tavLst>
                                        <p:tav tm="0">
                                          <p:val>
                                            <p:fltVal val="0"/>
                                          </p:val>
                                        </p:tav>
                                        <p:tav tm="100000">
                                          <p:val>
                                            <p:strVal val="#ppt_h"/>
                                          </p:val>
                                        </p:tav>
                                      </p:tavLst>
                                    </p:anim>
                                    <p:anim calcmode="lin" valueType="num">
                                      <p:cBhvr>
                                        <p:cTn id="59"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P spid="25607" grpId="0"/>
      <p:bldP spid="25612" grpId="0"/>
      <p:bldP spid="25613" grpId="0"/>
      <p:bldP spid="25614" grpId="0"/>
      <p:bldP spid="43"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u numéro de diapositive 1"/>
          <p:cNvSpPr>
            <a:spLocks noGrp="1"/>
          </p:cNvSpPr>
          <p:nvPr>
            <p:ph type="sldNum" sz="quarter" idx="12"/>
          </p:nvPr>
        </p:nvSpPr>
        <p:spPr bwMode="auto">
          <a:xfrm>
            <a:off x="4140200" y="6308725"/>
            <a:ext cx="86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fld id="{6208CE2A-333A-7B40-A62B-1C137E4389CC}" type="slidenum">
              <a:rPr lang="fr-FR" sz="2400">
                <a:solidFill>
                  <a:srgbClr val="FFFFFF"/>
                </a:solidFill>
                <a:latin typeface="Impact" charset="0"/>
                <a:ea typeface="MS PGothic" charset="0"/>
              </a:rPr>
              <a:pPr/>
              <a:t>26</a:t>
            </a:fld>
            <a:endParaRPr lang="fr-FR" sz="2400">
              <a:solidFill>
                <a:srgbClr val="FFFFFF"/>
              </a:solidFill>
              <a:latin typeface="Impact" charset="0"/>
              <a:ea typeface="MS PGothic" charset="0"/>
            </a:endParaRPr>
          </a:p>
        </p:txBody>
      </p:sp>
      <p:sp>
        <p:nvSpPr>
          <p:cNvPr id="6" name="Rectangle 5"/>
          <p:cNvSpPr/>
          <p:nvPr/>
        </p:nvSpPr>
        <p:spPr bwMode="auto">
          <a:xfrm>
            <a:off x="2195513" y="2740025"/>
            <a:ext cx="1309687" cy="6889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Organisation du travail</a:t>
            </a:r>
          </a:p>
        </p:txBody>
      </p:sp>
      <p:sp>
        <p:nvSpPr>
          <p:cNvPr id="7" name="Rectangle 6"/>
          <p:cNvSpPr/>
          <p:nvPr/>
        </p:nvSpPr>
        <p:spPr bwMode="auto">
          <a:xfrm>
            <a:off x="250825" y="5680075"/>
            <a:ext cx="2568575" cy="6921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Libre jeu du fonctionnement mental</a:t>
            </a:r>
            <a:endParaRPr lang="fr-FR" sz="1600" dirty="0"/>
          </a:p>
        </p:txBody>
      </p:sp>
      <p:sp>
        <p:nvSpPr>
          <p:cNvPr id="27657" name="ZoneTexte 7"/>
          <p:cNvSpPr txBox="1">
            <a:spLocks noChangeArrowheads="1"/>
          </p:cNvSpPr>
          <p:nvPr/>
        </p:nvSpPr>
        <p:spPr bwMode="auto">
          <a:xfrm>
            <a:off x="1250950" y="2833688"/>
            <a:ext cx="8032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r>
              <a:rPr lang="fr-FR" sz="1400" b="1">
                <a:solidFill>
                  <a:schemeClr val="tx1"/>
                </a:solidFill>
                <a:latin typeface="Arial" charset="0"/>
                <a:ea typeface="MS PGothic" charset="0"/>
              </a:rPr>
              <a:t>Travail</a:t>
            </a:r>
            <a:endParaRPr lang="fr-FR" sz="1600" b="1">
              <a:solidFill>
                <a:schemeClr val="tx1"/>
              </a:solidFill>
              <a:latin typeface="Arial" charset="0"/>
              <a:ea typeface="MS PGothic" charset="0"/>
            </a:endParaRPr>
          </a:p>
        </p:txBody>
      </p:sp>
      <p:cxnSp>
        <p:nvCxnSpPr>
          <p:cNvPr id="10" name="Connecteur droit avec flèche 9"/>
          <p:cNvCxnSpPr/>
          <p:nvPr/>
        </p:nvCxnSpPr>
        <p:spPr bwMode="auto">
          <a:xfrm>
            <a:off x="2405063" y="3267075"/>
            <a:ext cx="6350" cy="2398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3070225" y="5902325"/>
            <a:ext cx="962025" cy="274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1400" b="1">
                <a:solidFill>
                  <a:srgbClr val="FF9900"/>
                </a:solidFill>
                <a:latin typeface="Century Gothic" charset="0"/>
                <a:ea typeface="MS PGothic" charset="0"/>
                <a:cs typeface="MS PGothic" charset="0"/>
              </a:rPr>
              <a:t>Entravé</a:t>
            </a:r>
          </a:p>
        </p:txBody>
      </p:sp>
      <p:sp>
        <p:nvSpPr>
          <p:cNvPr id="13" name="Rectangle 12"/>
          <p:cNvSpPr/>
          <p:nvPr/>
        </p:nvSpPr>
        <p:spPr bwMode="auto">
          <a:xfrm>
            <a:off x="6467475" y="2695575"/>
            <a:ext cx="1751013" cy="8159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Equilibre psychosomatique</a:t>
            </a:r>
          </a:p>
        </p:txBody>
      </p:sp>
      <p:sp>
        <p:nvSpPr>
          <p:cNvPr id="16" name="Rectangle 15"/>
          <p:cNvSpPr/>
          <p:nvPr/>
        </p:nvSpPr>
        <p:spPr bwMode="auto">
          <a:xfrm>
            <a:off x="4484688" y="4995863"/>
            <a:ext cx="1196975" cy="355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Addictions</a:t>
            </a:r>
            <a:endParaRPr lang="fr-FR" sz="1600" dirty="0"/>
          </a:p>
        </p:txBody>
      </p:sp>
      <p:cxnSp>
        <p:nvCxnSpPr>
          <p:cNvPr id="17" name="Connecteur droit avec flèche 16"/>
          <p:cNvCxnSpPr/>
          <p:nvPr/>
        </p:nvCxnSpPr>
        <p:spPr bwMode="auto">
          <a:xfrm flipV="1">
            <a:off x="2819400" y="3278188"/>
            <a:ext cx="3517900" cy="2397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bwMode="auto">
          <a:xfrm rot="19357729">
            <a:off x="3206750" y="4159250"/>
            <a:ext cx="1173163" cy="3095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1600">
                <a:solidFill>
                  <a:srgbClr val="FFFFFF"/>
                </a:solidFill>
                <a:latin typeface="Century Gothic" charset="0"/>
                <a:ea typeface="MS PGothic" charset="0"/>
                <a:cs typeface="MS PGothic" charset="0"/>
              </a:rPr>
              <a:t>Respecté</a:t>
            </a:r>
            <a:endParaRPr lang="fr-FR">
              <a:solidFill>
                <a:srgbClr val="FFFFFF"/>
              </a:solidFill>
              <a:latin typeface="Century Gothic" charset="0"/>
              <a:ea typeface="MS PGothic" charset="0"/>
              <a:cs typeface="MS PGothic" charset="0"/>
            </a:endParaRPr>
          </a:p>
        </p:txBody>
      </p:sp>
      <p:cxnSp>
        <p:nvCxnSpPr>
          <p:cNvPr id="21" name="Connecteur droit 20"/>
          <p:cNvCxnSpPr/>
          <p:nvPr/>
        </p:nvCxnSpPr>
        <p:spPr bwMode="auto">
          <a:xfrm>
            <a:off x="2819400" y="6038850"/>
            <a:ext cx="21113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7670" name="Groupe 27669"/>
          <p:cNvGrpSpPr>
            <a:grpSpLocks/>
          </p:cNvGrpSpPr>
          <p:nvPr/>
        </p:nvGrpSpPr>
        <p:grpSpPr bwMode="auto">
          <a:xfrm>
            <a:off x="4032250" y="5926138"/>
            <a:ext cx="1412875" cy="311150"/>
            <a:chOff x="4031749" y="5925378"/>
            <a:chExt cx="1413894" cy="311934"/>
          </a:xfrm>
        </p:grpSpPr>
        <p:sp>
          <p:nvSpPr>
            <p:cNvPr id="12" name="Rectangle 11"/>
            <p:cNvSpPr/>
            <p:nvPr/>
          </p:nvSpPr>
          <p:spPr bwMode="auto">
            <a:xfrm>
              <a:off x="4433677" y="5925378"/>
              <a:ext cx="1011966" cy="31193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srgbClr val="FF3300"/>
                  </a:solidFill>
                </a:rPr>
                <a:t>Souffrance</a:t>
              </a:r>
              <a:endParaRPr lang="fr-FR" sz="1600" b="1" dirty="0">
                <a:solidFill>
                  <a:srgbClr val="FF3300"/>
                </a:solidFill>
              </a:endParaRPr>
            </a:p>
          </p:txBody>
        </p:sp>
        <p:cxnSp>
          <p:nvCxnSpPr>
            <p:cNvPr id="22" name="Connecteur droit avec flèche 21"/>
            <p:cNvCxnSpPr>
              <a:stCxn id="11" idx="3"/>
              <a:endCxn id="12" idx="1"/>
            </p:cNvCxnSpPr>
            <p:nvPr/>
          </p:nvCxnSpPr>
          <p:spPr bwMode="auto">
            <a:xfrm>
              <a:off x="4031749" y="6039966"/>
              <a:ext cx="401928" cy="41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7671" name="Groupe 27670"/>
          <p:cNvGrpSpPr>
            <a:grpSpLocks/>
          </p:cNvGrpSpPr>
          <p:nvPr/>
        </p:nvGrpSpPr>
        <p:grpSpPr bwMode="auto">
          <a:xfrm>
            <a:off x="5454650" y="4951413"/>
            <a:ext cx="3005138" cy="1357312"/>
            <a:chOff x="5454109" y="4952170"/>
            <a:chExt cx="3006323" cy="1356556"/>
          </a:xfrm>
        </p:grpSpPr>
        <p:sp>
          <p:nvSpPr>
            <p:cNvPr id="14" name="Rectangle 13"/>
            <p:cNvSpPr/>
            <p:nvPr/>
          </p:nvSpPr>
          <p:spPr bwMode="auto">
            <a:xfrm>
              <a:off x="5739972" y="5704226"/>
              <a:ext cx="2720460" cy="6045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Psychopathologies</a:t>
              </a:r>
              <a:r>
                <a:rPr lang="fr-FR" sz="1800" dirty="0"/>
                <a:t>, </a:t>
              </a:r>
              <a:r>
                <a:rPr lang="fr-FR" sz="1400" dirty="0"/>
                <a:t>troubles</a:t>
              </a:r>
            </a:p>
          </p:txBody>
        </p:sp>
        <p:sp>
          <p:nvSpPr>
            <p:cNvPr id="15" name="Rectangle 14"/>
            <p:cNvSpPr/>
            <p:nvPr/>
          </p:nvSpPr>
          <p:spPr bwMode="auto">
            <a:xfrm>
              <a:off x="6187823" y="4952170"/>
              <a:ext cx="1356260" cy="44266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1400">
                  <a:solidFill>
                    <a:srgbClr val="FFFFFF"/>
                  </a:solidFill>
                  <a:latin typeface="Century Gothic" charset="0"/>
                  <a:ea typeface="MS PGothic" charset="0"/>
                  <a:cs typeface="MS PGothic" charset="0"/>
                </a:rPr>
                <a:t>Stratégies </a:t>
              </a:r>
              <a:r>
                <a:rPr lang="fr-FR" sz="1600">
                  <a:solidFill>
                    <a:srgbClr val="FFFFFF"/>
                  </a:solidFill>
                  <a:latin typeface="Century Gothic" charset="0"/>
                  <a:ea typeface="MS PGothic" charset="0"/>
                  <a:cs typeface="MS PGothic" charset="0"/>
                </a:rPr>
                <a:t>défensives</a:t>
              </a:r>
              <a:endParaRPr lang="fr-FR" sz="1400">
                <a:solidFill>
                  <a:srgbClr val="FFFFFF"/>
                </a:solidFill>
                <a:latin typeface="Century Gothic" charset="0"/>
                <a:ea typeface="MS PGothic" charset="0"/>
                <a:cs typeface="MS PGothic" charset="0"/>
              </a:endParaRPr>
            </a:p>
          </p:txBody>
        </p:sp>
        <p:cxnSp>
          <p:nvCxnSpPr>
            <p:cNvPr id="19" name="Connecteur droit avec flèche 18"/>
            <p:cNvCxnSpPr/>
            <p:nvPr/>
          </p:nvCxnSpPr>
          <p:spPr bwMode="auto">
            <a:xfrm flipH="1" flipV="1">
              <a:off x="5635155" y="5310745"/>
              <a:ext cx="468498" cy="433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14" idx="0"/>
              <a:endCxn id="15" idx="2"/>
            </p:cNvCxnSpPr>
            <p:nvPr/>
          </p:nvCxnSpPr>
          <p:spPr bwMode="auto">
            <a:xfrm flipH="1" flipV="1">
              <a:off x="6865954" y="5394835"/>
              <a:ext cx="233454" cy="309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bwMode="auto">
            <a:xfrm>
              <a:off x="5454109" y="6026308"/>
              <a:ext cx="2699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4" name="Connecteur droit avec flèche 23"/>
          <p:cNvCxnSpPr/>
          <p:nvPr/>
        </p:nvCxnSpPr>
        <p:spPr bwMode="auto">
          <a:xfrm>
            <a:off x="1908175" y="2997200"/>
            <a:ext cx="276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Groupe 3"/>
          <p:cNvGrpSpPr>
            <a:grpSpLocks/>
          </p:cNvGrpSpPr>
          <p:nvPr/>
        </p:nvGrpSpPr>
        <p:grpSpPr bwMode="auto">
          <a:xfrm>
            <a:off x="611188" y="2924175"/>
            <a:ext cx="630237" cy="865188"/>
            <a:chOff x="611623" y="2586965"/>
            <a:chExt cx="629845" cy="864454"/>
          </a:xfrm>
        </p:grpSpPr>
        <p:sp>
          <p:nvSpPr>
            <p:cNvPr id="52247" name="ZoneTexte 8"/>
            <p:cNvSpPr txBox="1">
              <a:spLocks noChangeArrowheads="1"/>
            </p:cNvSpPr>
            <p:nvPr/>
          </p:nvSpPr>
          <p:spPr bwMode="auto">
            <a:xfrm>
              <a:off x="611623" y="3112865"/>
              <a:ext cx="62984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r>
                <a:rPr lang="fr-FR" sz="1400" b="1">
                  <a:solidFill>
                    <a:schemeClr val="tx1"/>
                  </a:solidFill>
                  <a:latin typeface="Arial" charset="0"/>
                  <a:ea typeface="MS PGothic" charset="0"/>
                </a:rPr>
                <a:t>Sujet</a:t>
              </a:r>
              <a:r>
                <a:rPr lang="fr-FR" sz="1600" b="1">
                  <a:solidFill>
                    <a:schemeClr val="tx1"/>
                  </a:solidFill>
                  <a:latin typeface="Arial" charset="0"/>
                  <a:ea typeface="MS PGothic" charset="0"/>
                </a:rPr>
                <a:t> </a:t>
              </a:r>
            </a:p>
          </p:txBody>
        </p:sp>
        <p:pic>
          <p:nvPicPr>
            <p:cNvPr id="52248" name="Image 29" descr="Résultat de recherche d'images pour &quot;bonhomm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55" y="2586965"/>
              <a:ext cx="473162" cy="473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7672" name="Groupe 27671"/>
          <p:cNvGrpSpPr>
            <a:grpSpLocks/>
          </p:cNvGrpSpPr>
          <p:nvPr/>
        </p:nvGrpSpPr>
        <p:grpSpPr bwMode="auto">
          <a:xfrm>
            <a:off x="7099300" y="3619500"/>
            <a:ext cx="1119188" cy="1276350"/>
            <a:chOff x="7099983" y="3619763"/>
            <a:chExt cx="1117725" cy="1276532"/>
          </a:xfrm>
        </p:grpSpPr>
        <p:sp>
          <p:nvSpPr>
            <p:cNvPr id="52244" name="ZoneTexte 27659"/>
            <p:cNvSpPr txBox="1">
              <a:spLocks noChangeArrowheads="1"/>
            </p:cNvSpPr>
            <p:nvPr/>
          </p:nvSpPr>
          <p:spPr bwMode="auto">
            <a:xfrm>
              <a:off x="7212218" y="4145443"/>
              <a:ext cx="100549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r>
                <a:rPr lang="fr-FR" sz="1400">
                  <a:solidFill>
                    <a:schemeClr val="tx1"/>
                  </a:solidFill>
                  <a:latin typeface="Arial" charset="0"/>
                  <a:ea typeface="MS PGothic" charset="0"/>
                </a:rPr>
                <a:t>Collective</a:t>
              </a:r>
            </a:p>
          </p:txBody>
        </p:sp>
        <p:cxnSp>
          <p:nvCxnSpPr>
            <p:cNvPr id="47" name="Connecteur droit avec flèche 46"/>
            <p:cNvCxnSpPr/>
            <p:nvPr/>
          </p:nvCxnSpPr>
          <p:spPr bwMode="auto">
            <a:xfrm flipV="1">
              <a:off x="7099983" y="4380284"/>
              <a:ext cx="380502" cy="516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bwMode="auto">
            <a:xfrm flipV="1">
              <a:off x="7543902" y="3619763"/>
              <a:ext cx="0" cy="525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2243" name="ZoneTexte 1"/>
          <p:cNvSpPr txBox="1">
            <a:spLocks noChangeArrowheads="1"/>
          </p:cNvSpPr>
          <p:nvPr/>
        </p:nvSpPr>
        <p:spPr bwMode="auto">
          <a:xfrm>
            <a:off x="360947" y="1560513"/>
            <a:ext cx="8578516" cy="708025"/>
          </a:xfrm>
          <a:prstGeom prst="rect">
            <a:avLst/>
          </a:prstGeom>
          <a:noFill/>
          <a:ln w="9525">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r>
              <a:rPr lang="fr-FR" sz="2000" dirty="0">
                <a:solidFill>
                  <a:schemeClr val="tx1"/>
                </a:solidFill>
                <a:latin typeface="Arial" charset="0"/>
                <a:ea typeface="MS PGothic" charset="0"/>
              </a:rPr>
              <a:t>Comprendre les dysfonctionnements du travail à partir  de la </a:t>
            </a:r>
            <a:r>
              <a:rPr lang="fr-FR" sz="2000" b="1" dirty="0">
                <a:solidFill>
                  <a:srgbClr val="FF0000"/>
                </a:solidFill>
                <a:latin typeface="Arial" charset="0"/>
                <a:ea typeface="MS PGothic" charset="0"/>
              </a:rPr>
              <a:t>Psychodynamique</a:t>
            </a:r>
            <a:r>
              <a:rPr lang="fr-FR" sz="2000" dirty="0">
                <a:solidFill>
                  <a:schemeClr val="tx1"/>
                </a:solidFill>
                <a:latin typeface="Arial" charset="0"/>
                <a:ea typeface="MS PGothic" charset="0"/>
              </a:rPr>
              <a:t> du travail</a:t>
            </a:r>
          </a:p>
        </p:txBody>
      </p:sp>
      <p:sp>
        <p:nvSpPr>
          <p:cNvPr id="3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35" name="Titre 4"/>
          <p:cNvSpPr>
            <a:spLocks noGrp="1"/>
          </p:cNvSpPr>
          <p:nvPr>
            <p:ph type="title"/>
          </p:nvPr>
        </p:nvSpPr>
        <p:spPr>
          <a:xfrm>
            <a:off x="360947" y="624873"/>
            <a:ext cx="8584271" cy="1001199"/>
          </a:xfrm>
        </p:spPr>
        <p:txBody>
          <a:bodyPr>
            <a:noAutofit/>
          </a:bodyPr>
          <a:lstStyle/>
          <a:p>
            <a:pPr algn="l" eaLnBrk="1" hangingPunct="1"/>
            <a:r>
              <a:rPr lang="fr-FR" sz="2400" b="1" dirty="0">
                <a:solidFill>
                  <a:srgbClr val="990033"/>
                </a:solidFill>
              </a:rPr>
              <a:t>LE HARCELEMENT MORAL PARMI LES RISQUES PSYCHOSOCIAUX</a:t>
            </a:r>
            <a:br>
              <a:rPr lang="fr-FR" sz="2400" b="1" dirty="0">
                <a:solidFill>
                  <a:srgbClr val="990033"/>
                </a:solidFill>
                <a:latin typeface="Century Gothic" charset="0"/>
              </a:rPr>
            </a:br>
            <a:r>
              <a:rPr lang="fr-FR" sz="2000" b="1" dirty="0">
                <a:solidFill>
                  <a:srgbClr val="990033"/>
                </a:solidFill>
              </a:rPr>
              <a:t>Divers </a:t>
            </a:r>
            <a:r>
              <a:rPr lang="fr-FR" sz="2000" b="1" u="sng" dirty="0">
                <a:solidFill>
                  <a:srgbClr val="990033"/>
                </a:solidFill>
              </a:rPr>
              <a:t>modèles</a:t>
            </a:r>
            <a:r>
              <a:rPr lang="fr-FR" sz="2000" b="1" dirty="0">
                <a:solidFill>
                  <a:srgbClr val="990033"/>
                </a:solidFill>
              </a:rPr>
              <a:t> de compréhension et </a:t>
            </a:r>
            <a:r>
              <a:rPr lang="fr-FR" sz="2000" b="1" u="sng" dirty="0">
                <a:solidFill>
                  <a:srgbClr val="990033"/>
                </a:solidFill>
              </a:rPr>
              <a:t>d’analyse du travail</a:t>
            </a:r>
          </a:p>
        </p:txBody>
      </p:sp>
    </p:spTree>
    <p:extLst>
      <p:ext uri="{BB962C8B-B14F-4D97-AF65-F5344CB8AC3E}">
        <p14:creationId xmlns:p14="http://schemas.microsoft.com/office/powerpoint/2010/main" val="3724131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657"/>
                                        </p:tgtEl>
                                        <p:attrNameLst>
                                          <p:attrName>style.visibility</p:attrName>
                                        </p:attrNameLst>
                                      </p:cBhvr>
                                      <p:to>
                                        <p:strVal val="visible"/>
                                      </p:to>
                                    </p:set>
                                    <p:animEffect transition="in" filter="fade">
                                      <p:cBhvr>
                                        <p:cTn id="14" dur="500"/>
                                        <p:tgtEl>
                                          <p:spTgt spid="2765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nodeType="clickEffect">
                                  <p:stCondLst>
                                    <p:cond delay="0"/>
                                  </p:stCondLst>
                                  <p:childTnLst>
                                    <p:set>
                                      <p:cBhvr>
                                        <p:cTn id="63" dur="1" fill="hold">
                                          <p:stCondLst>
                                            <p:cond delay="0"/>
                                          </p:stCondLst>
                                        </p:cTn>
                                        <p:tgtEl>
                                          <p:spTgt spid="27670"/>
                                        </p:tgtEl>
                                        <p:attrNameLst>
                                          <p:attrName>style.visibility</p:attrName>
                                        </p:attrNameLst>
                                      </p:cBhvr>
                                      <p:to>
                                        <p:strVal val="visible"/>
                                      </p:to>
                                    </p:set>
                                    <p:animEffect transition="in" filter="wipe(down)">
                                      <p:cBhvr>
                                        <p:cTn id="64" dur="500"/>
                                        <p:tgtEl>
                                          <p:spTgt spid="2767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27671"/>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nodeType="clickEffect">
                                  <p:stCondLst>
                                    <p:cond delay="0"/>
                                  </p:stCondLst>
                                  <p:childTnLst>
                                    <p:set>
                                      <p:cBhvr>
                                        <p:cTn id="77" dur="1" fill="hold">
                                          <p:stCondLst>
                                            <p:cond delay="0"/>
                                          </p:stCondLst>
                                        </p:cTn>
                                        <p:tgtEl>
                                          <p:spTgt spid="27672"/>
                                        </p:tgtEl>
                                        <p:attrNameLst>
                                          <p:attrName>style.visibility</p:attrName>
                                        </p:attrNameLst>
                                      </p:cBhvr>
                                      <p:to>
                                        <p:strVal val="visible"/>
                                      </p:to>
                                    </p:set>
                                    <p:animEffect transition="in" filter="wipe(down)">
                                      <p:cBhvr>
                                        <p:cTn id="78" dur="500"/>
                                        <p:tgtEl>
                                          <p:spTgt spid="27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7657" grpId="0"/>
      <p:bldP spid="11" grpId="0" animBg="1"/>
      <p:bldP spid="13" grpId="0" animBg="1"/>
      <p:bldP spid="16"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57985" y="2276475"/>
            <a:ext cx="7028029" cy="2303463"/>
          </a:xfrm>
        </p:spPr>
        <p:txBody>
          <a:bodyPr>
            <a:noAutofit/>
          </a:bodyPr>
          <a:lstStyle/>
          <a:p>
            <a:pPr marL="0" indent="0" eaLnBrk="1" hangingPunct="1">
              <a:buFont typeface="Arial" charset="0"/>
              <a:buNone/>
            </a:pPr>
            <a:r>
              <a:rPr lang="fr-FR" sz="4400" b="1" cap="small" dirty="0">
                <a:solidFill>
                  <a:srgbClr val="990033"/>
                </a:solidFill>
                <a:latin typeface="Century Gothic" charset="0"/>
              </a:rPr>
              <a:t>L</a:t>
            </a:r>
            <a:r>
              <a:rPr lang="fr-FR" sz="4800" b="1" cap="small" dirty="0">
                <a:solidFill>
                  <a:srgbClr val="990033"/>
                </a:solidFill>
                <a:latin typeface="Century Gothic" charset="0"/>
              </a:rPr>
              <a:t>e harcèlement moral dans la loi et la jurisprudence</a:t>
            </a:r>
            <a:endParaRPr lang="fr-FR" sz="4400" b="1" cap="small" dirty="0">
              <a:solidFill>
                <a:srgbClr val="990033"/>
              </a:solidFill>
              <a:latin typeface="Century Gothic" charset="0"/>
            </a:endParaRPr>
          </a:p>
          <a:p>
            <a:pPr marL="0" indent="0" eaLnBrk="1" hangingPunct="1">
              <a:buFont typeface="Arial" charset="0"/>
              <a:buNone/>
            </a:pPr>
            <a:endParaRPr lang="fr-FR" sz="4400" b="1" cap="small" dirty="0">
              <a:solidFill>
                <a:srgbClr val="990033"/>
              </a:solidFill>
              <a:latin typeface="Century Gothic" charset="0"/>
            </a:endParaRPr>
          </a:p>
          <a:p>
            <a:pPr marL="0" indent="0" eaLnBrk="1" hangingPunct="1">
              <a:buFont typeface="Arial" charset="0"/>
              <a:buNone/>
            </a:pPr>
            <a:endParaRPr lang="fr-FR" sz="4400" b="1" cap="small" dirty="0">
              <a:solidFill>
                <a:srgbClr val="990033"/>
              </a:solidFill>
              <a:latin typeface="Century Gothic" charset="0"/>
            </a:endParaRPr>
          </a:p>
        </p:txBody>
      </p:sp>
      <p:sp>
        <p:nvSpPr>
          <p:cNvPr id="56323" name="Espace réservé du numéro de diapositive 1"/>
          <p:cNvSpPr>
            <a:spLocks noGrp="1"/>
          </p:cNvSpPr>
          <p:nvPr>
            <p:ph type="sldNum" sz="quarter" idx="12"/>
          </p:nvPr>
        </p:nvSpPr>
        <p:spPr bwMode="auto">
          <a:xfrm>
            <a:off x="4140200" y="6308725"/>
            <a:ext cx="86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fld id="{267D348C-7048-0449-B145-9D52E0D0DB55}" type="slidenum">
              <a:rPr lang="fr-FR" sz="2400">
                <a:solidFill>
                  <a:srgbClr val="FFFFFF"/>
                </a:solidFill>
                <a:latin typeface="Impact" charset="0"/>
                <a:ea typeface="MS PGothic" charset="0"/>
              </a:rPr>
              <a:pPr/>
              <a:t>27</a:t>
            </a:fld>
            <a:endParaRPr lang="fr-FR" sz="2400">
              <a:solidFill>
                <a:srgbClr val="FFFFFF"/>
              </a:solidFill>
              <a:latin typeface="Impact" charset="0"/>
              <a:ea typeface="MS PGothic" charset="0"/>
            </a:endParaRPr>
          </a:p>
        </p:txBody>
      </p:sp>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tabLst>
                <a:tab pos="1876425" algn="l"/>
              </a:tabLst>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6" name="ZoneTexte 5"/>
          <p:cNvSpPr txBox="1"/>
          <p:nvPr/>
        </p:nvSpPr>
        <p:spPr>
          <a:xfrm>
            <a:off x="283335" y="220354"/>
            <a:ext cx="592428" cy="646331"/>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p:spPr>
        <p:txBody>
          <a:bodyPr wrap="square" rtlCol="0">
            <a:spAutoFit/>
          </a:bodyPr>
          <a:lstStyle/>
          <a:p>
            <a:pPr algn="ctr"/>
            <a:r>
              <a:rPr lang="fr-FR" sz="3600" b="1" dirty="0">
                <a:solidFill>
                  <a:srgbClr val="990033"/>
                </a:solidFill>
              </a:rPr>
              <a:t>2</a:t>
            </a:r>
          </a:p>
        </p:txBody>
      </p:sp>
    </p:spTree>
    <p:extLst>
      <p:ext uri="{BB962C8B-B14F-4D97-AF65-F5344CB8AC3E}">
        <p14:creationId xmlns:p14="http://schemas.microsoft.com/office/powerpoint/2010/main" val="3587416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690563" y="2781300"/>
            <a:ext cx="7913687" cy="3024188"/>
          </a:xfrm>
        </p:spPr>
        <p:txBody>
          <a:bodyPr>
            <a:normAutofit fontScale="77500" lnSpcReduction="20000"/>
          </a:bodyPr>
          <a:lstStyle/>
          <a:p>
            <a:pPr marL="574675" indent="-574675" eaLnBrk="1" hangingPunct="1"/>
            <a:r>
              <a:rPr lang="fr-FR">
                <a:latin typeface="Century Gothic" charset="0"/>
              </a:rPr>
              <a:t>L’OIT : travail décent</a:t>
            </a:r>
          </a:p>
          <a:p>
            <a:pPr marL="574675" indent="-574675" eaLnBrk="1" hangingPunct="1"/>
            <a:r>
              <a:rPr lang="fr-FR">
                <a:latin typeface="Century Gothic" charset="0"/>
              </a:rPr>
              <a:t>Directive cadre CE 89/391 du 12 juin 1989</a:t>
            </a:r>
          </a:p>
          <a:p>
            <a:pPr marL="574675" indent="-574675" eaLnBrk="1" hangingPunct="1"/>
            <a:r>
              <a:rPr lang="fr-FR">
                <a:latin typeface="Century Gothic" charset="0"/>
              </a:rPr>
              <a:t>Accords cadres harcèlement au travail (2004) et stress au travail (2007)</a:t>
            </a:r>
          </a:p>
          <a:p>
            <a:pPr marL="574675" indent="-574675" eaLnBrk="1" hangingPunct="1"/>
            <a:r>
              <a:rPr lang="fr-FR">
                <a:latin typeface="Century Gothic" charset="0"/>
              </a:rPr>
              <a:t>Convention de sauvegarde des droits de l’homme et des libertés fondamentales</a:t>
            </a:r>
          </a:p>
          <a:p>
            <a:pPr marL="574675" indent="-574675" eaLnBrk="1" hangingPunct="1"/>
            <a:r>
              <a:rPr lang="fr-FR">
                <a:latin typeface="Century Gothic" charset="0"/>
              </a:rPr>
              <a:t>Conclusions du conseil de l’UE sur le pacte pour la santé mentale et le bien être</a:t>
            </a:r>
          </a:p>
        </p:txBody>
      </p:sp>
      <p:pic>
        <p:nvPicPr>
          <p:cNvPr id="58372" name="Picture 4" descr="j01505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31" y="2682875"/>
            <a:ext cx="649288"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3" name="Picture 5" descr="j03917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734" y="3132890"/>
            <a:ext cx="625475"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8" name="Titre 4"/>
          <p:cNvSpPr txBox="1">
            <a:spLocks/>
          </p:cNvSpPr>
          <p:nvPr/>
        </p:nvSpPr>
        <p:spPr>
          <a:xfrm>
            <a:off x="397961" y="1233212"/>
            <a:ext cx="8173453" cy="8073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latin typeface="Century Gothic" charset="0"/>
              </a:rPr>
              <a:t>Contexte règlementaire international et Européen</a:t>
            </a:r>
          </a:p>
        </p:txBody>
      </p:sp>
    </p:spTree>
    <p:extLst>
      <p:ext uri="{BB962C8B-B14F-4D97-AF65-F5344CB8AC3E}">
        <p14:creationId xmlns:p14="http://schemas.microsoft.com/office/powerpoint/2010/main" val="320903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457200" y="2450477"/>
            <a:ext cx="8229600" cy="3495989"/>
          </a:xfrm>
        </p:spPr>
        <p:txBody>
          <a:bodyPr>
            <a:normAutofit/>
          </a:bodyPr>
          <a:lstStyle/>
          <a:p>
            <a:pPr algn="just">
              <a:lnSpc>
                <a:spcPct val="90000"/>
              </a:lnSpc>
              <a:defRPr/>
            </a:pPr>
            <a:r>
              <a:rPr lang="fr-FR" altLang="fr-FR" sz="2400" dirty="0"/>
              <a:t>« </a:t>
            </a:r>
            <a:r>
              <a:rPr lang="fr-FR" altLang="fr-FR" sz="2400" b="1" dirty="0"/>
              <a:t>Aucun salarié </a:t>
            </a:r>
            <a:r>
              <a:rPr lang="fr-FR" altLang="fr-FR" sz="2400" dirty="0"/>
              <a:t>ne doit subir </a:t>
            </a:r>
            <a:r>
              <a:rPr lang="fr-FR" altLang="fr-FR" sz="2400" b="1" dirty="0"/>
              <a:t>les agissements répétés</a:t>
            </a:r>
            <a:r>
              <a:rPr lang="fr-FR" altLang="fr-FR" sz="2400" dirty="0"/>
              <a:t> de harcèlement moral qui ont </a:t>
            </a:r>
            <a:r>
              <a:rPr lang="fr-FR" altLang="fr-FR" sz="2400" b="1" dirty="0"/>
              <a:t>pour objet ou pour effet </a:t>
            </a:r>
            <a:r>
              <a:rPr lang="fr-FR" altLang="fr-FR" sz="2400" dirty="0"/>
              <a:t>une dégradation de ses conditions de travail </a:t>
            </a:r>
            <a:r>
              <a:rPr lang="fr-FR" altLang="fr-FR" sz="2400" b="1" dirty="0"/>
              <a:t>susceptible</a:t>
            </a:r>
            <a:r>
              <a:rPr lang="fr-FR" altLang="fr-FR" sz="2400" dirty="0"/>
              <a:t> de </a:t>
            </a:r>
            <a:r>
              <a:rPr lang="fr-FR" altLang="fr-FR" sz="2400" b="1" dirty="0"/>
              <a:t>porter atteinte </a:t>
            </a:r>
            <a:r>
              <a:rPr lang="fr-FR" altLang="fr-FR" sz="2400" dirty="0"/>
              <a:t>à ses </a:t>
            </a:r>
            <a:r>
              <a:rPr lang="fr-FR" altLang="fr-FR" sz="2400" b="1" dirty="0"/>
              <a:t>droits</a:t>
            </a:r>
            <a:r>
              <a:rPr lang="fr-FR" altLang="fr-FR" sz="2400" dirty="0"/>
              <a:t> et à sa </a:t>
            </a:r>
            <a:r>
              <a:rPr lang="fr-FR" altLang="fr-FR" sz="2400" b="1" dirty="0"/>
              <a:t>dignité</a:t>
            </a:r>
            <a:r>
              <a:rPr lang="fr-FR" altLang="fr-FR" sz="2400" dirty="0"/>
              <a:t>, </a:t>
            </a:r>
            <a:r>
              <a:rPr lang="fr-FR" altLang="fr-FR" sz="2400" b="1" dirty="0"/>
              <a:t>d'altérer sa santé physique ou mentale </a:t>
            </a:r>
            <a:r>
              <a:rPr lang="fr-FR" altLang="fr-FR" sz="2400" dirty="0"/>
              <a:t>ou de </a:t>
            </a:r>
            <a:r>
              <a:rPr lang="fr-FR" altLang="fr-FR" sz="2400" b="1" dirty="0"/>
              <a:t>compromettre son avenir professionnel</a:t>
            </a:r>
            <a:r>
              <a:rPr lang="fr-FR" altLang="fr-FR" sz="2400" dirty="0"/>
              <a:t> »</a:t>
            </a:r>
          </a:p>
          <a:p>
            <a:pPr marL="0" indent="0" algn="just">
              <a:lnSpc>
                <a:spcPct val="90000"/>
              </a:lnSpc>
              <a:buNone/>
              <a:defRPr/>
            </a:pPr>
            <a:endParaRPr lang="fr-FR" altLang="fr-FR" sz="2800" dirty="0"/>
          </a:p>
          <a:p>
            <a:pPr marL="0" indent="0">
              <a:lnSpc>
                <a:spcPct val="90000"/>
              </a:lnSpc>
              <a:buNone/>
              <a:defRPr/>
            </a:pPr>
            <a:r>
              <a:rPr lang="fr-FR" altLang="fr-FR" sz="1800" b="1" dirty="0">
                <a:solidFill>
                  <a:srgbClr val="990033"/>
                </a:solidFill>
                <a:latin typeface="+mn-lt"/>
              </a:rPr>
              <a:t>L. 1152-1 du code du travail</a:t>
            </a:r>
          </a:p>
          <a:p>
            <a:pPr marL="0" indent="0">
              <a:lnSpc>
                <a:spcPct val="90000"/>
              </a:lnSpc>
              <a:buNone/>
              <a:defRPr/>
            </a:pPr>
            <a:r>
              <a:rPr lang="fr-FR" altLang="fr-FR" sz="1800" b="1" dirty="0">
                <a:solidFill>
                  <a:srgbClr val="990033"/>
                </a:solidFill>
                <a:latin typeface="+mn-lt"/>
              </a:rPr>
              <a:t>  article  222-33-2 Code pénal</a:t>
            </a:r>
          </a:p>
        </p:txBody>
      </p:sp>
      <p:sp>
        <p:nvSpPr>
          <p:cNvPr id="2" name="Espace réservé du numéro de diapositive 1"/>
          <p:cNvSpPr>
            <a:spLocks noGrp="1"/>
          </p:cNvSpPr>
          <p:nvPr>
            <p:ph type="sldNum" sz="quarter" idx="12"/>
          </p:nvPr>
        </p:nvSpPr>
        <p:spPr/>
        <p:txBody>
          <a:bodyPr/>
          <a:lstStyle/>
          <a:p>
            <a:fld id="{0AD12EAB-E1C4-481C-9AC8-CB3161784436}" type="slidenum">
              <a:rPr lang="fr-FR" smtClean="0">
                <a:solidFill>
                  <a:prstClr val="white"/>
                </a:solidFill>
              </a:rPr>
              <a:pPr/>
              <a:t>29</a:t>
            </a:fld>
            <a:endParaRPr lang="fr-FR" dirty="0">
              <a:solidFill>
                <a:prstClr val="white"/>
              </a:solidFill>
            </a:endParaRPr>
          </a:p>
        </p:txBody>
      </p:sp>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7" name="Titre 4"/>
          <p:cNvSpPr txBox="1">
            <a:spLocks/>
          </p:cNvSpPr>
          <p:nvPr/>
        </p:nvSpPr>
        <p:spPr>
          <a:xfrm>
            <a:off x="397961" y="1233212"/>
            <a:ext cx="8173453" cy="8073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latin typeface="Century Gothic" charset="0"/>
              </a:rPr>
              <a:t>DÉFINITION LÉGALE</a:t>
            </a:r>
          </a:p>
        </p:txBody>
      </p:sp>
    </p:spTree>
    <p:extLst>
      <p:ext uri="{BB962C8B-B14F-4D97-AF65-F5344CB8AC3E}">
        <p14:creationId xmlns:p14="http://schemas.microsoft.com/office/powerpoint/2010/main" val="249157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0119" y="1451665"/>
            <a:ext cx="7672359" cy="4176403"/>
          </a:xfrm>
        </p:spPr>
        <p:txBody>
          <a:bodyPr>
            <a:noAutofit/>
          </a:bodyPr>
          <a:lstStyle/>
          <a:p>
            <a:pPr marL="0" indent="0">
              <a:buFont typeface="Wingdings 3" charset="0"/>
              <a:buNone/>
            </a:pPr>
            <a:r>
              <a:rPr lang="fr-FR" sz="4000" b="1" cap="small" dirty="0">
                <a:solidFill>
                  <a:srgbClr val="990033"/>
                </a:solidFill>
                <a:latin typeface="+mj-lt"/>
              </a:rPr>
              <a:t>L’émergence de la notion de harcèlement moral</a:t>
            </a:r>
          </a:p>
          <a:p>
            <a:pPr marL="0" indent="0">
              <a:buFont typeface="Wingdings 3" charset="0"/>
              <a:buNone/>
            </a:pPr>
            <a:endParaRPr lang="fr-FR" b="1" cap="small" dirty="0">
              <a:solidFill>
                <a:srgbClr val="990033"/>
              </a:solidFill>
              <a:latin typeface="+mj-lt"/>
            </a:endParaRPr>
          </a:p>
          <a:p>
            <a:pPr marL="0" indent="0">
              <a:buFont typeface="Wingdings 3" charset="0"/>
              <a:buNone/>
            </a:pPr>
            <a:r>
              <a:rPr lang="fr-FR" sz="4000" b="1" cap="small" dirty="0">
                <a:solidFill>
                  <a:srgbClr val="990033"/>
                </a:solidFill>
                <a:latin typeface="+mj-lt"/>
              </a:rPr>
              <a:t>L’explosion des troubles psychiques liés aux modalités d'organisation du travail et de management</a:t>
            </a:r>
            <a:endParaRPr lang="fr-FR" sz="2400" b="1" cap="small" dirty="0">
              <a:latin typeface="Century Gothic" charset="0"/>
            </a:endParaRPr>
          </a:p>
          <a:p>
            <a:pPr marL="0" indent="0" eaLnBrk="1" hangingPunct="1">
              <a:buFont typeface="Arial" charset="0"/>
              <a:buNone/>
            </a:pPr>
            <a:endParaRPr lang="fr-FR" b="1" cap="small" dirty="0">
              <a:latin typeface="Century Gothic" charset="0"/>
            </a:endParaRPr>
          </a:p>
          <a:p>
            <a:pPr marL="0" indent="0" eaLnBrk="1" hangingPunct="1">
              <a:buFont typeface="Arial" charset="0"/>
              <a:buNone/>
            </a:pPr>
            <a:endParaRPr lang="fr-FR" b="1" cap="small" dirty="0">
              <a:latin typeface="Century Gothic" charset="0"/>
            </a:endParaRPr>
          </a:p>
          <a:p>
            <a:pPr marL="0" indent="0" eaLnBrk="1" hangingPunct="1">
              <a:buFont typeface="Arial" charset="0"/>
              <a:buNone/>
            </a:pPr>
            <a:endParaRPr lang="fr-FR" b="1" cap="small" dirty="0">
              <a:latin typeface="Century Gothic" charset="0"/>
            </a:endParaRPr>
          </a:p>
        </p:txBody>
      </p:sp>
      <p:sp>
        <p:nvSpPr>
          <p:cNvPr id="27651" name="Espace réservé du numéro de diapositive 1"/>
          <p:cNvSpPr>
            <a:spLocks noGrp="1"/>
          </p:cNvSpPr>
          <p:nvPr>
            <p:ph type="sldNum" sz="quarter" idx="12"/>
          </p:nvPr>
        </p:nvSpPr>
        <p:spPr bwMode="auto">
          <a:xfrm>
            <a:off x="4140200" y="6308725"/>
            <a:ext cx="86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fld id="{23783479-DC15-8F4C-8BBC-C98E20A35686}" type="slidenum">
              <a:rPr lang="fr-FR" sz="2400">
                <a:solidFill>
                  <a:srgbClr val="FFFFFF"/>
                </a:solidFill>
                <a:latin typeface="Impact" charset="0"/>
                <a:ea typeface="MS PGothic" charset="0"/>
              </a:rPr>
              <a:pPr/>
              <a:t>3</a:t>
            </a:fld>
            <a:endParaRPr lang="fr-FR" sz="2400" dirty="0">
              <a:solidFill>
                <a:srgbClr val="FFFFFF"/>
              </a:solidFill>
              <a:latin typeface="Impact" charset="0"/>
              <a:ea typeface="MS PGothic" charset="0"/>
            </a:endParaRPr>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2" name="ZoneTexte 1"/>
          <p:cNvSpPr txBox="1"/>
          <p:nvPr/>
        </p:nvSpPr>
        <p:spPr>
          <a:xfrm>
            <a:off x="283335" y="220354"/>
            <a:ext cx="592428" cy="646331"/>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p:spPr>
        <p:txBody>
          <a:bodyPr wrap="square" rtlCol="0">
            <a:spAutoFit/>
          </a:bodyPr>
          <a:lstStyle/>
          <a:p>
            <a:pPr algn="ctr"/>
            <a:r>
              <a:rPr lang="fr-FR" sz="3600" b="1" dirty="0">
                <a:solidFill>
                  <a:srgbClr val="990033"/>
                </a:solidFill>
              </a:rPr>
              <a:t>1</a:t>
            </a:r>
          </a:p>
        </p:txBody>
      </p:sp>
    </p:spTree>
    <p:extLst>
      <p:ext uri="{BB962C8B-B14F-4D97-AF65-F5344CB8AC3E}">
        <p14:creationId xmlns:p14="http://schemas.microsoft.com/office/powerpoint/2010/main" val="2686975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7961" y="2452719"/>
            <a:ext cx="8229600" cy="3085198"/>
          </a:xfrm>
        </p:spPr>
        <p:txBody>
          <a:bodyPr>
            <a:normAutofit/>
          </a:bodyPr>
          <a:lstStyle/>
          <a:p>
            <a:r>
              <a:rPr lang="fr-FR" altLang="fr-FR" sz="2400" b="1" dirty="0"/>
              <a:t>Attention</a:t>
            </a:r>
            <a:r>
              <a:rPr lang="fr-FR" altLang="fr-FR" sz="2400" dirty="0"/>
              <a:t> le code pénal a changé sa définition (article 222-33-2 du code pénal): les </a:t>
            </a:r>
            <a:r>
              <a:rPr lang="fr-FR" altLang="fr-FR" sz="2400" i="1" dirty="0"/>
              <a:t>« </a:t>
            </a:r>
            <a:r>
              <a:rPr lang="fr-FR" altLang="fr-FR" sz="2400" b="1" i="1" dirty="0">
                <a:solidFill>
                  <a:srgbClr val="990033"/>
                </a:solidFill>
              </a:rPr>
              <a:t>agissements</a:t>
            </a:r>
            <a:r>
              <a:rPr lang="fr-FR" altLang="fr-FR" sz="2400" i="1" dirty="0"/>
              <a:t> » </a:t>
            </a:r>
            <a:r>
              <a:rPr lang="fr-FR" altLang="fr-FR" sz="2400" dirty="0"/>
              <a:t>sont devenus </a:t>
            </a:r>
            <a:r>
              <a:rPr lang="fr-FR" altLang="fr-FR" sz="2400" b="1" i="1" dirty="0">
                <a:solidFill>
                  <a:srgbClr val="990033"/>
                </a:solidFill>
              </a:rPr>
              <a:t>« des propos ou des comportements »</a:t>
            </a:r>
            <a:r>
              <a:rPr lang="fr-FR" altLang="fr-FR" sz="2400" dirty="0"/>
              <a:t> : donc les définitions ne sont plus harmonisées. La définition du code pénal paraît plus restrictive en limitant à deux types de comportement et non plus sur </a:t>
            </a:r>
            <a:r>
              <a:rPr lang="fr-FR" altLang="fr-FR" sz="2400" b="1" i="1" dirty="0">
                <a:solidFill>
                  <a:srgbClr val="990033"/>
                </a:solidFill>
              </a:rPr>
              <a:t>« tout agissement »</a:t>
            </a:r>
            <a:r>
              <a:rPr lang="fr-FR" altLang="fr-FR" sz="2400" dirty="0"/>
              <a:t>, pour l’instant (juin 2016), pas de jurisprudence sanctionnant cette différence.</a:t>
            </a:r>
          </a:p>
          <a:p>
            <a:endParaRPr lang="fr-FR" sz="2400" dirty="0"/>
          </a:p>
        </p:txBody>
      </p:sp>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5" name="Titre 4"/>
          <p:cNvSpPr txBox="1">
            <a:spLocks/>
          </p:cNvSpPr>
          <p:nvPr/>
        </p:nvSpPr>
        <p:spPr>
          <a:xfrm>
            <a:off x="397961" y="1233212"/>
            <a:ext cx="8173453" cy="8073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latin typeface="Century Gothic" charset="0"/>
              </a:rPr>
              <a:t>DÉFINITION LÉGALE</a:t>
            </a:r>
          </a:p>
        </p:txBody>
      </p:sp>
    </p:spTree>
    <p:extLst>
      <p:ext uri="{BB962C8B-B14F-4D97-AF65-F5344CB8AC3E}">
        <p14:creationId xmlns:p14="http://schemas.microsoft.com/office/powerpoint/2010/main" val="4193209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4213" y="1998594"/>
            <a:ext cx="7543800" cy="4530995"/>
          </a:xfrm>
        </p:spPr>
        <p:txBody>
          <a:bodyPr>
            <a:noAutofit/>
          </a:bodyPr>
          <a:lstStyle/>
          <a:p>
            <a:pPr marL="0" indent="0" algn="just" eaLnBrk="1" hangingPunct="1">
              <a:lnSpc>
                <a:spcPct val="90000"/>
              </a:lnSpc>
              <a:buNone/>
            </a:pPr>
            <a:r>
              <a:rPr lang="fr-FR" sz="2400" b="1" dirty="0">
                <a:solidFill>
                  <a:srgbClr val="990033"/>
                </a:solidFill>
              </a:rPr>
              <a:t>Conditions nécessaires pour le harcèlement moral </a:t>
            </a:r>
            <a:endParaRPr lang="fr-FR" sz="2000" b="1" dirty="0">
              <a:solidFill>
                <a:srgbClr val="990033"/>
              </a:solidFill>
            </a:endParaRPr>
          </a:p>
          <a:p>
            <a:pPr marL="0" indent="0" algn="just" eaLnBrk="1" hangingPunct="1">
              <a:lnSpc>
                <a:spcPct val="90000"/>
              </a:lnSpc>
              <a:buNone/>
            </a:pPr>
            <a:endParaRPr lang="fr-FR" sz="2000" dirty="0"/>
          </a:p>
          <a:p>
            <a:pPr marL="0" indent="0" algn="just" eaLnBrk="1" hangingPunct="1">
              <a:lnSpc>
                <a:spcPct val="90000"/>
              </a:lnSpc>
              <a:buNone/>
            </a:pPr>
            <a:r>
              <a:rPr lang="fr-FR" sz="2000" dirty="0"/>
              <a:t>Le premier alinéa de cet article dispose que le </a:t>
            </a:r>
            <a:r>
              <a:rPr lang="fr-FR" sz="2000" b="1" i="1" dirty="0">
                <a:solidFill>
                  <a:srgbClr val="990033"/>
                </a:solidFill>
              </a:rPr>
              <a:t>harcèlement moral </a:t>
            </a:r>
            <a:r>
              <a:rPr lang="fr-FR" sz="2000" dirty="0"/>
              <a:t>dont est victime un salarié, est caractérisé par :</a:t>
            </a:r>
          </a:p>
          <a:p>
            <a:pPr lvl="1" algn="just" eaLnBrk="1" hangingPunct="1">
              <a:lnSpc>
                <a:spcPct val="90000"/>
              </a:lnSpc>
            </a:pPr>
            <a:r>
              <a:rPr lang="fr-FR" sz="2000" dirty="0"/>
              <a:t>a) des </a:t>
            </a:r>
            <a:r>
              <a:rPr lang="fr-FR" sz="2000" b="1" u="sng" dirty="0">
                <a:solidFill>
                  <a:srgbClr val="990033"/>
                </a:solidFill>
              </a:rPr>
              <a:t>agissements</a:t>
            </a:r>
            <a:r>
              <a:rPr lang="fr-FR" sz="2000" b="1" u="sng" dirty="0"/>
              <a:t> </a:t>
            </a:r>
            <a:r>
              <a:rPr lang="fr-FR" sz="2000" b="1" u="sng" dirty="0">
                <a:solidFill>
                  <a:srgbClr val="990033"/>
                </a:solidFill>
              </a:rPr>
              <a:t>répétés</a:t>
            </a:r>
            <a:r>
              <a:rPr lang="fr-FR" sz="2000" b="1" dirty="0"/>
              <a:t> </a:t>
            </a:r>
            <a:r>
              <a:rPr lang="fr-FR" sz="2000" dirty="0"/>
              <a:t>de harcèlement moral, </a:t>
            </a:r>
          </a:p>
          <a:p>
            <a:pPr lvl="1" algn="just" eaLnBrk="1" hangingPunct="1">
              <a:lnSpc>
                <a:spcPct val="90000"/>
              </a:lnSpc>
            </a:pPr>
            <a:r>
              <a:rPr lang="fr-FR" sz="2000" dirty="0"/>
              <a:t>b) qui ont pour </a:t>
            </a:r>
            <a:r>
              <a:rPr lang="fr-FR" sz="2000" b="1" u="sng" dirty="0">
                <a:solidFill>
                  <a:srgbClr val="990033"/>
                </a:solidFill>
              </a:rPr>
              <a:t>objet</a:t>
            </a:r>
            <a:r>
              <a:rPr lang="fr-FR" sz="2000" dirty="0"/>
              <a:t> ou pour </a:t>
            </a:r>
            <a:r>
              <a:rPr lang="fr-FR" sz="2000" b="1" u="sng" dirty="0">
                <a:solidFill>
                  <a:srgbClr val="990033"/>
                </a:solidFill>
              </a:rPr>
              <a:t>effet</a:t>
            </a:r>
            <a:r>
              <a:rPr lang="fr-FR" sz="2000" dirty="0"/>
              <a:t> :</a:t>
            </a:r>
            <a:endParaRPr lang="fr-FR" sz="2000" u="sng" dirty="0"/>
          </a:p>
          <a:p>
            <a:pPr lvl="2" algn="just" eaLnBrk="1" hangingPunct="1">
              <a:lnSpc>
                <a:spcPct val="90000"/>
              </a:lnSpc>
            </a:pPr>
            <a:r>
              <a:rPr lang="fr-FR" sz="2000" b="1" u="sng" dirty="0">
                <a:solidFill>
                  <a:srgbClr val="990033"/>
                </a:solidFill>
              </a:rPr>
              <a:t>dégradation des conditions de travail</a:t>
            </a:r>
            <a:r>
              <a:rPr lang="fr-FR" sz="2000" b="1" dirty="0">
                <a:solidFill>
                  <a:srgbClr val="990033"/>
                </a:solidFill>
              </a:rPr>
              <a:t> </a:t>
            </a:r>
            <a:r>
              <a:rPr lang="fr-FR" sz="2000" dirty="0"/>
              <a:t>susceptible de porter atteinte à ses droits et à sa dignité, </a:t>
            </a:r>
          </a:p>
          <a:p>
            <a:pPr lvl="2" algn="just" eaLnBrk="1" hangingPunct="1">
              <a:lnSpc>
                <a:spcPct val="90000"/>
              </a:lnSpc>
            </a:pPr>
            <a:r>
              <a:rPr lang="fr-FR" sz="2000" b="1" u="sng" dirty="0">
                <a:solidFill>
                  <a:srgbClr val="990033"/>
                </a:solidFill>
              </a:rPr>
              <a:t>d'altérer sa santé physique ou mentale </a:t>
            </a:r>
            <a:endParaRPr lang="fr-FR" sz="2000" b="1" dirty="0">
              <a:solidFill>
                <a:srgbClr val="990033"/>
              </a:solidFill>
            </a:endParaRPr>
          </a:p>
          <a:p>
            <a:pPr lvl="1" algn="just" eaLnBrk="1" hangingPunct="1">
              <a:lnSpc>
                <a:spcPct val="90000"/>
              </a:lnSpc>
            </a:pPr>
            <a:r>
              <a:rPr lang="fr-FR" sz="2000" dirty="0"/>
              <a:t>ou </a:t>
            </a:r>
          </a:p>
          <a:p>
            <a:pPr lvl="2" algn="just" eaLnBrk="1" hangingPunct="1">
              <a:lnSpc>
                <a:spcPct val="90000"/>
              </a:lnSpc>
            </a:pPr>
            <a:r>
              <a:rPr lang="fr-FR" sz="2000" dirty="0"/>
              <a:t>de </a:t>
            </a:r>
            <a:r>
              <a:rPr lang="fr-FR" sz="2000" b="1" u="sng" dirty="0">
                <a:solidFill>
                  <a:srgbClr val="990033"/>
                </a:solidFill>
              </a:rPr>
              <a:t>compromettre son avenir professionnel</a:t>
            </a:r>
          </a:p>
          <a:p>
            <a:pPr marL="0" lvl="2" indent="0" algn="just" eaLnBrk="1" hangingPunct="1">
              <a:lnSpc>
                <a:spcPct val="90000"/>
              </a:lnSpc>
              <a:buNone/>
            </a:pPr>
            <a:endParaRPr lang="fr-FR" sz="2000" i="1" dirty="0"/>
          </a:p>
          <a:p>
            <a:pPr marL="0" lvl="2" indent="0" algn="just" eaLnBrk="1" hangingPunct="1">
              <a:lnSpc>
                <a:spcPct val="90000"/>
              </a:lnSpc>
              <a:buNone/>
            </a:pPr>
            <a:r>
              <a:rPr lang="fr-FR" sz="1800" i="1" dirty="0"/>
              <a:t>Il est à noter que très souvent le juge retient la répétition des actes et l’altération de la santé.</a:t>
            </a:r>
          </a:p>
          <a:p>
            <a:pPr marL="0" indent="0" algn="just" eaLnBrk="1" hangingPunct="1">
              <a:lnSpc>
                <a:spcPct val="90000"/>
              </a:lnSpc>
            </a:pPr>
            <a:endParaRPr lang="fr-FR" sz="2000" dirty="0"/>
          </a:p>
          <a:p>
            <a:pPr marL="0" indent="0" algn="just" eaLnBrk="1" hangingPunct="1">
              <a:lnSpc>
                <a:spcPct val="90000"/>
              </a:lnSpc>
            </a:pPr>
            <a:endParaRPr lang="fr-FR" sz="2000" dirty="0"/>
          </a:p>
        </p:txBody>
      </p:sp>
      <p:sp>
        <p:nvSpPr>
          <p:cNvPr id="62467" name="Espace réservé du numéro de diapositive 1"/>
          <p:cNvSpPr>
            <a:spLocks noGrp="1"/>
          </p:cNvSpPr>
          <p:nvPr>
            <p:ph type="sldNum" sz="quarter" idx="12"/>
          </p:nvPr>
        </p:nvSpPr>
        <p:spPr bwMode="auto">
          <a:xfrm>
            <a:off x="4140200" y="6308725"/>
            <a:ext cx="86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fld id="{E0C029CA-F7F3-CE47-9A4E-1942161DA275}" type="slidenum">
              <a:rPr lang="fr-FR" sz="2400">
                <a:solidFill>
                  <a:srgbClr val="FFFFFF"/>
                </a:solidFill>
                <a:latin typeface="Impact" charset="0"/>
                <a:ea typeface="MS PGothic" charset="0"/>
              </a:rPr>
              <a:pPr/>
              <a:t>31</a:t>
            </a:fld>
            <a:endParaRPr lang="fr-FR" sz="2400">
              <a:solidFill>
                <a:srgbClr val="FFFFFF"/>
              </a:solidFill>
              <a:latin typeface="Impact" charset="0"/>
              <a:ea typeface="MS PGothic" charset="0"/>
            </a:endParaRPr>
          </a:p>
        </p:txBody>
      </p:sp>
      <p:sp>
        <p:nvSpPr>
          <p:cNvPr id="6"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7" name="Titre 4"/>
          <p:cNvSpPr txBox="1">
            <a:spLocks/>
          </p:cNvSpPr>
          <p:nvPr/>
        </p:nvSpPr>
        <p:spPr>
          <a:xfrm>
            <a:off x="397961" y="1233212"/>
            <a:ext cx="8173453" cy="8073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latin typeface="Century Gothic" charset="0"/>
              </a:rPr>
              <a:t>DÉFINITION LÉGALE</a:t>
            </a:r>
          </a:p>
        </p:txBody>
      </p:sp>
    </p:spTree>
    <p:extLst>
      <p:ext uri="{BB962C8B-B14F-4D97-AF65-F5344CB8AC3E}">
        <p14:creationId xmlns:p14="http://schemas.microsoft.com/office/powerpoint/2010/main" val="2099729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defRPr/>
            </a:pPr>
            <a:endParaRPr lang="fr-FR" sz="2800" dirty="0"/>
          </a:p>
          <a:p>
            <a:pPr algn="just">
              <a:spcAft>
                <a:spcPts val="600"/>
              </a:spcAft>
              <a:defRPr/>
            </a:pPr>
            <a:r>
              <a:rPr lang="fr-FR" sz="2800" dirty="0">
                <a:latin typeface="+mj-lt"/>
                <a:ea typeface="+mj-ea"/>
                <a:cs typeface="+mj-cs"/>
              </a:rPr>
              <a:t>3 conditions nécessaires (et cumulatives)</a:t>
            </a:r>
          </a:p>
          <a:p>
            <a:pPr marL="800433" lvl="1" indent="-400596" algn="just">
              <a:defRPr/>
            </a:pPr>
            <a:r>
              <a:rPr lang="fr-FR" sz="2500" dirty="0"/>
              <a:t>Des agissements répétés</a:t>
            </a:r>
          </a:p>
          <a:p>
            <a:pPr marL="800433" lvl="1" indent="-400596" algn="just">
              <a:defRPr/>
            </a:pPr>
            <a:r>
              <a:rPr lang="fr-FR" sz="2500" b="1" u="sng" dirty="0">
                <a:solidFill>
                  <a:srgbClr val="990033"/>
                </a:solidFill>
              </a:rPr>
              <a:t>ET</a:t>
            </a:r>
            <a:r>
              <a:rPr lang="fr-FR" sz="2500" dirty="0"/>
              <a:t> une dégradation des conditions de travail</a:t>
            </a:r>
          </a:p>
          <a:p>
            <a:pPr marL="800433" lvl="1" indent="-400596" algn="just">
              <a:defRPr/>
            </a:pPr>
            <a:r>
              <a:rPr lang="fr-FR" sz="2500" b="1" u="sng" dirty="0">
                <a:solidFill>
                  <a:srgbClr val="990033"/>
                </a:solidFill>
              </a:rPr>
              <a:t>ET</a:t>
            </a:r>
            <a:r>
              <a:rPr lang="fr-FR" sz="2500" dirty="0"/>
              <a:t> une atteinte aux droits ou à la santé de la victime des agissements (réalisée ou susceptible d’être réalisée)</a:t>
            </a:r>
          </a:p>
          <a:p>
            <a:pPr marL="800433" lvl="1" indent="-400596" algn="just">
              <a:defRPr/>
            </a:pPr>
            <a:endParaRPr lang="fr-FR" sz="2500" dirty="0"/>
          </a:p>
          <a:p>
            <a:pPr marL="399837" lvl="1" indent="0" algn="just">
              <a:buNone/>
              <a:defRPr/>
            </a:pPr>
            <a:r>
              <a:rPr lang="fr-FR" altLang="fr-FR" sz="2400" dirty="0"/>
              <a:t>S’il manque une des étapes de la démonstration du harcèlement, l’infraction ne peut être caractérisée</a:t>
            </a:r>
          </a:p>
          <a:p>
            <a:pPr marL="399837" lvl="1" indent="0" algn="just">
              <a:buNone/>
              <a:defRPr/>
            </a:pPr>
            <a:endParaRPr lang="fr-FR" sz="2500" dirty="0"/>
          </a:p>
          <a:p>
            <a:pPr marL="399837" lvl="1" indent="0" algn="just">
              <a:buNone/>
              <a:defRPr/>
            </a:pPr>
            <a:endParaRPr lang="fr-FR" sz="2500" dirty="0"/>
          </a:p>
          <a:p>
            <a:pPr marL="0" indent="0" algn="just">
              <a:buNone/>
              <a:defRPr/>
            </a:pPr>
            <a:endParaRPr lang="fr-FR" sz="3900" dirty="0"/>
          </a:p>
        </p:txBody>
      </p:sp>
      <p:sp>
        <p:nvSpPr>
          <p:cNvPr id="2" name="Espace réservé du numéro de diapositive 1"/>
          <p:cNvSpPr>
            <a:spLocks noGrp="1"/>
          </p:cNvSpPr>
          <p:nvPr>
            <p:ph type="sldNum" sz="quarter" idx="12"/>
          </p:nvPr>
        </p:nvSpPr>
        <p:spPr/>
        <p:txBody>
          <a:bodyPr/>
          <a:lstStyle/>
          <a:p>
            <a:fld id="{0AD12EAB-E1C4-481C-9AC8-CB3161784436}" type="slidenum">
              <a:rPr lang="fr-FR" smtClean="0">
                <a:solidFill>
                  <a:prstClr val="white"/>
                </a:solidFill>
              </a:rPr>
              <a:pPr/>
              <a:t>32</a:t>
            </a:fld>
            <a:endParaRPr lang="fr-FR" dirty="0">
              <a:solidFill>
                <a:prstClr val="white"/>
              </a:solidFill>
            </a:endParaRPr>
          </a:p>
        </p:txBody>
      </p:sp>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7" name="Titre 4"/>
          <p:cNvSpPr txBox="1">
            <a:spLocks/>
          </p:cNvSpPr>
          <p:nvPr/>
        </p:nvSpPr>
        <p:spPr>
          <a:xfrm>
            <a:off x="397961" y="1233212"/>
            <a:ext cx="8173453" cy="8073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a:solidFill>
                  <a:srgbClr val="990033"/>
                </a:solidFill>
                <a:latin typeface="Century Gothic" charset="0"/>
              </a:rPr>
              <a:t>Définition légale – précisions de la jurisprudence</a:t>
            </a:r>
            <a:endParaRPr lang="fr-FR" sz="2400" b="1" dirty="0">
              <a:solidFill>
                <a:srgbClr val="990033"/>
              </a:solidFill>
              <a:latin typeface="Century Gothic" charset="0"/>
            </a:endParaRPr>
          </a:p>
        </p:txBody>
      </p:sp>
    </p:spTree>
    <p:extLst>
      <p:ext uri="{BB962C8B-B14F-4D97-AF65-F5344CB8AC3E}">
        <p14:creationId xmlns:p14="http://schemas.microsoft.com/office/powerpoint/2010/main" val="3019722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9887" y="2040594"/>
            <a:ext cx="8229600" cy="4525963"/>
          </a:xfrm>
        </p:spPr>
        <p:txBody>
          <a:bodyPr>
            <a:normAutofit/>
          </a:bodyPr>
          <a:lstStyle/>
          <a:p>
            <a:r>
              <a:rPr lang="fr-FR" altLang="fr-FR" b="1" dirty="0">
                <a:solidFill>
                  <a:srgbClr val="990033"/>
                </a:solidFill>
              </a:rPr>
              <a:t>agissements répétés</a:t>
            </a:r>
            <a:r>
              <a:rPr lang="fr-FR" altLang="fr-FR" dirty="0">
                <a:solidFill>
                  <a:srgbClr val="990033"/>
                </a:solidFill>
              </a:rPr>
              <a:t> : </a:t>
            </a:r>
          </a:p>
          <a:p>
            <a:pPr marL="0" indent="0">
              <a:buNone/>
            </a:pPr>
            <a:endParaRPr lang="fr-FR" altLang="fr-FR" sz="2400" dirty="0"/>
          </a:p>
          <a:p>
            <a:pPr marL="0" indent="0">
              <a:buNone/>
            </a:pPr>
            <a:r>
              <a:rPr lang="fr-FR" altLang="fr-FR" sz="2400" b="1" dirty="0">
                <a:solidFill>
                  <a:srgbClr val="990033"/>
                </a:solidFill>
              </a:rPr>
              <a:t>Nombre</a:t>
            </a:r>
            <a:r>
              <a:rPr lang="fr-FR" altLang="fr-FR" sz="2400" b="1" dirty="0"/>
              <a:t> : </a:t>
            </a:r>
            <a:r>
              <a:rPr lang="fr-FR" altLang="fr-FR" sz="2400" b="1" i="1" dirty="0"/>
              <a:t>2</a:t>
            </a:r>
            <a:r>
              <a:rPr lang="fr-FR" altLang="fr-FR" sz="2400" dirty="0"/>
              <a:t> agissements peuvent suffire, pas 2000</a:t>
            </a:r>
          </a:p>
          <a:p>
            <a:pPr marL="0" indent="0">
              <a:buNone/>
            </a:pPr>
            <a:r>
              <a:rPr lang="fr-FR" altLang="fr-FR" sz="1800" i="1" dirty="0"/>
              <a:t>C. Cass. 20/10/2010 – un seul acte ne peut caractériser le caractère répétitif</a:t>
            </a:r>
          </a:p>
          <a:p>
            <a:pPr marL="0" indent="0">
              <a:buNone/>
            </a:pPr>
            <a:endParaRPr lang="fr-FR" altLang="fr-FR" sz="2000" i="1" dirty="0"/>
          </a:p>
          <a:p>
            <a:pPr marL="0" indent="0">
              <a:buNone/>
            </a:pPr>
            <a:r>
              <a:rPr lang="fr-FR" altLang="fr-FR" sz="2400" b="1" dirty="0">
                <a:solidFill>
                  <a:srgbClr val="990033"/>
                </a:solidFill>
              </a:rPr>
              <a:t>Espace de temps : </a:t>
            </a:r>
            <a:r>
              <a:rPr lang="fr-FR" altLang="fr-FR" sz="2400" dirty="0"/>
              <a:t>dans un laps de temps aussi court ou long que souhaité (la jurisprudence a pu retenir </a:t>
            </a:r>
            <a:r>
              <a:rPr lang="fr-FR" altLang="fr-FR" sz="2400" b="1" i="1" dirty="0"/>
              <a:t>entre 2 semaines et 3 ans</a:t>
            </a:r>
            <a:r>
              <a:rPr lang="fr-FR" altLang="fr-FR" sz="2400" dirty="0"/>
              <a:t>) ; </a:t>
            </a:r>
          </a:p>
          <a:p>
            <a:pPr marL="0" indent="0">
              <a:buNone/>
            </a:pPr>
            <a:r>
              <a:rPr lang="fr-FR" altLang="fr-FR" sz="1800" i="1" dirty="0"/>
              <a:t>C. Cass. 21/04/2010 – L’ancienneté de certains faits (plusieurs années) pouvant  caractériser un harcèlement moral n’exclut pas leur répétition;</a:t>
            </a:r>
          </a:p>
          <a:p>
            <a:pPr marL="0" indent="0">
              <a:buNone/>
            </a:pPr>
            <a:endParaRPr lang="fr-FR" sz="2400" dirty="0"/>
          </a:p>
        </p:txBody>
      </p:sp>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5" name="Titre 4"/>
          <p:cNvSpPr txBox="1">
            <a:spLocks/>
          </p:cNvSpPr>
          <p:nvPr/>
        </p:nvSpPr>
        <p:spPr>
          <a:xfrm>
            <a:off x="397961" y="1233212"/>
            <a:ext cx="8173453" cy="8073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latin typeface="Century Gothic" charset="0"/>
              </a:rPr>
              <a:t>Définition légale – précisions de la jurisprudence</a:t>
            </a:r>
          </a:p>
        </p:txBody>
      </p:sp>
    </p:spTree>
    <p:extLst>
      <p:ext uri="{BB962C8B-B14F-4D97-AF65-F5344CB8AC3E}">
        <p14:creationId xmlns:p14="http://schemas.microsoft.com/office/powerpoint/2010/main" val="284095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9887" y="2040594"/>
            <a:ext cx="8229600" cy="4525963"/>
          </a:xfrm>
        </p:spPr>
        <p:txBody>
          <a:bodyPr>
            <a:normAutofit/>
          </a:bodyPr>
          <a:lstStyle/>
          <a:p>
            <a:r>
              <a:rPr lang="fr-FR" altLang="fr-FR" b="1" dirty="0">
                <a:solidFill>
                  <a:srgbClr val="990033"/>
                </a:solidFill>
              </a:rPr>
              <a:t>Nature des agissements </a:t>
            </a:r>
          </a:p>
          <a:p>
            <a:pPr marL="0" indent="0">
              <a:buNone/>
            </a:pPr>
            <a:r>
              <a:rPr lang="fr-FR" altLang="fr-FR" sz="2400" dirty="0"/>
              <a:t>Pas de définition précise. Tous ceux que l’on peut envisager sous l’angle de la détérioration des conditions de travail. De façon claire la cour de cassation a toujours retenu comme agissements répétés tous les actes qui relevaient de </a:t>
            </a:r>
            <a:r>
              <a:rPr lang="fr-FR" altLang="fr-FR" sz="2400" b="1" i="1" dirty="0"/>
              <a:t>l’abusif</a:t>
            </a:r>
            <a:r>
              <a:rPr lang="fr-FR" altLang="fr-FR" sz="2400" dirty="0"/>
              <a:t>, de </a:t>
            </a:r>
            <a:r>
              <a:rPr lang="fr-FR" altLang="fr-FR" sz="2400" b="1" i="1" dirty="0"/>
              <a:t>l’illégitime</a:t>
            </a:r>
            <a:r>
              <a:rPr lang="fr-FR" altLang="fr-FR" sz="2400" dirty="0"/>
              <a:t> (dont l’illégal) ou de </a:t>
            </a:r>
            <a:r>
              <a:rPr lang="fr-FR" altLang="fr-FR" sz="2400" b="1" i="1" dirty="0"/>
              <a:t>l’injustifiable</a:t>
            </a:r>
            <a:r>
              <a:rPr lang="fr-FR" altLang="fr-FR" sz="2400" dirty="0"/>
              <a:t> par l’employeur</a:t>
            </a:r>
          </a:p>
          <a:p>
            <a:pPr marL="0" indent="0">
              <a:buNone/>
            </a:pPr>
            <a:endParaRPr lang="fr-FR" altLang="fr-FR" sz="2400" dirty="0"/>
          </a:p>
          <a:p>
            <a:pPr marL="0" indent="0">
              <a:buNone/>
            </a:pPr>
            <a:r>
              <a:rPr lang="fr-FR" altLang="fr-FR" sz="2400" dirty="0"/>
              <a:t>Les types d’agissements retenus par la chambre criminelle sont les mêmes que ceux retenus par la sociale pour caractériser la commission de l’infraction.</a:t>
            </a:r>
          </a:p>
          <a:p>
            <a:endParaRPr lang="fr-FR" sz="2400" dirty="0"/>
          </a:p>
        </p:txBody>
      </p:sp>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5" name="Titre 4"/>
          <p:cNvSpPr txBox="1">
            <a:spLocks/>
          </p:cNvSpPr>
          <p:nvPr/>
        </p:nvSpPr>
        <p:spPr>
          <a:xfrm>
            <a:off x="397961" y="1233212"/>
            <a:ext cx="8173453" cy="8073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latin typeface="Century Gothic" charset="0"/>
              </a:rPr>
              <a:t>Définition légale – précisions de la jurisprudence</a:t>
            </a:r>
          </a:p>
        </p:txBody>
      </p:sp>
    </p:spTree>
    <p:extLst>
      <p:ext uri="{BB962C8B-B14F-4D97-AF65-F5344CB8AC3E}">
        <p14:creationId xmlns:p14="http://schemas.microsoft.com/office/powerpoint/2010/main" val="1043061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Espace réservé du contenu 2"/>
          <p:cNvSpPr>
            <a:spLocks noGrp="1"/>
          </p:cNvSpPr>
          <p:nvPr>
            <p:ph idx="1"/>
          </p:nvPr>
        </p:nvSpPr>
        <p:spPr>
          <a:xfrm>
            <a:off x="251520" y="2040594"/>
            <a:ext cx="8229600" cy="3548837"/>
          </a:xfrm>
        </p:spPr>
        <p:txBody>
          <a:bodyPr>
            <a:normAutofit lnSpcReduction="10000"/>
          </a:bodyPr>
          <a:lstStyle/>
          <a:p>
            <a:pPr algn="just">
              <a:spcAft>
                <a:spcPts val="600"/>
              </a:spcAft>
              <a:defRPr/>
            </a:pPr>
            <a:r>
              <a:rPr lang="fr-FR" altLang="fr-FR" b="1" dirty="0">
                <a:solidFill>
                  <a:srgbClr val="990033"/>
                </a:solidFill>
              </a:rPr>
              <a:t>Nature des agissements </a:t>
            </a:r>
          </a:p>
          <a:p>
            <a:pPr marL="0" indent="0" algn="just">
              <a:spcAft>
                <a:spcPts val="600"/>
              </a:spcAft>
              <a:buNone/>
              <a:defRPr/>
            </a:pPr>
            <a:r>
              <a:rPr lang="fr-FR" altLang="fr-FR" sz="2800" dirty="0">
                <a:latin typeface="+mj-lt"/>
                <a:ea typeface="+mj-ea"/>
                <a:cs typeface="+mj-cs"/>
              </a:rPr>
              <a:t>Des agissements répréhensibles entre personnes: les agissements reconnus par la justice comme </a:t>
            </a:r>
            <a:r>
              <a:rPr lang="fr-FR" altLang="fr-FR" sz="2800" b="1" i="1" dirty="0">
                <a:solidFill>
                  <a:srgbClr val="990033"/>
                </a:solidFill>
                <a:latin typeface="+mj-lt"/>
                <a:ea typeface="+mj-ea"/>
                <a:cs typeface="+mj-cs"/>
              </a:rPr>
              <a:t>illégitimes</a:t>
            </a:r>
            <a:r>
              <a:rPr lang="fr-FR" altLang="fr-FR" sz="2800" dirty="0">
                <a:latin typeface="+mj-lt"/>
                <a:ea typeface="+mj-ea"/>
                <a:cs typeface="+mj-cs"/>
              </a:rPr>
              <a:t>, </a:t>
            </a:r>
            <a:r>
              <a:rPr lang="fr-FR" altLang="fr-FR" sz="2800" b="1" i="1" dirty="0">
                <a:solidFill>
                  <a:srgbClr val="990033"/>
                </a:solidFill>
                <a:latin typeface="+mj-lt"/>
                <a:ea typeface="+mj-ea"/>
                <a:cs typeface="+mj-cs"/>
              </a:rPr>
              <a:t>illégaux</a:t>
            </a:r>
            <a:r>
              <a:rPr lang="fr-FR" altLang="fr-FR" sz="2800" dirty="0">
                <a:latin typeface="+mj-lt"/>
                <a:ea typeface="+mj-ea"/>
                <a:cs typeface="+mj-cs"/>
              </a:rPr>
              <a:t> ou </a:t>
            </a:r>
            <a:r>
              <a:rPr lang="fr-FR" altLang="fr-FR" sz="2800" b="1" i="1" dirty="0">
                <a:solidFill>
                  <a:srgbClr val="990033"/>
                </a:solidFill>
                <a:latin typeface="+mj-lt"/>
                <a:ea typeface="+mj-ea"/>
                <a:cs typeface="+mj-cs"/>
              </a:rPr>
              <a:t>abusifs</a:t>
            </a:r>
            <a:r>
              <a:rPr lang="fr-FR" altLang="fr-FR" sz="2800" dirty="0">
                <a:latin typeface="+mj-lt"/>
                <a:ea typeface="+mj-ea"/>
                <a:cs typeface="+mj-cs"/>
              </a:rPr>
              <a:t> (souvent liés au pouvoir disciplinaire : menaces de sanctions ou sanctions injustifiées comme des avertissements répétitifs, insultes, humiliations, pièges mis en place pour permettre des reproches…) </a:t>
            </a:r>
          </a:p>
          <a:p>
            <a:pPr marL="0" indent="0" algn="just">
              <a:spcAft>
                <a:spcPts val="600"/>
              </a:spcAft>
              <a:buNone/>
              <a:defRPr/>
            </a:pPr>
            <a:endParaRPr lang="fr-FR" altLang="fr-FR" sz="2800" dirty="0">
              <a:latin typeface="+mj-lt"/>
              <a:ea typeface="+mj-ea"/>
              <a:cs typeface="+mj-cs"/>
            </a:endParaRPr>
          </a:p>
        </p:txBody>
      </p:sp>
      <p:sp>
        <p:nvSpPr>
          <p:cNvPr id="2" name="Espace réservé du numéro de diapositive 1"/>
          <p:cNvSpPr>
            <a:spLocks noGrp="1"/>
          </p:cNvSpPr>
          <p:nvPr>
            <p:ph type="sldNum" sz="quarter" idx="12"/>
          </p:nvPr>
        </p:nvSpPr>
        <p:spPr/>
        <p:txBody>
          <a:bodyPr/>
          <a:lstStyle/>
          <a:p>
            <a:fld id="{0AD12EAB-E1C4-481C-9AC8-CB3161784436}" type="slidenum">
              <a:rPr lang="fr-FR" smtClean="0">
                <a:solidFill>
                  <a:prstClr val="white"/>
                </a:solidFill>
              </a:rPr>
              <a:pPr/>
              <a:t>35</a:t>
            </a:fld>
            <a:endParaRPr lang="fr-FR" dirty="0">
              <a:solidFill>
                <a:prstClr val="white"/>
              </a:solidFill>
            </a:endParaRPr>
          </a:p>
        </p:txBody>
      </p:sp>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7" name="Titre 4"/>
          <p:cNvSpPr txBox="1">
            <a:spLocks/>
          </p:cNvSpPr>
          <p:nvPr/>
        </p:nvSpPr>
        <p:spPr>
          <a:xfrm>
            <a:off x="397961" y="1233212"/>
            <a:ext cx="8173453" cy="8073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latin typeface="Century Gothic" charset="0"/>
              </a:rPr>
              <a:t>Définition légale – précisions de la jurisprudence</a:t>
            </a:r>
          </a:p>
        </p:txBody>
      </p:sp>
    </p:spTree>
    <p:extLst>
      <p:ext uri="{BB962C8B-B14F-4D97-AF65-F5344CB8AC3E}">
        <p14:creationId xmlns:p14="http://schemas.microsoft.com/office/powerpoint/2010/main" val="823715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5"/>
          <p:cNvSpPr txBox="1">
            <a:spLocks noChangeArrowheads="1"/>
          </p:cNvSpPr>
          <p:nvPr/>
        </p:nvSpPr>
        <p:spPr bwMode="auto">
          <a:xfrm>
            <a:off x="621418" y="2040594"/>
            <a:ext cx="8229600" cy="417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404040"/>
                </a:solidFill>
                <a:latin typeface="Century Gothic" charset="0"/>
                <a:ea typeface="ＭＳ Ｐゴシック" charset="0"/>
              </a:defRPr>
            </a:lvl1pPr>
            <a:lvl2pPr marL="800100" indent="-342900">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marL="342900" indent="-342900" eaLnBrk="1" hangingPunct="1">
              <a:spcAft>
                <a:spcPts val="1000"/>
              </a:spcAft>
              <a:buClr>
                <a:srgbClr val="BD002E"/>
              </a:buClr>
              <a:buFont typeface="Lucida Grande" charset="0"/>
              <a:buChar char="▸"/>
            </a:pPr>
            <a:r>
              <a:rPr lang="fr-FR" sz="2000" b="1" dirty="0">
                <a:solidFill>
                  <a:schemeClr val="tx1"/>
                </a:solidFill>
                <a:latin typeface="+mn-lt"/>
                <a:ea typeface="MS PGothic" charset="0"/>
              </a:rPr>
              <a:t>Le détournement du lien de subordination</a:t>
            </a:r>
          </a:p>
          <a:p>
            <a:pPr lvl="1" eaLnBrk="1" hangingPunct="1">
              <a:spcAft>
                <a:spcPts val="1000"/>
              </a:spcAft>
              <a:buClr>
                <a:srgbClr val="BD002E"/>
              </a:buClr>
              <a:buFont typeface="Wingdings" charset="0"/>
              <a:buChar char="§"/>
            </a:pPr>
            <a:r>
              <a:rPr lang="fr-FR" sz="2000" dirty="0">
                <a:solidFill>
                  <a:schemeClr val="tx1"/>
                </a:solidFill>
                <a:latin typeface="+mn-lt"/>
                <a:ea typeface="MS PGothic" charset="0"/>
              </a:rPr>
              <a:t>Incivilité à caractère vexatoire, refus de dialoguer, remarques insidieuses ou injurieuses, dénigrement…</a:t>
            </a:r>
          </a:p>
          <a:p>
            <a:pPr marL="342900" indent="-342900" eaLnBrk="1" hangingPunct="1">
              <a:spcAft>
                <a:spcPts val="1000"/>
              </a:spcAft>
              <a:buClr>
                <a:srgbClr val="BD002E"/>
              </a:buClr>
              <a:buFont typeface="Lucida Grande" charset="0"/>
              <a:buChar char="▸"/>
            </a:pPr>
            <a:r>
              <a:rPr lang="fr-FR" sz="2000" b="1" dirty="0">
                <a:solidFill>
                  <a:schemeClr val="tx1"/>
                </a:solidFill>
                <a:latin typeface="+mn-lt"/>
                <a:ea typeface="MS PGothic" charset="0"/>
              </a:rPr>
              <a:t>Le détournement des règles disciplinaires</a:t>
            </a:r>
          </a:p>
          <a:p>
            <a:pPr lvl="1" eaLnBrk="1" hangingPunct="1">
              <a:spcAft>
                <a:spcPts val="1000"/>
              </a:spcAft>
              <a:buClr>
                <a:srgbClr val="BD002E"/>
              </a:buClr>
              <a:buFont typeface="Wingdings" charset="0"/>
              <a:buChar char="§"/>
            </a:pPr>
            <a:r>
              <a:rPr lang="fr-FR" sz="2000" dirty="0">
                <a:solidFill>
                  <a:schemeClr val="tx1"/>
                </a:solidFill>
                <a:latin typeface="+mn-lt"/>
                <a:ea typeface="MS PGothic" charset="0"/>
              </a:rPr>
              <a:t>Sanctions injustifiées basées sur des faits véniels…</a:t>
            </a:r>
          </a:p>
          <a:p>
            <a:pPr marL="342900" indent="-342900" eaLnBrk="1" hangingPunct="1">
              <a:spcAft>
                <a:spcPts val="1000"/>
              </a:spcAft>
              <a:buClr>
                <a:srgbClr val="BD002E"/>
              </a:buClr>
              <a:buFont typeface="Lucida Grande" charset="0"/>
              <a:buChar char="▸"/>
            </a:pPr>
            <a:r>
              <a:rPr lang="fr-FR" sz="2000" b="1" dirty="0">
                <a:solidFill>
                  <a:schemeClr val="tx1"/>
                </a:solidFill>
                <a:latin typeface="+mn-lt"/>
                <a:ea typeface="MS PGothic" charset="0"/>
              </a:rPr>
              <a:t>Le détournement du pouvoir de direction</a:t>
            </a:r>
          </a:p>
          <a:p>
            <a:pPr lvl="1" eaLnBrk="1" hangingPunct="1">
              <a:spcAft>
                <a:spcPts val="1000"/>
              </a:spcAft>
              <a:buClr>
                <a:srgbClr val="BD002E"/>
              </a:buClr>
              <a:buFont typeface="Wingdings" charset="0"/>
              <a:buChar char="§"/>
            </a:pPr>
            <a:r>
              <a:rPr lang="fr-FR" sz="2000" dirty="0">
                <a:solidFill>
                  <a:schemeClr val="tx1"/>
                </a:solidFill>
                <a:latin typeface="+mn-lt"/>
                <a:ea typeface="MS PGothic" charset="0"/>
              </a:rPr>
              <a:t>Ne pas donner de travail, donner des objectifs irréalisables, donner du travail inutile, isoler…</a:t>
            </a:r>
          </a:p>
          <a:p>
            <a:pPr marL="342900" indent="-342900" eaLnBrk="1" hangingPunct="1">
              <a:spcAft>
                <a:spcPts val="1000"/>
              </a:spcAft>
              <a:buClr>
                <a:srgbClr val="BD002E"/>
              </a:buClr>
              <a:buFont typeface="Lucida Grande" charset="0"/>
              <a:buChar char="▸"/>
            </a:pPr>
            <a:r>
              <a:rPr lang="fr-FR" sz="2000" b="1" dirty="0">
                <a:solidFill>
                  <a:schemeClr val="tx1"/>
                </a:solidFill>
                <a:latin typeface="+mn-lt"/>
                <a:ea typeface="MS PGothic" charset="0"/>
              </a:rPr>
              <a:t>Le détournement du pouvoir d</a:t>
            </a:r>
            <a:r>
              <a:rPr lang="ja-JP" altLang="fr-FR" sz="2000" b="1" dirty="0">
                <a:solidFill>
                  <a:schemeClr val="tx1"/>
                </a:solidFill>
                <a:latin typeface="+mn-lt"/>
                <a:ea typeface="MS PGothic" charset="0"/>
              </a:rPr>
              <a:t>’</a:t>
            </a:r>
            <a:r>
              <a:rPr lang="fr-FR" altLang="ja-JP" sz="2000" b="1" dirty="0">
                <a:solidFill>
                  <a:schemeClr val="tx1"/>
                </a:solidFill>
                <a:latin typeface="+mn-lt"/>
                <a:ea typeface="MS PGothic" charset="0"/>
              </a:rPr>
              <a:t>organisation</a:t>
            </a:r>
          </a:p>
          <a:p>
            <a:pPr lvl="1" eaLnBrk="1" hangingPunct="1">
              <a:spcAft>
                <a:spcPts val="1000"/>
              </a:spcAft>
              <a:buClr>
                <a:srgbClr val="BD002E"/>
              </a:buClr>
              <a:buFont typeface="Wingdings" charset="0"/>
              <a:buChar char="§"/>
            </a:pPr>
            <a:r>
              <a:rPr lang="fr-FR" sz="2000" dirty="0">
                <a:solidFill>
                  <a:schemeClr val="tx1"/>
                </a:solidFill>
                <a:latin typeface="+mn-lt"/>
                <a:ea typeface="MS PGothic" charset="0"/>
              </a:rPr>
              <a:t>Modifier arbitrairement les conditions de travail </a:t>
            </a:r>
            <a:br>
              <a:rPr lang="fr-FR" sz="2000" dirty="0">
                <a:solidFill>
                  <a:schemeClr val="tx1"/>
                </a:solidFill>
                <a:latin typeface="+mn-lt"/>
                <a:ea typeface="MS PGothic" charset="0"/>
              </a:rPr>
            </a:br>
            <a:r>
              <a:rPr lang="fr-FR" sz="2000" dirty="0">
                <a:solidFill>
                  <a:schemeClr val="tx1"/>
                </a:solidFill>
                <a:latin typeface="+mn-lt"/>
                <a:ea typeface="MS PGothic" charset="0"/>
              </a:rPr>
              <a:t>ou les attributions essentielles du poste de travail</a:t>
            </a:r>
          </a:p>
        </p:txBody>
      </p:sp>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7" name="Titre 4"/>
          <p:cNvSpPr txBox="1">
            <a:spLocks/>
          </p:cNvSpPr>
          <p:nvPr/>
        </p:nvSpPr>
        <p:spPr>
          <a:xfrm>
            <a:off x="397961" y="1233212"/>
            <a:ext cx="8173453" cy="8073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latin typeface="Century Gothic" charset="0"/>
              </a:rPr>
              <a:t>EXEMPLES D’AGISSEMENTS</a:t>
            </a:r>
          </a:p>
        </p:txBody>
      </p:sp>
    </p:spTree>
    <p:extLst>
      <p:ext uri="{BB962C8B-B14F-4D97-AF65-F5344CB8AC3E}">
        <p14:creationId xmlns:p14="http://schemas.microsoft.com/office/powerpoint/2010/main" val="5388902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1000" fill="hold"/>
                                        <p:tgtEl>
                                          <p:spTgt spid="46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310063"/>
            <a:ext cx="8229600" cy="3555979"/>
          </a:xfrm>
        </p:spPr>
        <p:txBody>
          <a:bodyPr>
            <a:normAutofit lnSpcReduction="10000"/>
          </a:bodyPr>
          <a:lstStyle/>
          <a:p>
            <a:r>
              <a:rPr lang="fr-FR" altLang="fr-FR" b="1" dirty="0">
                <a:solidFill>
                  <a:srgbClr val="990033"/>
                </a:solidFill>
              </a:rPr>
              <a:t>Aucun salarié</a:t>
            </a:r>
            <a:endParaRPr lang="fr-FR" altLang="fr-FR" dirty="0">
              <a:solidFill>
                <a:srgbClr val="990033"/>
              </a:solidFill>
            </a:endParaRPr>
          </a:p>
          <a:p>
            <a:pPr marL="0" indent="0">
              <a:lnSpc>
                <a:spcPct val="110000"/>
              </a:lnSpc>
              <a:spcBef>
                <a:spcPts val="600"/>
              </a:spcBef>
              <a:buNone/>
            </a:pPr>
            <a:r>
              <a:rPr lang="fr-FR" altLang="fr-FR" sz="3000" dirty="0"/>
              <a:t>Harcèlement moral vertical ou horizontal dans les deux </a:t>
            </a:r>
            <a:r>
              <a:rPr lang="fr-FR" altLang="fr-FR" sz="2600" dirty="0"/>
              <a:t>sens</a:t>
            </a:r>
            <a:r>
              <a:rPr lang="fr-FR" altLang="fr-FR" sz="3000" dirty="0"/>
              <a:t> ; l’auteur n’a pas à être le supérieur hiérarchique ou dans l’entreprise, mais peut être une personne liée au travail (conjoint, formateur externe); si pas salarié, pas code du travail mais code pénal.</a:t>
            </a:r>
            <a:endParaRPr lang="fr-FR" sz="3000" dirty="0"/>
          </a:p>
        </p:txBody>
      </p:sp>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5" name="Titre 4"/>
          <p:cNvSpPr txBox="1">
            <a:spLocks/>
          </p:cNvSpPr>
          <p:nvPr/>
        </p:nvSpPr>
        <p:spPr>
          <a:xfrm>
            <a:off x="397961" y="1233212"/>
            <a:ext cx="8173453" cy="8073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latin typeface="Century Gothic" charset="0"/>
              </a:rPr>
              <a:t>Définition légale – précisions de la jurisprudence</a:t>
            </a:r>
          </a:p>
        </p:txBody>
      </p:sp>
    </p:spTree>
    <p:extLst>
      <p:ext uri="{BB962C8B-B14F-4D97-AF65-F5344CB8AC3E}">
        <p14:creationId xmlns:p14="http://schemas.microsoft.com/office/powerpoint/2010/main" val="2746423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40594"/>
            <a:ext cx="8114214" cy="3872360"/>
          </a:xfrm>
        </p:spPr>
        <p:txBody>
          <a:bodyPr>
            <a:normAutofit fontScale="70000" lnSpcReduction="20000"/>
          </a:bodyPr>
          <a:lstStyle/>
          <a:p>
            <a:r>
              <a:rPr lang="fr-FR" altLang="fr-FR" b="1" dirty="0"/>
              <a:t>Qui ont pour </a:t>
            </a:r>
            <a:r>
              <a:rPr lang="fr-FR" altLang="fr-FR" sz="4600" b="1" u="sng" dirty="0">
                <a:solidFill>
                  <a:srgbClr val="990033"/>
                </a:solidFill>
              </a:rPr>
              <a:t>objet</a:t>
            </a:r>
            <a:r>
              <a:rPr lang="fr-FR" altLang="fr-FR" b="1" dirty="0"/>
              <a:t> ou pour </a:t>
            </a:r>
            <a:r>
              <a:rPr lang="fr-FR" altLang="fr-FR" sz="4600" b="1" u="sng" dirty="0">
                <a:solidFill>
                  <a:srgbClr val="990033"/>
                </a:solidFill>
              </a:rPr>
              <a:t>effet</a:t>
            </a:r>
            <a:r>
              <a:rPr lang="fr-FR" altLang="fr-FR" dirty="0"/>
              <a:t> </a:t>
            </a:r>
          </a:p>
          <a:p>
            <a:pPr marL="0" indent="0">
              <a:buNone/>
            </a:pPr>
            <a:endParaRPr lang="fr-FR" altLang="fr-FR" dirty="0"/>
          </a:p>
          <a:p>
            <a:pPr marL="0" indent="0">
              <a:buNone/>
            </a:pPr>
            <a:r>
              <a:rPr lang="fr-FR" altLang="fr-FR" sz="3100" b="1" u="sng" dirty="0"/>
              <a:t>Objet</a:t>
            </a:r>
            <a:r>
              <a:rPr lang="fr-FR" altLang="fr-FR" sz="3100" dirty="0"/>
              <a:t> = intention         </a:t>
            </a:r>
            <a:r>
              <a:rPr lang="fr-FR" altLang="fr-FR" sz="3100" b="1" u="sng" dirty="0"/>
              <a:t>effet</a:t>
            </a:r>
            <a:r>
              <a:rPr lang="fr-FR" altLang="fr-FR" sz="3100" dirty="0"/>
              <a:t> = conséquence</a:t>
            </a:r>
          </a:p>
          <a:p>
            <a:pPr marL="0" indent="0">
              <a:lnSpc>
                <a:spcPct val="120000"/>
              </a:lnSpc>
              <a:spcBef>
                <a:spcPts val="600"/>
              </a:spcBef>
              <a:buNone/>
            </a:pPr>
            <a:r>
              <a:rPr lang="fr-FR" altLang="fr-FR" sz="3100" dirty="0"/>
              <a:t>L’intention de commettre n’est pas une condition nécessaire requise par la loi ; la volonté de nuire n’est pas exigée; on regarde les conséquences</a:t>
            </a:r>
          </a:p>
          <a:p>
            <a:pPr marL="0" indent="0">
              <a:buNone/>
            </a:pPr>
            <a:endParaRPr lang="fr-FR" altLang="fr-FR" sz="3100" dirty="0"/>
          </a:p>
          <a:p>
            <a:r>
              <a:rPr lang="fr-FR" altLang="fr-FR" sz="3100" b="1" dirty="0"/>
              <a:t>susceptible de porter atteinte</a:t>
            </a:r>
            <a:endParaRPr lang="fr-FR" altLang="fr-FR" sz="3100" dirty="0"/>
          </a:p>
          <a:p>
            <a:pPr marL="0" indent="0">
              <a:lnSpc>
                <a:spcPct val="120000"/>
              </a:lnSpc>
              <a:spcBef>
                <a:spcPts val="600"/>
              </a:spcBef>
              <a:buNone/>
            </a:pPr>
            <a:r>
              <a:rPr lang="fr-FR" altLang="fr-FR" sz="3100" dirty="0"/>
              <a:t>Pas même besoin que l’atteinte soit réalisée, l’atteinte potentielle suffit</a:t>
            </a:r>
          </a:p>
          <a:p>
            <a:endParaRPr lang="fr-FR" altLang="fr-FR" dirty="0"/>
          </a:p>
          <a:p>
            <a:endParaRPr lang="fr-FR" dirty="0"/>
          </a:p>
        </p:txBody>
      </p:sp>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5" name="Titre 4"/>
          <p:cNvSpPr txBox="1">
            <a:spLocks/>
          </p:cNvSpPr>
          <p:nvPr/>
        </p:nvSpPr>
        <p:spPr>
          <a:xfrm>
            <a:off x="397961" y="1233212"/>
            <a:ext cx="8173453" cy="8073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latin typeface="Century Gothic" charset="0"/>
              </a:rPr>
              <a:t>Définition légale – précisions de la jurisprudence</a:t>
            </a:r>
          </a:p>
        </p:txBody>
      </p:sp>
    </p:spTree>
    <p:extLst>
      <p:ext uri="{BB962C8B-B14F-4D97-AF65-F5344CB8AC3E}">
        <p14:creationId xmlns:p14="http://schemas.microsoft.com/office/powerpoint/2010/main" val="3546031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414082"/>
            <a:ext cx="8229600" cy="3780656"/>
          </a:xfrm>
        </p:spPr>
        <p:txBody>
          <a:bodyPr>
            <a:normAutofit/>
          </a:bodyPr>
          <a:lstStyle/>
          <a:p>
            <a:pPr>
              <a:lnSpc>
                <a:spcPct val="110000"/>
              </a:lnSpc>
              <a:spcBef>
                <a:spcPts val="600"/>
              </a:spcBef>
            </a:pPr>
            <a:r>
              <a:rPr lang="fr-FR" altLang="fr-FR" b="1" dirty="0">
                <a:solidFill>
                  <a:srgbClr val="990033"/>
                </a:solidFill>
              </a:rPr>
              <a:t>Atteinte aux droits</a:t>
            </a:r>
            <a:r>
              <a:rPr lang="fr-FR" altLang="fr-FR" sz="2400" dirty="0"/>
              <a:t>, à la dignité, altération de la santé, compromission de l’avenir pro</a:t>
            </a:r>
          </a:p>
          <a:p>
            <a:pPr marL="0" indent="0">
              <a:lnSpc>
                <a:spcPct val="110000"/>
              </a:lnSpc>
              <a:spcBef>
                <a:spcPts val="600"/>
              </a:spcBef>
              <a:buNone/>
            </a:pPr>
            <a:endParaRPr lang="fr-FR" altLang="fr-FR" sz="2400" dirty="0"/>
          </a:p>
          <a:p>
            <a:pPr marL="0" indent="0">
              <a:lnSpc>
                <a:spcPct val="110000"/>
              </a:lnSpc>
              <a:spcBef>
                <a:spcPts val="600"/>
              </a:spcBef>
              <a:buNone/>
            </a:pPr>
            <a:r>
              <a:rPr lang="fr-FR" altLang="fr-FR" sz="2400" dirty="0"/>
              <a:t>Toute atteinte liée à la relation professionnelle qui ne respecte pas les droits fondamentaux du salarié</a:t>
            </a:r>
          </a:p>
          <a:p>
            <a:pPr marL="0" indent="0">
              <a:lnSpc>
                <a:spcPct val="110000"/>
              </a:lnSpc>
              <a:spcBef>
                <a:spcPts val="600"/>
              </a:spcBef>
              <a:buNone/>
            </a:pPr>
            <a:r>
              <a:rPr lang="fr-FR" altLang="fr-FR" sz="2400" dirty="0"/>
              <a:t>Pour la cour de cassation, le licenciement compromet </a:t>
            </a:r>
            <a:r>
              <a:rPr lang="fr-FR" altLang="fr-FR" sz="2400" b="1" dirty="0"/>
              <a:t>nécessairement</a:t>
            </a:r>
            <a:r>
              <a:rPr lang="fr-FR" altLang="fr-FR" sz="2400" dirty="0"/>
              <a:t> l’avenir pro, la placardisation est nécessairement une atteinte à la dignité</a:t>
            </a:r>
            <a:endParaRPr lang="fr-FR" sz="2400" dirty="0"/>
          </a:p>
        </p:txBody>
      </p:sp>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5" name="Titre 4"/>
          <p:cNvSpPr txBox="1">
            <a:spLocks/>
          </p:cNvSpPr>
          <p:nvPr/>
        </p:nvSpPr>
        <p:spPr>
          <a:xfrm>
            <a:off x="397961" y="1233212"/>
            <a:ext cx="8173453" cy="8073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latin typeface="Century Gothic" charset="0"/>
              </a:rPr>
              <a:t>Définition légale – précisions de la jurisprudence</a:t>
            </a:r>
          </a:p>
        </p:txBody>
      </p:sp>
    </p:spTree>
    <p:extLst>
      <p:ext uri="{BB962C8B-B14F-4D97-AF65-F5344CB8AC3E}">
        <p14:creationId xmlns:p14="http://schemas.microsoft.com/office/powerpoint/2010/main" val="2198781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5683" y="1987895"/>
            <a:ext cx="7920037" cy="4320829"/>
          </a:xfrm>
        </p:spPr>
        <p:txBody>
          <a:bodyPr>
            <a:noAutofit/>
          </a:bodyPr>
          <a:lstStyle/>
          <a:p>
            <a:pPr algn="just">
              <a:lnSpc>
                <a:spcPct val="90000"/>
              </a:lnSpc>
            </a:pPr>
            <a:r>
              <a:rPr lang="fr-FR" sz="2000" dirty="0"/>
              <a:t>En 1993, - </a:t>
            </a:r>
            <a:r>
              <a:rPr lang="fr-FR" sz="2000" b="1" dirty="0"/>
              <a:t>Heinz </a:t>
            </a:r>
            <a:r>
              <a:rPr lang="fr-FR" sz="2000" b="1" dirty="0" err="1"/>
              <a:t>Leyman</a:t>
            </a:r>
            <a:r>
              <a:rPr lang="fr-FR" sz="2000" dirty="0"/>
              <a:t>, </a:t>
            </a:r>
            <a:r>
              <a:rPr lang="fr-FR" sz="2000" dirty="0">
                <a:solidFill>
                  <a:srgbClr val="404040"/>
                </a:solidFill>
                <a:ea typeface="MS PGothic" charset="0"/>
              </a:rPr>
              <a:t>Docteur en psychologie du travail et professeur à l’université de Stockholm met en exergue un certain nombre de comportements relevés sur les lieux de travail qu’il dénomme -</a:t>
            </a:r>
            <a:r>
              <a:rPr lang="fr-FR" sz="2000" b="1" i="1" dirty="0" err="1">
                <a:solidFill>
                  <a:srgbClr val="C00000"/>
                </a:solidFill>
              </a:rPr>
              <a:t>Mobbing</a:t>
            </a:r>
            <a:r>
              <a:rPr lang="fr-FR" sz="2000" dirty="0"/>
              <a:t> en caractérisant 45 critères</a:t>
            </a:r>
          </a:p>
          <a:p>
            <a:pPr marL="0" indent="0" algn="just">
              <a:lnSpc>
                <a:spcPct val="90000"/>
              </a:lnSpc>
              <a:buNone/>
            </a:pPr>
            <a:endParaRPr lang="fr-FR" sz="1200" dirty="0"/>
          </a:p>
          <a:p>
            <a:pPr algn="just">
              <a:lnSpc>
                <a:spcPct val="90000"/>
              </a:lnSpc>
            </a:pPr>
            <a:r>
              <a:rPr lang="fr-FR" sz="2000" dirty="0"/>
              <a:t>1996 - </a:t>
            </a:r>
            <a:r>
              <a:rPr lang="fr-FR" sz="2000" b="1" dirty="0"/>
              <a:t>Marie Pezé </a:t>
            </a:r>
            <a:r>
              <a:rPr lang="fr-FR" sz="2000" dirty="0"/>
              <a:t>- Première </a:t>
            </a:r>
            <a:r>
              <a:rPr lang="fr-FR" sz="2000" b="1" i="1" dirty="0">
                <a:solidFill>
                  <a:srgbClr val="C00000"/>
                </a:solidFill>
              </a:rPr>
              <a:t>consultation souffrance et travail </a:t>
            </a:r>
            <a:r>
              <a:rPr lang="fr-FR" sz="2000" dirty="0"/>
              <a:t>à Nanterre (92),</a:t>
            </a:r>
            <a:r>
              <a:rPr lang="fr-FR" sz="2000" dirty="0">
                <a:solidFill>
                  <a:srgbClr val="404040"/>
                </a:solidFill>
                <a:ea typeface="MS PGothic" charset="0"/>
              </a:rPr>
              <a:t> (plus de 140 consultations aujourd’hui) et</a:t>
            </a:r>
            <a:r>
              <a:rPr lang="fr-FR" sz="2000" dirty="0"/>
              <a:t> enquête réalisée et publiée dans DMT sur une cohorte de personnes harcelées (secteurs publics et privés confondus)</a:t>
            </a:r>
            <a:endParaRPr lang="fr-FR" sz="1100" dirty="0">
              <a:solidFill>
                <a:srgbClr val="404040"/>
              </a:solidFill>
              <a:ea typeface="MS PGothic" charset="0"/>
            </a:endParaRPr>
          </a:p>
          <a:p>
            <a:pPr algn="just">
              <a:lnSpc>
                <a:spcPct val="90000"/>
              </a:lnSpc>
            </a:pPr>
            <a:r>
              <a:rPr lang="fr-FR" sz="2000" dirty="0">
                <a:solidFill>
                  <a:srgbClr val="404040"/>
                </a:solidFill>
                <a:ea typeface="MS PGothic" charset="0"/>
              </a:rPr>
              <a:t>Le terme de </a:t>
            </a:r>
            <a:r>
              <a:rPr lang="fr-FR" sz="2000" b="1" i="1" dirty="0">
                <a:solidFill>
                  <a:srgbClr val="C00000"/>
                </a:solidFill>
                <a:ea typeface="MS PGothic" charset="0"/>
              </a:rPr>
              <a:t>harcèlement</a:t>
            </a:r>
            <a:r>
              <a:rPr lang="fr-FR" sz="2000" b="1" i="1" dirty="0">
                <a:solidFill>
                  <a:srgbClr val="404040"/>
                </a:solidFill>
                <a:ea typeface="MS PGothic" charset="0"/>
              </a:rPr>
              <a:t> moral </a:t>
            </a:r>
            <a:r>
              <a:rPr lang="fr-FR" sz="2000" dirty="0">
                <a:solidFill>
                  <a:srgbClr val="404040"/>
                </a:solidFill>
                <a:ea typeface="MS PGothic" charset="0"/>
              </a:rPr>
              <a:t>a été employé et popularisé par le livre de </a:t>
            </a:r>
            <a:r>
              <a:rPr lang="fr-FR" sz="2000" b="1" dirty="0">
                <a:solidFill>
                  <a:srgbClr val="404040"/>
                </a:solidFill>
                <a:ea typeface="MS PGothic" charset="0"/>
              </a:rPr>
              <a:t>MF Hirigoyen </a:t>
            </a:r>
            <a:r>
              <a:rPr lang="fr-FR" sz="2000" dirty="0">
                <a:solidFill>
                  <a:srgbClr val="404040"/>
                </a:solidFill>
                <a:ea typeface="MS PGothic" charset="0"/>
              </a:rPr>
              <a:t>publié en 1998. </a:t>
            </a:r>
          </a:p>
          <a:p>
            <a:pPr marL="400050" lvl="1" indent="0" algn="just">
              <a:lnSpc>
                <a:spcPct val="90000"/>
              </a:lnSpc>
              <a:buNone/>
            </a:pPr>
            <a:r>
              <a:rPr lang="fr-FR" sz="1600" dirty="0">
                <a:solidFill>
                  <a:srgbClr val="404040"/>
                </a:solidFill>
                <a:ea typeface="MS PGothic" charset="0"/>
              </a:rPr>
              <a:t>Le succès qu’a connu cet ouvrage traduit dans 22 pays a permis de mesurer la gravité et l’ampleur des actes de harcèlement moral sur le lieu de travail et la demande croissante de reconnaissance des victimes ;</a:t>
            </a:r>
          </a:p>
          <a:p>
            <a:pPr marL="0" indent="0" algn="just">
              <a:lnSpc>
                <a:spcPct val="90000"/>
              </a:lnSpc>
              <a:buNone/>
            </a:pPr>
            <a:endParaRPr lang="fr-FR" sz="2000" dirty="0">
              <a:solidFill>
                <a:srgbClr val="404040"/>
              </a:solidFill>
              <a:ea typeface="MS PGothic" charset="0"/>
            </a:endParaRPr>
          </a:p>
        </p:txBody>
      </p:sp>
      <p:sp>
        <p:nvSpPr>
          <p:cNvPr id="29699" name="Espace réservé du numéro de diapositive 1"/>
          <p:cNvSpPr>
            <a:spLocks noGrp="1"/>
          </p:cNvSpPr>
          <p:nvPr>
            <p:ph type="sldNum" sz="quarter" idx="12"/>
          </p:nvPr>
        </p:nvSpPr>
        <p:spPr bwMode="auto">
          <a:xfrm>
            <a:off x="4140200" y="6308725"/>
            <a:ext cx="86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fld id="{AABE1742-3B09-9547-8988-58C2198944AB}" type="slidenum">
              <a:rPr lang="fr-FR" sz="2400">
                <a:solidFill>
                  <a:srgbClr val="FFFFFF"/>
                </a:solidFill>
                <a:latin typeface="Impact" charset="0"/>
                <a:ea typeface="MS PGothic" charset="0"/>
              </a:rPr>
              <a:pPr/>
              <a:t>4</a:t>
            </a:fld>
            <a:endParaRPr lang="fr-FR" sz="2400">
              <a:solidFill>
                <a:srgbClr val="FFFFFF"/>
              </a:solidFill>
              <a:latin typeface="Impact" charset="0"/>
              <a:ea typeface="MS PGothic" charset="0"/>
            </a:endParaRPr>
          </a:p>
        </p:txBody>
      </p:sp>
      <p:sp>
        <p:nvSpPr>
          <p:cNvPr id="2" name="ZoneTexte 1"/>
          <p:cNvSpPr txBox="1"/>
          <p:nvPr/>
        </p:nvSpPr>
        <p:spPr>
          <a:xfrm>
            <a:off x="625683" y="856954"/>
            <a:ext cx="7920037" cy="1015663"/>
          </a:xfrm>
          <a:prstGeom prst="rect">
            <a:avLst/>
          </a:prstGeom>
          <a:noFill/>
        </p:spPr>
        <p:txBody>
          <a:bodyPr wrap="square" rtlCol="0">
            <a:spAutoFit/>
          </a:bodyPr>
          <a:lstStyle/>
          <a:p>
            <a:r>
              <a:rPr lang="fr-FR" sz="2000" b="1" dirty="0">
                <a:solidFill>
                  <a:srgbClr val="990033"/>
                </a:solidFill>
                <a:latin typeface="Century Gothic" charset="0"/>
              </a:rPr>
              <a:t>Explosion des troubles psychiques liés aux modalités d'organisation du travail et de management - Emergence de la notion de harcèlement moral</a:t>
            </a:r>
            <a:endParaRPr lang="fr-FR" sz="2000" dirty="0">
              <a:solidFill>
                <a:srgbClr val="990033"/>
              </a:solidFill>
            </a:endParaRPr>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125150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889192"/>
            <a:ext cx="8229600" cy="4525963"/>
          </a:xfrm>
        </p:spPr>
        <p:txBody>
          <a:bodyPr>
            <a:normAutofit fontScale="77500" lnSpcReduction="20000"/>
          </a:bodyPr>
          <a:lstStyle/>
          <a:p>
            <a:pPr algn="just" fontAlgn="base">
              <a:lnSpc>
                <a:spcPct val="115000"/>
              </a:lnSpc>
              <a:spcAft>
                <a:spcPts val="600"/>
              </a:spcAft>
              <a:defRPr/>
            </a:pPr>
            <a:r>
              <a:rPr lang="fr-FR" altLang="fr-FR" b="1" i="1" dirty="0">
                <a:solidFill>
                  <a:srgbClr val="C00000"/>
                </a:solidFill>
              </a:rPr>
              <a:t>Pas d’intentionnalité </a:t>
            </a:r>
            <a:r>
              <a:rPr lang="fr-FR" altLang="fr-FR" dirty="0"/>
              <a:t>: </a:t>
            </a:r>
            <a:r>
              <a:rPr lang="fr-FR" altLang="fr-FR" b="1" dirty="0"/>
              <a:t>Les juges rejettent l’argument de l’absence d'élément intentionnel </a:t>
            </a:r>
            <a:r>
              <a:rPr lang="fr-FR" altLang="fr-FR" dirty="0"/>
              <a:t>du délit de harcèlement moral dont l’avocat plaidait qu’il </a:t>
            </a:r>
            <a:r>
              <a:rPr lang="fr-FR" altLang="fr-FR" i="1" dirty="0"/>
              <a:t>« n'est constitué que pour autant que les juges constatent, non seulement que le prévenu a volontairement commis des faits de harcèlement, mais encore qu'il a été animé par la volonté de dégrader les conditions de travail dans le but, soit de porter atteinte à ses droits et à sa dignité, soit d'altérer sa santé, soit encore de compromettre son avenir professionnel »</a:t>
            </a:r>
            <a:r>
              <a:rPr lang="fr-FR" altLang="fr-FR" dirty="0"/>
              <a:t>.	</a:t>
            </a:r>
          </a:p>
          <a:p>
            <a:pPr marL="400050" lvl="1" indent="0" algn="just" fontAlgn="base">
              <a:lnSpc>
                <a:spcPct val="115000"/>
              </a:lnSpc>
              <a:spcAft>
                <a:spcPts val="600"/>
              </a:spcAft>
              <a:buNone/>
              <a:defRPr/>
            </a:pPr>
            <a:r>
              <a:rPr lang="fr-FR" altLang="fr-FR" dirty="0"/>
              <a:t> Soc. 17.04.2013 et Soc. 19.06.2013 et criminelle 25.04.17 </a:t>
            </a:r>
          </a:p>
          <a:p>
            <a:pPr algn="just" fontAlgn="base">
              <a:lnSpc>
                <a:spcPct val="115000"/>
              </a:lnSpc>
              <a:spcAft>
                <a:spcPts val="600"/>
              </a:spcAft>
              <a:defRPr/>
            </a:pPr>
            <a:endParaRPr lang="fr-FR" altLang="fr-FR" dirty="0"/>
          </a:p>
          <a:p>
            <a:pPr marL="0" indent="0" algn="just">
              <a:buNone/>
            </a:pPr>
            <a:endParaRPr lang="fr-FR" dirty="0"/>
          </a:p>
        </p:txBody>
      </p:sp>
      <p:sp>
        <p:nvSpPr>
          <p:cNvPr id="3" name="Espace réservé du numéro de diapositive 2"/>
          <p:cNvSpPr>
            <a:spLocks noGrp="1"/>
          </p:cNvSpPr>
          <p:nvPr>
            <p:ph type="sldNum" sz="quarter" idx="12"/>
          </p:nvPr>
        </p:nvSpPr>
        <p:spPr>
          <a:xfrm>
            <a:off x="4139952" y="6309320"/>
            <a:ext cx="864096" cy="365125"/>
          </a:xfrm>
          <a:prstGeom prst="rect">
            <a:avLst/>
          </a:prstGeom>
        </p:spPr>
        <p:txBody>
          <a:bodyPr/>
          <a:lstStyle/>
          <a:p>
            <a:fld id="{0AD12EAB-E1C4-481C-9AC8-CB3161784436}" type="slidenum">
              <a:rPr lang="fr-FR" smtClean="0">
                <a:solidFill>
                  <a:prstClr val="white"/>
                </a:solidFill>
              </a:rPr>
              <a:pPr/>
              <a:t>40</a:t>
            </a:fld>
            <a:endParaRPr lang="fr-FR" dirty="0">
              <a:solidFill>
                <a:prstClr val="white"/>
              </a:solidFill>
            </a:endParaRPr>
          </a:p>
        </p:txBody>
      </p:sp>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9" name="Titre 4"/>
          <p:cNvSpPr txBox="1">
            <a:spLocks/>
          </p:cNvSpPr>
          <p:nvPr/>
        </p:nvSpPr>
        <p:spPr>
          <a:xfrm>
            <a:off x="397961" y="895246"/>
            <a:ext cx="8173453" cy="8073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latin typeface="Century Gothic" charset="0"/>
              </a:rPr>
              <a:t>Définition légale – précisions de la jurisprudence</a:t>
            </a:r>
          </a:p>
        </p:txBody>
      </p:sp>
    </p:spTree>
    <p:extLst>
      <p:ext uri="{BB962C8B-B14F-4D97-AF65-F5344CB8AC3E}">
        <p14:creationId xmlns:p14="http://schemas.microsoft.com/office/powerpoint/2010/main" val="1250264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44484"/>
            <a:ext cx="8229600" cy="4525963"/>
          </a:xfrm>
        </p:spPr>
        <p:txBody>
          <a:bodyPr>
            <a:normAutofit fontScale="77500" lnSpcReduction="20000"/>
          </a:bodyPr>
          <a:lstStyle/>
          <a:p>
            <a:pPr marL="171404" indent="-171404">
              <a:buFontTx/>
              <a:buChar char="•"/>
            </a:pPr>
            <a:r>
              <a:rPr lang="fr-FR" altLang="fr-FR" b="1" i="1" dirty="0">
                <a:solidFill>
                  <a:srgbClr val="C00000"/>
                </a:solidFill>
              </a:rPr>
              <a:t>Préjudice potentiel </a:t>
            </a:r>
            <a:r>
              <a:rPr lang="fr-FR" altLang="fr-FR" dirty="0"/>
              <a:t>(pas obligatoirement réalisé): </a:t>
            </a:r>
            <a:r>
              <a:rPr lang="fr-FR" altLang="fr-FR" dirty="0" err="1"/>
              <a:t>Crim</a:t>
            </a:r>
            <a:r>
              <a:rPr lang="fr-FR" altLang="fr-FR" dirty="0"/>
              <a:t>. 14,01,2014 n°11-81.362 FBP</a:t>
            </a:r>
          </a:p>
          <a:p>
            <a:pPr marL="0" indent="0">
              <a:buNone/>
            </a:pPr>
            <a:endParaRPr lang="fr-FR" altLang="fr-FR" dirty="0"/>
          </a:p>
          <a:p>
            <a:pPr marL="171404" indent="-171404">
              <a:buFontTx/>
              <a:buChar char="•"/>
            </a:pPr>
            <a:r>
              <a:rPr lang="fr-FR" altLang="fr-FR" b="1" i="1" dirty="0">
                <a:solidFill>
                  <a:srgbClr val="C00000"/>
                </a:solidFill>
              </a:rPr>
              <a:t>Inversion de la charge de la preuve : </a:t>
            </a:r>
            <a:r>
              <a:rPr lang="fr-FR" altLang="fr-FR" dirty="0"/>
              <a:t>le salarié « présente des éléments de faits laissant supposer l’existence d’un harcèlement moral » (tous modes de preuve : écrit, témoignages, SMS et enregistrements). L’employeur prouve ensuite que les éléments retenus sont objectivés par d’autres raisons que le harcèlement moral. S’il ne peut apporter cette preuve pour l’ensemble de ces éléments, la condamnation est encourue</a:t>
            </a:r>
          </a:p>
          <a:p>
            <a:pPr marL="400050" lvl="1" indent="0">
              <a:buNone/>
            </a:pPr>
            <a:r>
              <a:rPr lang="fr-FR" altLang="fr-FR" dirty="0"/>
              <a:t>L. 1154-1 dans sa version loi travail + Soc. 24.01.2014</a:t>
            </a:r>
          </a:p>
          <a:p>
            <a:endParaRPr lang="fr-FR" dirty="0"/>
          </a:p>
        </p:txBody>
      </p:sp>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5" name="Titre 4"/>
          <p:cNvSpPr txBox="1">
            <a:spLocks/>
          </p:cNvSpPr>
          <p:nvPr/>
        </p:nvSpPr>
        <p:spPr>
          <a:xfrm>
            <a:off x="397961" y="895246"/>
            <a:ext cx="8173453" cy="8073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latin typeface="Century Gothic" charset="0"/>
              </a:rPr>
              <a:t>Définition légale – précisions de la jurisprudence</a:t>
            </a:r>
          </a:p>
        </p:txBody>
      </p:sp>
    </p:spTree>
    <p:extLst>
      <p:ext uri="{BB962C8B-B14F-4D97-AF65-F5344CB8AC3E}">
        <p14:creationId xmlns:p14="http://schemas.microsoft.com/office/powerpoint/2010/main" val="90668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98250"/>
            <a:ext cx="8229600" cy="705711"/>
          </a:xfrm>
        </p:spPr>
        <p:txBody>
          <a:bodyPr>
            <a:normAutofit fontScale="90000"/>
          </a:bodyPr>
          <a:lstStyle/>
          <a:p>
            <a:pPr algn="l"/>
            <a:r>
              <a:rPr lang="fr-FR" sz="3600" b="1" dirty="0">
                <a:solidFill>
                  <a:srgbClr val="C00000"/>
                </a:solidFill>
                <a:cs typeface="Verdana"/>
              </a:rPr>
              <a:t>Aménagement de la charge de la preuve (fonction publique)</a:t>
            </a:r>
          </a:p>
        </p:txBody>
      </p:sp>
      <p:sp>
        <p:nvSpPr>
          <p:cNvPr id="3" name="Espace réservé du texte 2"/>
          <p:cNvSpPr>
            <a:spLocks noGrp="1"/>
          </p:cNvSpPr>
          <p:nvPr>
            <p:ph type="body" idx="1"/>
          </p:nvPr>
        </p:nvSpPr>
        <p:spPr>
          <a:xfrm>
            <a:off x="457200" y="1643561"/>
            <a:ext cx="3582988" cy="369224"/>
          </a:xfrm>
        </p:spPr>
        <p:txBody>
          <a:bodyPr>
            <a:normAutofit fontScale="70000" lnSpcReduction="20000"/>
          </a:bodyPr>
          <a:lstStyle/>
          <a:p>
            <a:r>
              <a:rPr lang="fr-FR" dirty="0" err="1">
                <a:latin typeface="Verdana"/>
                <a:cs typeface="Verdana"/>
              </a:rPr>
              <a:t>Méthodologie</a:t>
            </a:r>
            <a:r>
              <a:rPr lang="fr-FR" dirty="0">
                <a:latin typeface="Verdana"/>
                <a:cs typeface="Verdana"/>
              </a:rPr>
              <a:t> en 3 temps :</a:t>
            </a:r>
            <a:endParaRPr lang="fr-FR" dirty="0"/>
          </a:p>
        </p:txBody>
      </p:sp>
      <p:sp>
        <p:nvSpPr>
          <p:cNvPr id="4" name="Espace réservé du contenu 3"/>
          <p:cNvSpPr>
            <a:spLocks noGrp="1"/>
          </p:cNvSpPr>
          <p:nvPr>
            <p:ph sz="half" idx="2"/>
          </p:nvPr>
        </p:nvSpPr>
        <p:spPr>
          <a:xfrm>
            <a:off x="417053" y="2104231"/>
            <a:ext cx="4345029" cy="4169653"/>
          </a:xfrm>
        </p:spPr>
        <p:txBody>
          <a:bodyPr>
            <a:noAutofit/>
          </a:bodyPr>
          <a:lstStyle/>
          <a:p>
            <a:r>
              <a:rPr lang="fr-FR" sz="1600" dirty="0"/>
              <a:t>"il appartient à un agent public qui soutient avoir </a:t>
            </a:r>
            <a:r>
              <a:rPr lang="fr-FR" sz="1600" dirty="0" err="1"/>
              <a:t>éte</a:t>
            </a:r>
            <a:r>
              <a:rPr lang="fr-FR" sz="1600" dirty="0"/>
              <a:t>́ victime d'agissements constitutifs de </a:t>
            </a:r>
            <a:r>
              <a:rPr lang="fr-FR" sz="1600" dirty="0" err="1"/>
              <a:t>harcèlement</a:t>
            </a:r>
            <a:r>
              <a:rPr lang="fr-FR" sz="1600" dirty="0"/>
              <a:t> moral, de soumettre au juge les </a:t>
            </a:r>
            <a:r>
              <a:rPr lang="fr-FR" sz="1600" dirty="0" err="1"/>
              <a:t>éléments</a:t>
            </a:r>
            <a:r>
              <a:rPr lang="fr-FR" sz="1600" dirty="0"/>
              <a:t> de fait susceptibles de faire </a:t>
            </a:r>
            <a:r>
              <a:rPr lang="fr-FR" sz="1600" dirty="0" err="1"/>
              <a:t>présumer</a:t>
            </a:r>
            <a:r>
              <a:rPr lang="fr-FR" sz="1600" dirty="0"/>
              <a:t> l'existence d'un tel </a:t>
            </a:r>
            <a:r>
              <a:rPr lang="fr-FR" sz="1600" dirty="0" err="1"/>
              <a:t>harcèlement</a:t>
            </a:r>
            <a:r>
              <a:rPr lang="fr-FR" sz="1600" dirty="0"/>
              <a:t> ; </a:t>
            </a:r>
          </a:p>
          <a:p>
            <a:r>
              <a:rPr lang="fr-FR" sz="1600" dirty="0"/>
              <a:t>qu'il incombe à l'administration de produire, en sens contraire, une argumentation de nature à </a:t>
            </a:r>
            <a:r>
              <a:rPr lang="fr-FR" sz="1600" dirty="0" err="1"/>
              <a:t>démontrer</a:t>
            </a:r>
            <a:r>
              <a:rPr lang="fr-FR" sz="1600" dirty="0"/>
              <a:t> que les agissements en cause sont </a:t>
            </a:r>
            <a:r>
              <a:rPr lang="fr-FR" sz="1600" dirty="0" err="1"/>
              <a:t>justifiés</a:t>
            </a:r>
            <a:r>
              <a:rPr lang="fr-FR" sz="1600" dirty="0"/>
              <a:t> par des </a:t>
            </a:r>
            <a:r>
              <a:rPr lang="fr-FR" sz="1600" dirty="0" err="1"/>
              <a:t>considérations</a:t>
            </a:r>
            <a:r>
              <a:rPr lang="fr-FR" sz="1600" dirty="0"/>
              <a:t> </a:t>
            </a:r>
            <a:r>
              <a:rPr lang="fr-FR" sz="1600" dirty="0" err="1"/>
              <a:t>étrangères</a:t>
            </a:r>
            <a:r>
              <a:rPr lang="fr-FR" sz="1600" dirty="0"/>
              <a:t> à tout </a:t>
            </a:r>
            <a:r>
              <a:rPr lang="fr-FR" sz="1600" dirty="0" err="1"/>
              <a:t>harcèlement</a:t>
            </a:r>
            <a:r>
              <a:rPr lang="fr-FR" sz="1600" dirty="0"/>
              <a:t>; </a:t>
            </a:r>
          </a:p>
          <a:p>
            <a:r>
              <a:rPr lang="fr-FR" sz="1600" dirty="0"/>
              <a:t>que la conviction du juge, à qui il revient d'</a:t>
            </a:r>
            <a:r>
              <a:rPr lang="fr-FR" sz="1600" dirty="0" err="1"/>
              <a:t>apprécier</a:t>
            </a:r>
            <a:r>
              <a:rPr lang="fr-FR" sz="1600" dirty="0"/>
              <a:t> si les agissements de </a:t>
            </a:r>
            <a:r>
              <a:rPr lang="fr-FR" sz="1600" dirty="0" err="1"/>
              <a:t>harcèlement</a:t>
            </a:r>
            <a:r>
              <a:rPr lang="fr-FR" sz="1600" dirty="0"/>
              <a:t> sont ou non </a:t>
            </a:r>
            <a:r>
              <a:rPr lang="fr-FR" sz="1600" dirty="0" err="1"/>
              <a:t>établis</a:t>
            </a:r>
            <a:r>
              <a:rPr lang="fr-FR" sz="1600" dirty="0"/>
              <a:t>, se </a:t>
            </a:r>
            <a:r>
              <a:rPr lang="fr-FR" sz="1600" dirty="0" err="1"/>
              <a:t>détermine</a:t>
            </a:r>
            <a:r>
              <a:rPr lang="fr-FR" sz="1600" dirty="0"/>
              <a:t> au vu de ces </a:t>
            </a:r>
            <a:r>
              <a:rPr lang="fr-FR" sz="1600" dirty="0" err="1"/>
              <a:t>échanges</a:t>
            </a:r>
            <a:r>
              <a:rPr lang="fr-FR" sz="1600" dirty="0"/>
              <a:t> contradictoires, qu'il peut </a:t>
            </a:r>
            <a:r>
              <a:rPr lang="fr-FR" sz="1600" dirty="0" err="1"/>
              <a:t>compléter</a:t>
            </a:r>
            <a:r>
              <a:rPr lang="fr-FR" sz="1600" dirty="0"/>
              <a:t>, en cas de doute, en ordonnant toute mesure d'instruction utile". </a:t>
            </a:r>
          </a:p>
          <a:p>
            <a:endParaRPr lang="fr-FR" sz="1600" dirty="0"/>
          </a:p>
        </p:txBody>
      </p:sp>
      <p:sp>
        <p:nvSpPr>
          <p:cNvPr id="6" name="Espace réservé du contenu 5"/>
          <p:cNvSpPr>
            <a:spLocks noGrp="1"/>
          </p:cNvSpPr>
          <p:nvPr>
            <p:ph sz="quarter" idx="4"/>
          </p:nvPr>
        </p:nvSpPr>
        <p:spPr>
          <a:xfrm>
            <a:off x="4903788" y="2104231"/>
            <a:ext cx="4041775" cy="3611211"/>
          </a:xfrm>
        </p:spPr>
        <p:txBody>
          <a:bodyPr>
            <a:normAutofit fontScale="62500" lnSpcReduction="20000"/>
          </a:bodyPr>
          <a:lstStyle/>
          <a:p>
            <a:pPr marL="0" indent="0">
              <a:buNone/>
            </a:pPr>
            <a:r>
              <a:rPr lang="fr-FR" i="1" dirty="0"/>
              <a:t>« Considérant d’une part qu’il appartient à un agent public qui soutient avoir été victime d’agissements constitutifs de harcèlement moral de soumettre au juge des éléments de faits susceptibles de faire présumer l’existence d’un tel harcèlement ; qu’il incombe à l’administration de produire, en sens contraire, une argumentation de nature à démontrer que les agissements en cause sont justifiés par des considérations étrangères à tout harcèlement ; que la conviction du juge, à qui il revient d’apprécier si les agissements de harcèlement sont ou non établis, se détermine au vu de ces échanges contradictoires, qu’il peut compléter, en cas de doute, en ordonnant toute mesure d’instruction utile ; »</a:t>
            </a:r>
            <a:r>
              <a:rPr lang="fr-FR" dirty="0"/>
              <a:t> </a:t>
            </a:r>
          </a:p>
          <a:p>
            <a:pPr marL="0" indent="0">
              <a:buNone/>
            </a:pPr>
            <a:r>
              <a:rPr lang="fr-FR" dirty="0"/>
              <a:t>(Conseil d’Etat, Section 11 juillet 2011, n°321225 et Conseil d’Etat 25 novembre 2011, n°353839)</a:t>
            </a:r>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1747795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9192"/>
            <a:ext cx="8229600" cy="4525963"/>
          </a:xfrm>
        </p:spPr>
        <p:txBody>
          <a:bodyPr/>
          <a:lstStyle/>
          <a:p>
            <a:r>
              <a:rPr lang="fr-FR" altLang="fr-FR" dirty="0"/>
              <a:t>Les juges doivent </a:t>
            </a:r>
            <a:r>
              <a:rPr lang="fr-FR" altLang="fr-FR" b="1" i="1" dirty="0">
                <a:solidFill>
                  <a:srgbClr val="C00000"/>
                </a:solidFill>
              </a:rPr>
              <a:t>prendre en compte tous les éléments « pris dans leur ensemble » </a:t>
            </a:r>
            <a:r>
              <a:rPr lang="fr-FR" altLang="fr-FR" dirty="0"/>
              <a:t>pour qualifier l’infraction, et donc ne pas seulement les apprécier séparément</a:t>
            </a:r>
          </a:p>
          <a:p>
            <a:r>
              <a:rPr lang="fr-FR" altLang="fr-FR" dirty="0"/>
              <a:t>Une </a:t>
            </a:r>
            <a:r>
              <a:rPr lang="fr-FR" altLang="fr-FR" b="1" i="1" dirty="0">
                <a:solidFill>
                  <a:srgbClr val="C00000"/>
                </a:solidFill>
              </a:rPr>
              <a:t>personne morale </a:t>
            </a:r>
            <a:r>
              <a:rPr lang="fr-FR" altLang="fr-FR" dirty="0"/>
              <a:t>peut être reconnue coupable de harcèlement moral, même en l’absence de condamnation de l’auteur personne physique</a:t>
            </a:r>
          </a:p>
          <a:p>
            <a:endParaRPr lang="fr-FR" altLang="fr-FR" dirty="0"/>
          </a:p>
          <a:p>
            <a:endParaRPr lang="fr-FR" dirty="0"/>
          </a:p>
        </p:txBody>
      </p:sp>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5" name="Titre 4"/>
          <p:cNvSpPr txBox="1">
            <a:spLocks/>
          </p:cNvSpPr>
          <p:nvPr/>
        </p:nvSpPr>
        <p:spPr>
          <a:xfrm>
            <a:off x="397961" y="895246"/>
            <a:ext cx="8173453" cy="8073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latin typeface="Century Gothic" charset="0"/>
              </a:rPr>
              <a:t>Définition </a:t>
            </a:r>
            <a:r>
              <a:rPr lang="fr-FR" sz="2400" b="1" dirty="0">
                <a:solidFill>
                  <a:srgbClr val="990033"/>
                </a:solidFill>
              </a:rPr>
              <a:t>légale</a:t>
            </a:r>
            <a:r>
              <a:rPr lang="fr-FR" sz="2400" b="1" dirty="0">
                <a:solidFill>
                  <a:srgbClr val="990033"/>
                </a:solidFill>
                <a:latin typeface="Century Gothic" charset="0"/>
              </a:rPr>
              <a:t> – précisions de la jurisprudence</a:t>
            </a:r>
          </a:p>
        </p:txBody>
      </p:sp>
    </p:spTree>
    <p:extLst>
      <p:ext uri="{BB962C8B-B14F-4D97-AF65-F5344CB8AC3E}">
        <p14:creationId xmlns:p14="http://schemas.microsoft.com/office/powerpoint/2010/main" val="83072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altLang="fr-FR" dirty="0"/>
              <a:t>Peine de 2 ans d’emprisonnement et de 30000 euros d’amende (alignée code pénal et code du travail depuis 2012).</a:t>
            </a:r>
          </a:p>
          <a:p>
            <a:pPr marL="0" indent="0">
              <a:buNone/>
            </a:pPr>
            <a:endParaRPr lang="fr-FR" altLang="fr-FR" dirty="0"/>
          </a:p>
          <a:p>
            <a:r>
              <a:rPr lang="fr-FR" altLang="fr-FR" dirty="0"/>
              <a:t>La loi de modernisation sociale a déjà été validée par le conseil constitutionnel donc pas de QPC possible</a:t>
            </a:r>
          </a:p>
          <a:p>
            <a:endParaRPr lang="fr-FR" dirty="0"/>
          </a:p>
        </p:txBody>
      </p:sp>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5" name="Titre 4"/>
          <p:cNvSpPr txBox="1">
            <a:spLocks/>
          </p:cNvSpPr>
          <p:nvPr/>
        </p:nvSpPr>
        <p:spPr>
          <a:xfrm>
            <a:off x="397961" y="941401"/>
            <a:ext cx="8173453" cy="6587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rPr>
              <a:t>Définition légale - pénalités</a:t>
            </a:r>
          </a:p>
        </p:txBody>
      </p:sp>
    </p:spTree>
    <p:extLst>
      <p:ext uri="{BB962C8B-B14F-4D97-AF65-F5344CB8AC3E}">
        <p14:creationId xmlns:p14="http://schemas.microsoft.com/office/powerpoint/2010/main" val="1605026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altLang="fr-FR" sz="2800" dirty="0"/>
              <a:t>Harcèlement moral = 1000 arrêts par an cour de cassation (99% chambre sociale, plus facile pour les avocats dans le domaine de l’OSR et de la rupture du contrat de travail) !</a:t>
            </a:r>
            <a:br>
              <a:rPr lang="fr-FR" altLang="fr-FR" sz="2800" dirty="0"/>
            </a:br>
            <a:endParaRPr lang="fr-FR" altLang="fr-FR" sz="2800" dirty="0"/>
          </a:p>
          <a:p>
            <a:r>
              <a:rPr lang="fr-FR" altLang="fr-FR" sz="2800" dirty="0"/>
              <a:t>En grandes masses: 20% de relaxe / 80% de condamnations au civil ; depuis 2005, 156 arrêts de la chambre criminelle qui condamnent (15 relaxes seulement).</a:t>
            </a:r>
          </a:p>
          <a:p>
            <a:endParaRPr lang="fr-FR" altLang="fr-FR" sz="2800" dirty="0"/>
          </a:p>
        </p:txBody>
      </p:sp>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5" name="Titre 4"/>
          <p:cNvSpPr txBox="1">
            <a:spLocks/>
          </p:cNvSpPr>
          <p:nvPr/>
        </p:nvSpPr>
        <p:spPr>
          <a:xfrm>
            <a:off x="397961" y="941401"/>
            <a:ext cx="8173453" cy="6587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rPr>
              <a:t>Bilan judiciaire sur le harcèlement moral</a:t>
            </a:r>
          </a:p>
        </p:txBody>
      </p:sp>
    </p:spTree>
    <p:extLst>
      <p:ext uri="{BB962C8B-B14F-4D97-AF65-F5344CB8AC3E}">
        <p14:creationId xmlns:p14="http://schemas.microsoft.com/office/powerpoint/2010/main" val="236186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19" y="2060463"/>
            <a:ext cx="8784976" cy="4095639"/>
          </a:xfrm>
        </p:spPr>
        <p:txBody>
          <a:bodyPr>
            <a:normAutofit lnSpcReduction="10000"/>
          </a:bodyPr>
          <a:lstStyle/>
          <a:p>
            <a:r>
              <a:rPr lang="fr-FR" sz="2000" dirty="0"/>
              <a:t>Progressivement, la jurisprudence a considéré </a:t>
            </a:r>
            <a:r>
              <a:rPr lang="fr-FR" sz="2000" b="1" i="1" dirty="0">
                <a:solidFill>
                  <a:srgbClr val="C00000"/>
                </a:solidFill>
              </a:rPr>
              <a:t>qu’une organisation de travail</a:t>
            </a:r>
            <a:r>
              <a:rPr lang="fr-FR" sz="2000" dirty="0"/>
              <a:t>, des </a:t>
            </a:r>
            <a:r>
              <a:rPr lang="fr-FR" sz="2000" b="1" i="1" dirty="0">
                <a:solidFill>
                  <a:srgbClr val="C00000"/>
                </a:solidFill>
              </a:rPr>
              <a:t>techniques de management</a:t>
            </a:r>
            <a:r>
              <a:rPr lang="fr-FR" sz="2000" dirty="0"/>
              <a:t>, des </a:t>
            </a:r>
            <a:r>
              <a:rPr lang="fr-FR" sz="2000" b="1" i="1" dirty="0">
                <a:solidFill>
                  <a:srgbClr val="C00000"/>
                </a:solidFill>
              </a:rPr>
              <a:t>restructurations </a:t>
            </a:r>
            <a:r>
              <a:rPr lang="fr-FR" sz="2000" dirty="0"/>
              <a:t>pouvaient caractériser, du fait de leur impact, le délit de harcèlement moral: on parle alors de </a:t>
            </a:r>
            <a:r>
              <a:rPr lang="fr-FR" sz="2000" b="1" dirty="0">
                <a:solidFill>
                  <a:srgbClr val="C00000"/>
                </a:solidFill>
              </a:rPr>
              <a:t>harcèlement « organisationnel et/ou managérial</a:t>
            </a:r>
            <a:r>
              <a:rPr lang="fr-FR" sz="2000" dirty="0"/>
              <a:t>»</a:t>
            </a:r>
            <a:br>
              <a:rPr lang="fr-FR" sz="2000" dirty="0"/>
            </a:br>
            <a:endParaRPr lang="fr-FR" sz="2000" dirty="0"/>
          </a:p>
          <a:p>
            <a:r>
              <a:rPr lang="fr-FR" sz="2000" dirty="0"/>
              <a:t>L’organisation de la dégradation des relations de travail, même involontaire, (humiliation publique, isolement, contrôle systématique et à tout moment du travail, déclassement professionnel, retrait de fonctions, absence de prise de décision de la hiérarchie face à des problèmes relationnels connus, surcharge de travail suite à des licenciements ou bien à une réorganisation de l’entreprise, omissions et erreurs à répétition, etc.) génère une dégradation des conditions de travail et une atteinte potentielle à la santé, aux droits ou à la dignité des travailleurs, pris individuellement, qui y sont exposés</a:t>
            </a:r>
          </a:p>
          <a:p>
            <a:pPr marL="0" indent="0">
              <a:buNone/>
            </a:pPr>
            <a:endParaRPr lang="fr-FR" sz="1800" dirty="0"/>
          </a:p>
          <a:p>
            <a:pPr marL="0" indent="0">
              <a:buNone/>
            </a:pPr>
            <a:endParaRPr lang="fr-FR" sz="1800" dirty="0"/>
          </a:p>
        </p:txBody>
      </p:sp>
      <p:sp>
        <p:nvSpPr>
          <p:cNvPr id="3" name="Espace réservé du numéro de diapositive 2"/>
          <p:cNvSpPr>
            <a:spLocks noGrp="1"/>
          </p:cNvSpPr>
          <p:nvPr>
            <p:ph type="sldNum" sz="quarter" idx="12"/>
          </p:nvPr>
        </p:nvSpPr>
        <p:spPr/>
        <p:txBody>
          <a:bodyPr/>
          <a:lstStyle/>
          <a:p>
            <a:fld id="{0AD12EAB-E1C4-481C-9AC8-CB3161784436}" type="slidenum">
              <a:rPr lang="fr-FR" smtClean="0">
                <a:solidFill>
                  <a:prstClr val="white"/>
                </a:solidFill>
              </a:rPr>
              <a:pPr/>
              <a:t>46</a:t>
            </a:fld>
            <a:endParaRPr lang="fr-FR" dirty="0">
              <a:solidFill>
                <a:prstClr val="white"/>
              </a:solidFill>
            </a:endParaRPr>
          </a:p>
        </p:txBody>
      </p:sp>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6" name="Titre 4"/>
          <p:cNvSpPr txBox="1">
            <a:spLocks/>
          </p:cNvSpPr>
          <p:nvPr/>
        </p:nvSpPr>
        <p:spPr>
          <a:xfrm>
            <a:off x="397961" y="708682"/>
            <a:ext cx="8173453" cy="11515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altLang="fr-FR" sz="2400" b="1" dirty="0">
                <a:solidFill>
                  <a:srgbClr val="990033"/>
                </a:solidFill>
                <a:latin typeface="Century Gothic" charset="0"/>
              </a:rPr>
              <a:t>L’apport </a:t>
            </a:r>
            <a:r>
              <a:rPr lang="fr-FR" altLang="fr-FR" sz="2400" b="1" dirty="0">
                <a:solidFill>
                  <a:srgbClr val="990033"/>
                </a:solidFill>
              </a:rPr>
              <a:t>des</a:t>
            </a:r>
            <a:r>
              <a:rPr lang="fr-FR" altLang="fr-FR" sz="2400" b="1" dirty="0">
                <a:solidFill>
                  <a:srgbClr val="990033"/>
                </a:solidFill>
                <a:latin typeface="Century Gothic" charset="0"/>
              </a:rPr>
              <a:t> juges : </a:t>
            </a:r>
          </a:p>
          <a:p>
            <a:pPr algn="just"/>
            <a:r>
              <a:rPr lang="fr-FR" altLang="fr-FR" sz="2400" b="1" dirty="0">
                <a:solidFill>
                  <a:srgbClr val="990033"/>
                </a:solidFill>
                <a:latin typeface="Century Gothic" charset="0"/>
              </a:rPr>
              <a:t>du harcèlement moral « individuel » au </a:t>
            </a:r>
          </a:p>
          <a:p>
            <a:pPr algn="just"/>
            <a:r>
              <a:rPr lang="fr-FR" altLang="fr-FR" sz="2400" b="1" dirty="0">
                <a:solidFill>
                  <a:srgbClr val="990033"/>
                </a:solidFill>
                <a:latin typeface="Century Gothic" charset="0"/>
              </a:rPr>
              <a:t>HARCÈLEMENT MORAL « ORGANISATIONNEL »</a:t>
            </a:r>
            <a:endParaRPr lang="fr-FR" sz="2400" b="1" dirty="0">
              <a:solidFill>
                <a:srgbClr val="990033"/>
              </a:solidFill>
              <a:latin typeface="Century Gothic" charset="0"/>
            </a:endParaRPr>
          </a:p>
        </p:txBody>
      </p:sp>
    </p:spTree>
    <p:extLst>
      <p:ext uri="{BB962C8B-B14F-4D97-AF65-F5344CB8AC3E}">
        <p14:creationId xmlns:p14="http://schemas.microsoft.com/office/powerpoint/2010/main" val="3830336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8313" y="2133600"/>
            <a:ext cx="8066087" cy="3778250"/>
          </a:xfrm>
        </p:spPr>
        <p:txBody>
          <a:bodyPr>
            <a:normAutofit/>
          </a:bodyPr>
          <a:lstStyle/>
          <a:p>
            <a:pPr marL="0" indent="0" eaLnBrk="1" hangingPunct="1">
              <a:buNone/>
            </a:pPr>
            <a:endParaRPr lang="fr-FR" sz="2000" dirty="0"/>
          </a:p>
          <a:p>
            <a:pPr marL="0" indent="0" eaLnBrk="1" hangingPunct="1">
              <a:buNone/>
            </a:pPr>
            <a:r>
              <a:rPr lang="fr-FR" sz="2000" dirty="0"/>
              <a:t>« </a:t>
            </a:r>
            <a:r>
              <a:rPr lang="fr-FR" sz="2000" i="1" dirty="0"/>
              <a:t>Peuvent caractériser un harcèlement moral </a:t>
            </a:r>
            <a:r>
              <a:rPr lang="fr-FR" sz="2000" b="1" i="1" dirty="0">
                <a:solidFill>
                  <a:srgbClr val="C00000"/>
                </a:solidFill>
              </a:rPr>
              <a:t>les méthodes de direction</a:t>
            </a:r>
            <a:r>
              <a:rPr lang="fr-FR" sz="2000" i="1" dirty="0"/>
              <a:t> mises en œuvre par un supérieur hiérarchique </a:t>
            </a:r>
            <a:r>
              <a:rPr lang="fr-FR" sz="2000" b="1" i="1" dirty="0">
                <a:solidFill>
                  <a:srgbClr val="C00000"/>
                </a:solidFill>
              </a:rPr>
              <a:t>dès lors qu'elles se manifestent pour un salarié déterminé </a:t>
            </a:r>
            <a:r>
              <a:rPr lang="fr-FR" sz="2000" i="1" dirty="0"/>
              <a:t>par des agissements répétés ayant pour objet ou pour effet d'entraîner une dégradation des conditions de travail susceptibles de porter </a:t>
            </a:r>
            <a:r>
              <a:rPr lang="fr-FR" sz="2000" i="1" u="sng" dirty="0"/>
              <a:t>atteinte à ses droits et à sa dignité</a:t>
            </a:r>
            <a:r>
              <a:rPr lang="fr-FR" sz="2000" i="1" dirty="0"/>
              <a:t>, </a:t>
            </a:r>
            <a:r>
              <a:rPr lang="fr-FR" sz="2000" i="1" u="sng" dirty="0"/>
              <a:t>d'altérer sa santé physique ou mentale</a:t>
            </a:r>
            <a:r>
              <a:rPr lang="fr-FR" sz="2000" i="1" dirty="0"/>
              <a:t> ou de </a:t>
            </a:r>
            <a:r>
              <a:rPr lang="fr-FR" sz="2000" i="1" u="sng" dirty="0"/>
              <a:t>compromettre son avenir professionnel</a:t>
            </a:r>
            <a:r>
              <a:rPr lang="fr-FR" sz="2000" dirty="0"/>
              <a:t> » </a:t>
            </a:r>
          </a:p>
          <a:p>
            <a:pPr marL="0" indent="0" eaLnBrk="1" hangingPunct="1"/>
            <a:endParaRPr lang="fr-FR" sz="2000" dirty="0"/>
          </a:p>
          <a:p>
            <a:pPr marL="0" indent="0" eaLnBrk="1" hangingPunct="1">
              <a:buNone/>
            </a:pPr>
            <a:r>
              <a:rPr lang="fr-FR" sz="1800" dirty="0"/>
              <a:t>Cass. Soc. dont 10.11.2009, 27.10.2010, et 19.01.2011 </a:t>
            </a:r>
          </a:p>
          <a:p>
            <a:pPr marL="0" indent="0" eaLnBrk="1" hangingPunct="1">
              <a:buNone/>
            </a:pPr>
            <a:r>
              <a:rPr lang="fr-FR" sz="1800" dirty="0"/>
              <a:t>Cour d’appel correctionnelle de Paris – 22/11/11</a:t>
            </a:r>
          </a:p>
        </p:txBody>
      </p:sp>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6" name="Titre 4"/>
          <p:cNvSpPr txBox="1">
            <a:spLocks/>
          </p:cNvSpPr>
          <p:nvPr/>
        </p:nvSpPr>
        <p:spPr>
          <a:xfrm>
            <a:off x="397961" y="708683"/>
            <a:ext cx="8173453" cy="101183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altLang="fr-FR" sz="2400" b="1" dirty="0">
                <a:solidFill>
                  <a:srgbClr val="990033"/>
                </a:solidFill>
              </a:rPr>
              <a:t>L’apport des juges : du harcèlement moral « individuel » au </a:t>
            </a:r>
          </a:p>
          <a:p>
            <a:pPr algn="just"/>
            <a:r>
              <a:rPr lang="fr-FR" altLang="fr-FR" sz="2400" b="1" dirty="0">
                <a:solidFill>
                  <a:srgbClr val="990033"/>
                </a:solidFill>
              </a:rPr>
              <a:t>HARCÈLEMENT MORAL « ORGANISATIONNEL »</a:t>
            </a:r>
            <a:endParaRPr lang="fr-FR" sz="2400" b="1" dirty="0">
              <a:solidFill>
                <a:srgbClr val="990033"/>
              </a:solidFill>
            </a:endParaRPr>
          </a:p>
        </p:txBody>
      </p:sp>
    </p:spTree>
    <p:extLst>
      <p:ext uri="{BB962C8B-B14F-4D97-AF65-F5344CB8AC3E}">
        <p14:creationId xmlns:p14="http://schemas.microsoft.com/office/powerpoint/2010/main" val="1426078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02477"/>
            <a:ext cx="8229600" cy="4079382"/>
          </a:xfrm>
        </p:spPr>
        <p:txBody>
          <a:bodyPr>
            <a:normAutofit fontScale="55000" lnSpcReduction="20000"/>
          </a:bodyPr>
          <a:lstStyle/>
          <a:p>
            <a:pPr marL="179147" indent="-179147">
              <a:buFontTx/>
              <a:buChar char="•"/>
            </a:pPr>
            <a:r>
              <a:rPr lang="fr-FR" altLang="fr-FR" sz="3700" dirty="0"/>
              <a:t>Cette extension de l’infraction est rendue légalement possible par la définition même : absence de l’intention de commettre le délit (</a:t>
            </a:r>
            <a:r>
              <a:rPr lang="fr-FR" altLang="fr-FR" sz="3700" b="1" i="1" dirty="0">
                <a:solidFill>
                  <a:srgbClr val="C00000"/>
                </a:solidFill>
              </a:rPr>
              <a:t>une organisation du travail mise en place n’a pas à être intentionnellement cause de dégradation des conditions de travail </a:t>
            </a:r>
            <a:r>
              <a:rPr lang="fr-FR" altLang="fr-FR" sz="3700" dirty="0"/>
              <a:t>pour être condamnée) et renvoi à l’individu victime personnellement des faits (pas de harcèlement moral collectif, chacun démontre pour sa situation personnelle).</a:t>
            </a:r>
          </a:p>
          <a:p>
            <a:pPr marL="179147" indent="-179147">
              <a:buFontTx/>
              <a:buChar char="•"/>
            </a:pPr>
            <a:r>
              <a:rPr lang="fr-FR" altLang="fr-FR" sz="3700" dirty="0"/>
              <a:t>En l’espèce les agissements reprochés étaient le cumul de pression continuelle, reproches incessants, ordres et contrordres (donc des agissements liés à l’organisation du travail et au mode de management) se traduisant pour le salarié par sa mise à l’écart, un mépris affiché à son égard et une absence de dialogue. </a:t>
            </a:r>
          </a:p>
          <a:p>
            <a:pPr marL="179147" indent="-179147">
              <a:buFontTx/>
              <a:buChar char="•"/>
            </a:pPr>
            <a:r>
              <a:rPr lang="fr-FR" altLang="fr-FR" sz="3700" dirty="0"/>
              <a:t>Toute la jurisprudence criminelle et sociale sur la placardisation entre également dans ce champ.</a:t>
            </a:r>
          </a:p>
          <a:p>
            <a:pPr marL="179147" indent="-179147">
              <a:buFontTx/>
              <a:buChar char="•"/>
            </a:pPr>
            <a:endParaRPr lang="fr-FR" altLang="fr-FR" dirty="0"/>
          </a:p>
          <a:p>
            <a:pPr marL="179147" indent="-179147">
              <a:buFontTx/>
              <a:buChar char="•"/>
            </a:pPr>
            <a:r>
              <a:rPr lang="fr-FR" altLang="fr-FR" dirty="0"/>
              <a:t>Personne morale coupable de harcèlement moral Soc. 29.01.2013</a:t>
            </a:r>
          </a:p>
          <a:p>
            <a:endParaRPr lang="fr-FR" dirty="0"/>
          </a:p>
        </p:txBody>
      </p:sp>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5" name="Titre 4"/>
          <p:cNvSpPr txBox="1">
            <a:spLocks/>
          </p:cNvSpPr>
          <p:nvPr/>
        </p:nvSpPr>
        <p:spPr>
          <a:xfrm>
            <a:off x="397961" y="779690"/>
            <a:ext cx="8173453" cy="10130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altLang="fr-FR" sz="2400" b="1" dirty="0">
                <a:solidFill>
                  <a:srgbClr val="990033"/>
                </a:solidFill>
              </a:rPr>
              <a:t>L’apport des juges : du harcèlement moral « individuel » au </a:t>
            </a:r>
          </a:p>
          <a:p>
            <a:pPr algn="just"/>
            <a:r>
              <a:rPr lang="fr-FR" altLang="fr-FR" sz="2400" b="1" dirty="0">
                <a:solidFill>
                  <a:srgbClr val="990033"/>
                </a:solidFill>
              </a:rPr>
              <a:t>HARCÈLEMENT MORAL « ORGANISATIONNEL »</a:t>
            </a:r>
            <a:endParaRPr lang="fr-FR" sz="2400" b="1" dirty="0">
              <a:solidFill>
                <a:srgbClr val="990033"/>
              </a:solidFill>
            </a:endParaRPr>
          </a:p>
        </p:txBody>
      </p:sp>
    </p:spTree>
    <p:extLst>
      <p:ext uri="{BB962C8B-B14F-4D97-AF65-F5344CB8AC3E}">
        <p14:creationId xmlns:p14="http://schemas.microsoft.com/office/powerpoint/2010/main" val="350750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19" y="2060464"/>
            <a:ext cx="8784976" cy="3941092"/>
          </a:xfrm>
        </p:spPr>
        <p:txBody>
          <a:bodyPr>
            <a:noAutofit/>
          </a:bodyPr>
          <a:lstStyle/>
          <a:p>
            <a:pPr marL="179147" indent="-179147">
              <a:buFontTx/>
              <a:buChar char="•"/>
            </a:pPr>
            <a:r>
              <a:rPr lang="fr-FR" altLang="fr-FR" sz="1800" dirty="0"/>
              <a:t>Cass. soc. 24.06.2009, il « est interdit à l’employeur, dans l’exercice de son pouvoir de direction, de prendre des mesures qui auraient pour objet ou pour effet de ne pas respecter son </a:t>
            </a:r>
            <a:r>
              <a:rPr lang="fr-FR" altLang="fr-FR" sz="1800" b="1" i="1" dirty="0">
                <a:solidFill>
                  <a:srgbClr val="C00000"/>
                </a:solidFill>
              </a:rPr>
              <a:t>obligation de sécurité </a:t>
            </a:r>
            <a:r>
              <a:rPr lang="fr-FR" altLang="fr-FR" sz="1800" dirty="0"/>
              <a:t>et de protection de la santé des travailleurs »</a:t>
            </a:r>
          </a:p>
          <a:p>
            <a:pPr marL="179147" indent="-179147">
              <a:buFontTx/>
              <a:buChar char="•"/>
            </a:pPr>
            <a:r>
              <a:rPr lang="fr-FR" altLang="fr-FR" sz="1800" dirty="0"/>
              <a:t>C’est dans cette logique que la jurisprudence – et avec le concept d’OSR – peut restreindre les droits de l’employeur sur l’organisation de son entreprise:</a:t>
            </a:r>
          </a:p>
          <a:p>
            <a:pPr marL="179147" indent="-179147">
              <a:buFontTx/>
              <a:buChar char="•"/>
            </a:pPr>
            <a:r>
              <a:rPr lang="fr-FR" altLang="fr-FR" sz="1800" dirty="0"/>
              <a:t>Cour d’appel de Lyon « benchmark »: les conditions de </a:t>
            </a:r>
            <a:r>
              <a:rPr lang="fr-FR" altLang="fr-FR" sz="1800" b="1" i="1" dirty="0">
                <a:solidFill>
                  <a:srgbClr val="C00000"/>
                </a:solidFill>
              </a:rPr>
              <a:t>mise en œuvre d’une organisation du travail </a:t>
            </a:r>
            <a:r>
              <a:rPr lang="fr-FR" altLang="fr-FR" sz="1800" dirty="0"/>
              <a:t>peuvent générer des atteintes à la santé des travailleurs</a:t>
            </a:r>
          </a:p>
          <a:p>
            <a:pPr marL="179147" indent="-179147">
              <a:buFontTx/>
              <a:buChar char="•"/>
            </a:pPr>
            <a:r>
              <a:rPr lang="fr-FR" altLang="fr-FR" sz="1800" dirty="0"/>
              <a:t>Cour d’appel de Paris « PSE FNAC »: suspension du PSE dans l’attente </a:t>
            </a:r>
            <a:r>
              <a:rPr lang="fr-FR" altLang="fr-FR" sz="1800" b="1" i="1" dirty="0">
                <a:solidFill>
                  <a:srgbClr val="C00000"/>
                </a:solidFill>
              </a:rPr>
              <a:t>de l’évaluation par l’entreprise de la charge de travail résiduelle </a:t>
            </a:r>
            <a:r>
              <a:rPr lang="fr-FR" altLang="fr-FR" sz="1800" dirty="0"/>
              <a:t>qui pèsera sur les « survivants » après les licenciements effectifs</a:t>
            </a:r>
          </a:p>
          <a:p>
            <a:pPr marL="179147" indent="-179147">
              <a:buFontTx/>
              <a:buChar char="•"/>
            </a:pPr>
            <a:r>
              <a:rPr lang="fr-FR" altLang="fr-FR" sz="1800" dirty="0"/>
              <a:t>TGI Paris « Bristol »: interdiction </a:t>
            </a:r>
            <a:r>
              <a:rPr lang="fr-FR" altLang="fr-FR" sz="1800" b="1" dirty="0">
                <a:solidFill>
                  <a:srgbClr val="C00000"/>
                </a:solidFill>
              </a:rPr>
              <a:t>d’augmenter unilatéralement et sans compensation en récupération la charge de travail</a:t>
            </a:r>
            <a:r>
              <a:rPr lang="fr-FR" altLang="fr-FR" sz="1800" dirty="0"/>
              <a:t> des femmes de ménage.</a:t>
            </a:r>
          </a:p>
          <a:p>
            <a:pPr marL="179147" indent="-179147">
              <a:buFontTx/>
              <a:buChar char="•"/>
            </a:pPr>
            <a:r>
              <a:rPr lang="fr-FR" altLang="fr-FR" sz="1800" b="1" i="1" dirty="0">
                <a:solidFill>
                  <a:srgbClr val="C00000"/>
                </a:solidFill>
              </a:rPr>
              <a:t>Personne morale </a:t>
            </a:r>
            <a:r>
              <a:rPr lang="fr-FR" altLang="fr-FR" sz="1800" dirty="0"/>
              <a:t>coupable de harcèlement moral Soc. 29.01.2013</a:t>
            </a:r>
          </a:p>
        </p:txBody>
      </p:sp>
      <p:sp>
        <p:nvSpPr>
          <p:cNvPr id="3" name="Espace réservé du numéro de diapositive 2"/>
          <p:cNvSpPr>
            <a:spLocks noGrp="1"/>
          </p:cNvSpPr>
          <p:nvPr>
            <p:ph type="sldNum" sz="quarter" idx="12"/>
          </p:nvPr>
        </p:nvSpPr>
        <p:spPr/>
        <p:txBody>
          <a:bodyPr/>
          <a:lstStyle/>
          <a:p>
            <a:fld id="{0AD12EAB-E1C4-481C-9AC8-CB3161784436}" type="slidenum">
              <a:rPr lang="fr-FR" smtClean="0">
                <a:solidFill>
                  <a:prstClr val="white"/>
                </a:solidFill>
              </a:rPr>
              <a:pPr/>
              <a:t>49</a:t>
            </a:fld>
            <a:endParaRPr lang="fr-FR" dirty="0">
              <a:solidFill>
                <a:prstClr val="white"/>
              </a:solidFill>
            </a:endParaRPr>
          </a:p>
        </p:txBody>
      </p:sp>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7" name="Titre 4"/>
          <p:cNvSpPr txBox="1">
            <a:spLocks/>
          </p:cNvSpPr>
          <p:nvPr/>
        </p:nvSpPr>
        <p:spPr>
          <a:xfrm>
            <a:off x="397961" y="779691"/>
            <a:ext cx="8173453" cy="9259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altLang="fr-FR" sz="2400" b="1" dirty="0">
                <a:solidFill>
                  <a:srgbClr val="990033"/>
                </a:solidFill>
              </a:rPr>
              <a:t>L’apport des juges : du harcèlement moral « individuel » au </a:t>
            </a:r>
          </a:p>
          <a:p>
            <a:pPr algn="just"/>
            <a:r>
              <a:rPr lang="fr-FR" altLang="fr-FR" sz="2400" b="1" dirty="0">
                <a:solidFill>
                  <a:srgbClr val="990033"/>
                </a:solidFill>
              </a:rPr>
              <a:t>HARCÈLEMENT MORAL « ORGANISATIONNEL »</a:t>
            </a:r>
            <a:endParaRPr lang="fr-FR" sz="2400" b="1" dirty="0">
              <a:solidFill>
                <a:srgbClr val="990033"/>
              </a:solidFill>
            </a:endParaRPr>
          </a:p>
        </p:txBody>
      </p:sp>
    </p:spTree>
    <p:extLst>
      <p:ext uri="{BB962C8B-B14F-4D97-AF65-F5344CB8AC3E}">
        <p14:creationId xmlns:p14="http://schemas.microsoft.com/office/powerpoint/2010/main" val="2507955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981" y="2412036"/>
            <a:ext cx="7920037" cy="3772196"/>
          </a:xfrm>
        </p:spPr>
        <p:txBody>
          <a:bodyPr>
            <a:noAutofit/>
          </a:bodyPr>
          <a:lstStyle/>
          <a:p>
            <a:pPr algn="just">
              <a:lnSpc>
                <a:spcPct val="90000"/>
              </a:lnSpc>
            </a:pPr>
            <a:r>
              <a:rPr lang="fr-FR" sz="2000" dirty="0"/>
              <a:t>1998</a:t>
            </a:r>
            <a:r>
              <a:rPr lang="fr-FR" sz="2000" b="1" dirty="0"/>
              <a:t> Christophe Dejours -  </a:t>
            </a:r>
            <a:r>
              <a:rPr lang="fr-FR" sz="2000" dirty="0"/>
              <a:t>fondateur de la psychodynamique du travail, chercheur spécialiste de la question du travai</a:t>
            </a:r>
            <a:r>
              <a:rPr lang="fr-FR" sz="2000" b="1" dirty="0"/>
              <a:t>l </a:t>
            </a:r>
            <a:r>
              <a:rPr lang="fr-FR" sz="2000" dirty="0"/>
              <a:t>publie</a:t>
            </a:r>
            <a:r>
              <a:rPr lang="fr-FR" sz="2000" b="1" dirty="0"/>
              <a:t> </a:t>
            </a:r>
            <a:r>
              <a:rPr lang="fr-FR" sz="2000" b="1" i="1" dirty="0">
                <a:solidFill>
                  <a:srgbClr val="C00000"/>
                </a:solidFill>
              </a:rPr>
              <a:t> « Souffrance en France</a:t>
            </a:r>
            <a:r>
              <a:rPr lang="fr-FR" sz="2000" b="1" i="1" dirty="0"/>
              <a:t> </a:t>
            </a:r>
            <a:r>
              <a:rPr lang="fr-FR" sz="2000" b="1" i="1" dirty="0">
                <a:solidFill>
                  <a:srgbClr val="C00000"/>
                </a:solidFill>
              </a:rPr>
              <a:t>»</a:t>
            </a:r>
          </a:p>
          <a:p>
            <a:pPr marL="400050" lvl="1" indent="0" algn="just">
              <a:lnSpc>
                <a:spcPct val="90000"/>
              </a:lnSpc>
              <a:buNone/>
            </a:pPr>
            <a:r>
              <a:rPr lang="fr-FR" sz="2000" dirty="0"/>
              <a:t>Il explique comment </a:t>
            </a:r>
            <a:r>
              <a:rPr lang="fr-FR" sz="2000" b="1" i="1" dirty="0">
                <a:solidFill>
                  <a:srgbClr val="C00000"/>
                </a:solidFill>
              </a:rPr>
              <a:t>les nouvelles formes d’organisations du travail </a:t>
            </a:r>
            <a:r>
              <a:rPr lang="fr-FR" sz="2000" dirty="0"/>
              <a:t>dans nos systèmes de gouvernement néolibéraux ont des effets dévastateurs sur le rapport subjectif que nous entretenons avec le travail..  </a:t>
            </a:r>
          </a:p>
          <a:p>
            <a:pPr marL="0" indent="0" algn="just">
              <a:lnSpc>
                <a:spcPct val="90000"/>
              </a:lnSpc>
              <a:buNone/>
            </a:pPr>
            <a:r>
              <a:rPr lang="fr-FR" sz="2000" dirty="0"/>
              <a:t> </a:t>
            </a:r>
          </a:p>
          <a:p>
            <a:pPr algn="just">
              <a:lnSpc>
                <a:spcPct val="90000"/>
              </a:lnSpc>
            </a:pPr>
            <a:r>
              <a:rPr lang="fr-FR" sz="2000" dirty="0"/>
              <a:t>Une extrapolation fondée sur une étude réalisée en 2002 en Basse-Normandie estime le nombre de </a:t>
            </a:r>
            <a:r>
              <a:rPr lang="fr-FR" sz="2000" b="1" i="1" dirty="0">
                <a:solidFill>
                  <a:srgbClr val="C00000"/>
                </a:solidFill>
              </a:rPr>
              <a:t>suicides sur les lieux de travail </a:t>
            </a:r>
            <a:r>
              <a:rPr lang="fr-FR" sz="2000" dirty="0"/>
              <a:t>ou en lien avec le travail à plus de 300 par an.</a:t>
            </a:r>
          </a:p>
          <a:p>
            <a:pPr marL="0" indent="0" algn="just">
              <a:lnSpc>
                <a:spcPct val="90000"/>
              </a:lnSpc>
            </a:pPr>
            <a:endParaRPr lang="fr-FR" sz="2000" dirty="0"/>
          </a:p>
          <a:p>
            <a:pPr marL="0" indent="0" algn="just">
              <a:lnSpc>
                <a:spcPct val="90000"/>
              </a:lnSpc>
            </a:pPr>
            <a:endParaRPr lang="fr-FR" sz="2000" dirty="0"/>
          </a:p>
        </p:txBody>
      </p:sp>
      <p:sp>
        <p:nvSpPr>
          <p:cNvPr id="29699" name="Espace réservé du numéro de diapositive 1"/>
          <p:cNvSpPr>
            <a:spLocks noGrp="1"/>
          </p:cNvSpPr>
          <p:nvPr>
            <p:ph type="sldNum" sz="quarter" idx="12"/>
          </p:nvPr>
        </p:nvSpPr>
        <p:spPr bwMode="auto">
          <a:xfrm>
            <a:off x="4140200" y="6308725"/>
            <a:ext cx="86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fld id="{AABE1742-3B09-9547-8988-58C2198944AB}" type="slidenum">
              <a:rPr lang="fr-FR" sz="2400">
                <a:solidFill>
                  <a:srgbClr val="FFFFFF"/>
                </a:solidFill>
                <a:latin typeface="Impact" charset="0"/>
                <a:ea typeface="MS PGothic" charset="0"/>
              </a:rPr>
              <a:pPr/>
              <a:t>5</a:t>
            </a:fld>
            <a:endParaRPr lang="fr-FR" sz="2400" dirty="0">
              <a:solidFill>
                <a:srgbClr val="FFFFFF"/>
              </a:solidFill>
              <a:latin typeface="Impact" charset="0"/>
              <a:ea typeface="MS PGothic" charset="0"/>
            </a:endParaRPr>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8" name="ZoneTexte 7"/>
          <p:cNvSpPr txBox="1"/>
          <p:nvPr/>
        </p:nvSpPr>
        <p:spPr>
          <a:xfrm>
            <a:off x="625683" y="856954"/>
            <a:ext cx="7920037" cy="1015663"/>
          </a:xfrm>
          <a:prstGeom prst="rect">
            <a:avLst/>
          </a:prstGeom>
          <a:noFill/>
        </p:spPr>
        <p:txBody>
          <a:bodyPr wrap="square" rtlCol="0">
            <a:spAutoFit/>
          </a:bodyPr>
          <a:lstStyle/>
          <a:p>
            <a:r>
              <a:rPr lang="fr-FR" sz="2000" b="1" dirty="0">
                <a:solidFill>
                  <a:srgbClr val="990033"/>
                </a:solidFill>
                <a:latin typeface="Century Gothic" charset="0"/>
              </a:rPr>
              <a:t>Explosion des troubles psychiques liés aux modalités d'organisation du travail et de management - Emergence de la notion de harcèlement moral</a:t>
            </a:r>
            <a:endParaRPr lang="fr-FR" sz="2000" dirty="0">
              <a:solidFill>
                <a:srgbClr val="990033"/>
              </a:solidFill>
            </a:endParaRPr>
          </a:p>
        </p:txBody>
      </p:sp>
    </p:spTree>
    <p:extLst>
      <p:ext uri="{BB962C8B-B14F-4D97-AF65-F5344CB8AC3E}">
        <p14:creationId xmlns:p14="http://schemas.microsoft.com/office/powerpoint/2010/main" val="2783528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32919"/>
            <a:ext cx="8229600" cy="4525963"/>
          </a:xfrm>
        </p:spPr>
        <p:txBody>
          <a:bodyPr/>
          <a:lstStyle/>
          <a:p>
            <a:r>
              <a:rPr lang="fr-FR" altLang="fr-FR" dirty="0"/>
              <a:t>Protection civile des victimes et témoins contre toute sanction disciplinaire de ce fait </a:t>
            </a:r>
          </a:p>
          <a:p>
            <a:pPr marL="0" indent="0" algn="ctr">
              <a:buNone/>
            </a:pPr>
            <a:r>
              <a:rPr lang="fr-FR" altLang="fr-FR" dirty="0"/>
              <a:t>+</a:t>
            </a:r>
          </a:p>
          <a:p>
            <a:r>
              <a:rPr lang="fr-FR" altLang="fr-FR" dirty="0"/>
              <a:t>sanction pénale en cas d’infraction à ce principe (licenciement)</a:t>
            </a:r>
          </a:p>
          <a:p>
            <a:endParaRPr lang="fr-FR" dirty="0"/>
          </a:p>
        </p:txBody>
      </p:sp>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5" name="Titre 4"/>
          <p:cNvSpPr txBox="1">
            <a:spLocks/>
          </p:cNvSpPr>
          <p:nvPr/>
        </p:nvSpPr>
        <p:spPr>
          <a:xfrm>
            <a:off x="385082" y="941401"/>
            <a:ext cx="8173453" cy="6587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rPr>
              <a:t>Protection des victimes et témoins de harcèlement moral</a:t>
            </a:r>
          </a:p>
        </p:txBody>
      </p:sp>
    </p:spTree>
    <p:extLst>
      <p:ext uri="{BB962C8B-B14F-4D97-AF65-F5344CB8AC3E}">
        <p14:creationId xmlns:p14="http://schemas.microsoft.com/office/powerpoint/2010/main" val="42867516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pPr marL="171404" indent="-171404">
              <a:buFontTx/>
              <a:buChar char="•"/>
            </a:pPr>
            <a:r>
              <a:rPr lang="fr-FR" altLang="fr-FR" dirty="0"/>
              <a:t> Protections des victimes et témoins, contre toute sanction (licenciement nul + DI pour rupture abusive + préjudice moral). </a:t>
            </a:r>
          </a:p>
          <a:p>
            <a:pPr marL="400050" lvl="1" indent="0">
              <a:buNone/>
            </a:pPr>
            <a:r>
              <a:rPr lang="fr-FR" altLang="fr-FR" dirty="0"/>
              <a:t>La nullité du licenciement implique réintégration de plein droit, mais peu exécutée (choix du salarié, 6 mois sal mini). </a:t>
            </a:r>
          </a:p>
          <a:p>
            <a:pPr marL="400050" lvl="1" indent="0">
              <a:buFontTx/>
              <a:buNone/>
            </a:pPr>
            <a:endParaRPr lang="fr-FR" altLang="fr-FR" dirty="0"/>
          </a:p>
          <a:p>
            <a:pPr marL="6350" indent="-6350"/>
            <a:r>
              <a:rPr lang="fr-FR" altLang="fr-FR" dirty="0"/>
              <a:t> Depuis loi 06.08.12, constitue en plus un délit pénal de discrimination:</a:t>
            </a:r>
          </a:p>
          <a:p>
            <a:pPr marL="450850" lvl="2" indent="0">
              <a:buNone/>
            </a:pPr>
            <a:r>
              <a:rPr lang="fr-FR" altLang="fr-FR" sz="2800" dirty="0"/>
              <a:t>L. 1155-2 code du travail (1 an et 3750 euros d’amende, si mesures discriminatoires en raison du refus ou du témoignage)</a:t>
            </a:r>
          </a:p>
          <a:p>
            <a:pPr marL="450850" lvl="2" indent="0">
              <a:buNone/>
            </a:pPr>
            <a:r>
              <a:rPr lang="fr-FR" altLang="fr-FR" sz="2800" dirty="0"/>
              <a:t>Ou 225-1-1 code pénal (3 ans et 45000 euros d’amende, si refus d’embauche, sanction ou licenciement).</a:t>
            </a:r>
          </a:p>
          <a:p>
            <a:endParaRPr lang="fr-FR" dirty="0"/>
          </a:p>
        </p:txBody>
      </p:sp>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5" name="Titre 4"/>
          <p:cNvSpPr txBox="1">
            <a:spLocks/>
          </p:cNvSpPr>
          <p:nvPr/>
        </p:nvSpPr>
        <p:spPr>
          <a:xfrm>
            <a:off x="385082" y="941401"/>
            <a:ext cx="8173453" cy="6587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rPr>
              <a:t>Protection des victimes et témoins de harcèlement moral</a:t>
            </a:r>
          </a:p>
        </p:txBody>
      </p:sp>
    </p:spTree>
    <p:extLst>
      <p:ext uri="{BB962C8B-B14F-4D97-AF65-F5344CB8AC3E}">
        <p14:creationId xmlns:p14="http://schemas.microsoft.com/office/powerpoint/2010/main" val="21247118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832919"/>
            <a:ext cx="8229600" cy="4293244"/>
          </a:xfrm>
        </p:spPr>
        <p:txBody>
          <a:bodyPr>
            <a:normAutofit/>
          </a:bodyPr>
          <a:lstStyle/>
          <a:p>
            <a:pPr algn="just"/>
            <a:r>
              <a:rPr lang="fr-FR" sz="2500" dirty="0"/>
              <a:t>Loi du 27 mai 2008 sur la lutte contre les discriminations</a:t>
            </a:r>
          </a:p>
          <a:p>
            <a:pPr marL="0" indent="0" algn="just">
              <a:buNone/>
            </a:pPr>
            <a:endParaRPr lang="fr-FR" sz="2500" dirty="0"/>
          </a:p>
          <a:p>
            <a:pPr algn="just"/>
            <a:r>
              <a:rPr lang="fr-FR" sz="2500" dirty="0"/>
              <a:t>Loi du 6 août 2012 sur le harcèlement sexuel</a:t>
            </a:r>
          </a:p>
          <a:p>
            <a:pPr marL="0" indent="0" algn="just">
              <a:buNone/>
            </a:pPr>
            <a:endParaRPr lang="fr-FR" sz="2500" dirty="0"/>
          </a:p>
          <a:p>
            <a:pPr algn="just"/>
            <a:r>
              <a:rPr lang="fr-FR" sz="2500" dirty="0"/>
              <a:t>Certaines primes « RPS » attentatoires à la santé/sécurité (présentéisme, vitesse) sont jugées comme discriminatoires</a:t>
            </a:r>
          </a:p>
          <a:p>
            <a:pPr marL="0" indent="0" algn="just">
              <a:buNone/>
            </a:pPr>
            <a:endParaRPr lang="fr-FR" sz="2500" dirty="0"/>
          </a:p>
        </p:txBody>
      </p:sp>
      <p:sp>
        <p:nvSpPr>
          <p:cNvPr id="3" name="Espace réservé du numéro de diapositive 2"/>
          <p:cNvSpPr>
            <a:spLocks noGrp="1"/>
          </p:cNvSpPr>
          <p:nvPr>
            <p:ph type="sldNum" sz="quarter" idx="12"/>
          </p:nvPr>
        </p:nvSpPr>
        <p:spPr/>
        <p:txBody>
          <a:bodyPr/>
          <a:lstStyle/>
          <a:p>
            <a:fld id="{0AD12EAB-E1C4-481C-9AC8-CB3161784436}" type="slidenum">
              <a:rPr lang="fr-FR" smtClean="0">
                <a:solidFill>
                  <a:prstClr val="white"/>
                </a:solidFill>
              </a:rPr>
              <a:pPr/>
              <a:t>52</a:t>
            </a:fld>
            <a:endParaRPr lang="fr-FR" dirty="0">
              <a:solidFill>
                <a:prstClr val="white"/>
              </a:solidFill>
            </a:endParaRPr>
          </a:p>
        </p:txBody>
      </p:sp>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7" name="Titre 4"/>
          <p:cNvSpPr txBox="1">
            <a:spLocks/>
          </p:cNvSpPr>
          <p:nvPr/>
        </p:nvSpPr>
        <p:spPr>
          <a:xfrm>
            <a:off x="397961" y="941401"/>
            <a:ext cx="8173453" cy="6587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rPr>
              <a:t>LE HARCÈLEMENT MORAL DISCRIMINATOIRE</a:t>
            </a:r>
          </a:p>
        </p:txBody>
      </p:sp>
    </p:spTree>
    <p:extLst>
      <p:ext uri="{BB962C8B-B14F-4D97-AF65-F5344CB8AC3E}">
        <p14:creationId xmlns:p14="http://schemas.microsoft.com/office/powerpoint/2010/main" val="42245417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7500" lnSpcReduction="20000"/>
          </a:bodyPr>
          <a:lstStyle/>
          <a:p>
            <a:pPr>
              <a:spcBef>
                <a:spcPts val="1200"/>
              </a:spcBef>
              <a:spcAft>
                <a:spcPts val="1200"/>
              </a:spcAft>
            </a:pPr>
            <a:r>
              <a:rPr lang="fr-FR" altLang="fr-FR" dirty="0"/>
              <a:t>Infraction particulière sur le harcèlement moral discriminatoire (</a:t>
            </a:r>
            <a:r>
              <a:rPr lang="fr-FR" altLang="fr-FR" b="1" i="1" dirty="0">
                <a:solidFill>
                  <a:srgbClr val="C00000"/>
                </a:solidFill>
              </a:rPr>
              <a:t>fondée sur un des 22 motifs de discrimination illicites</a:t>
            </a:r>
            <a:r>
              <a:rPr lang="fr-FR" altLang="fr-FR" dirty="0"/>
              <a:t> prévu dans L. 1132-1 CT et 225-2 du code pénal) prévu dans la loi de 2008.</a:t>
            </a:r>
          </a:p>
          <a:p>
            <a:pPr>
              <a:spcBef>
                <a:spcPts val="1200"/>
              </a:spcBef>
              <a:spcAft>
                <a:spcPts val="1200"/>
              </a:spcAft>
            </a:pPr>
            <a:r>
              <a:rPr lang="fr-FR" altLang="fr-FR" dirty="0"/>
              <a:t>L. 1155-2: sont punis d'un an d'emprisonnement et d'une amende de 3750 € les faits de discriminations commis à la suite d'un harcèlement moral ou sexuel définis aux articles L. 1152-2, L. 1153-2 et L. 1153-3 du code du travail.</a:t>
            </a:r>
          </a:p>
          <a:p>
            <a:pPr>
              <a:spcBef>
                <a:spcPts val="1200"/>
              </a:spcBef>
              <a:spcAft>
                <a:spcPts val="1200"/>
              </a:spcAft>
            </a:pPr>
            <a:r>
              <a:rPr lang="fr-FR" altLang="fr-FR" dirty="0"/>
              <a:t>On applique L. 1155-2, quand les actes sont autres que le refus d'embaucher, la sanction ou le licenciement de la personne (pour ces trois là, application de 225-1 et  225-2 : 3 ans et 45000 euros d’amende)</a:t>
            </a:r>
          </a:p>
          <a:p>
            <a:pPr>
              <a:spcBef>
                <a:spcPts val="1200"/>
              </a:spcBef>
              <a:spcAft>
                <a:spcPts val="1200"/>
              </a:spcAft>
            </a:pPr>
            <a:endParaRPr lang="fr-FR" dirty="0"/>
          </a:p>
        </p:txBody>
      </p:sp>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5" name="Titre 4"/>
          <p:cNvSpPr txBox="1">
            <a:spLocks/>
          </p:cNvSpPr>
          <p:nvPr/>
        </p:nvSpPr>
        <p:spPr>
          <a:xfrm>
            <a:off x="397961" y="941401"/>
            <a:ext cx="8173453" cy="6587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rPr>
              <a:t>LE HARCÈLEMENT MORAL DISCRIMINATOIRE</a:t>
            </a:r>
          </a:p>
        </p:txBody>
      </p:sp>
    </p:spTree>
    <p:extLst>
      <p:ext uri="{BB962C8B-B14F-4D97-AF65-F5344CB8AC3E}">
        <p14:creationId xmlns:p14="http://schemas.microsoft.com/office/powerpoint/2010/main" val="40681799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altLang="fr-FR" dirty="0"/>
              <a:t>La cour de cassation choisit de condamner la discrimination et le harcèlement séparément et d’en réparer les préjudices de façon distincte. </a:t>
            </a:r>
          </a:p>
          <a:p>
            <a:endParaRPr lang="fr-FR" dirty="0"/>
          </a:p>
        </p:txBody>
      </p:sp>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6" name="Titre 4"/>
          <p:cNvSpPr txBox="1">
            <a:spLocks/>
          </p:cNvSpPr>
          <p:nvPr/>
        </p:nvSpPr>
        <p:spPr>
          <a:xfrm>
            <a:off x="397961" y="941401"/>
            <a:ext cx="8173453" cy="6587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rPr>
              <a:t>LE HARCÈLEMENT MORAL DISCRIMINATOIRE</a:t>
            </a:r>
          </a:p>
        </p:txBody>
      </p:sp>
    </p:spTree>
    <p:extLst>
      <p:ext uri="{BB962C8B-B14F-4D97-AF65-F5344CB8AC3E}">
        <p14:creationId xmlns:p14="http://schemas.microsoft.com/office/powerpoint/2010/main" val="3517736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0198" y="1646175"/>
            <a:ext cx="8229600" cy="4525963"/>
          </a:xfrm>
        </p:spPr>
        <p:txBody>
          <a:bodyPr>
            <a:noAutofit/>
          </a:bodyPr>
          <a:lstStyle/>
          <a:p>
            <a:r>
              <a:rPr lang="fr-FR" altLang="fr-FR" sz="2000" dirty="0"/>
              <a:t>La loi du 6 août - délit spécifique : la discrimination pour le licenciement soit de la victime soit du témoin du harcèlement sexuel et moral dès lors que ce licenciement est causé par le refus de subir ou le fait d’avoir témoigné. En plus de la nullité du licenciement, il y a une sanction pénale possible.</a:t>
            </a:r>
          </a:p>
          <a:p>
            <a:r>
              <a:rPr lang="fr-FR" altLang="fr-FR" sz="2000" dirty="0"/>
              <a:t>Le défenseur des droits a déjà reconnu dans plusieurs décisions le harcèlement moral discriminatoire (âge, maternité, activité syndicale, handicap, santé…). </a:t>
            </a:r>
          </a:p>
          <a:p>
            <a:r>
              <a:rPr lang="fr-FR" altLang="fr-FR" sz="2000" dirty="0"/>
              <a:t>Les primes discriminatoires sont considérées comme telles (cour de cassation / </a:t>
            </a:r>
            <a:r>
              <a:rPr lang="fr-FR" altLang="fr-FR" sz="2000" dirty="0" err="1"/>
              <a:t>Halde</a:t>
            </a:r>
            <a:r>
              <a:rPr lang="fr-FR" altLang="fr-FR" sz="2000" dirty="0"/>
              <a:t>), éventuellement collectives et qui pénalisent l’ensemble pour l’absence d’un seul, qui poussent le salarié à ne pas s’absenter pour maladie, ou lui suppriment certains avantages en cas d’absence (prime de quart / incommodité horaire), à produire ou conduire plus vite…, en conséquence elles peuvent être annulées par les tribunaux et donner lieu à condamnation pour discrimination sur l’état de santé</a:t>
            </a:r>
          </a:p>
          <a:p>
            <a:pPr marL="0" indent="0">
              <a:buNone/>
            </a:pPr>
            <a:endParaRPr lang="fr-FR" altLang="fr-FR" sz="2000" dirty="0"/>
          </a:p>
        </p:txBody>
      </p:sp>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5" name="Titre 4"/>
          <p:cNvSpPr txBox="1">
            <a:spLocks/>
          </p:cNvSpPr>
          <p:nvPr/>
        </p:nvSpPr>
        <p:spPr>
          <a:xfrm>
            <a:off x="397961" y="941401"/>
            <a:ext cx="8173453" cy="6587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2400" b="1" dirty="0">
                <a:solidFill>
                  <a:srgbClr val="990033"/>
                </a:solidFill>
              </a:rPr>
              <a:t>LE HARCÈLEMENT MORAL DISCRIMINATOIRE</a:t>
            </a:r>
          </a:p>
        </p:txBody>
      </p:sp>
    </p:spTree>
    <p:extLst>
      <p:ext uri="{BB962C8B-B14F-4D97-AF65-F5344CB8AC3E}">
        <p14:creationId xmlns:p14="http://schemas.microsoft.com/office/powerpoint/2010/main" val="15810832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3290777"/>
          </a:xfrm>
        </p:spPr>
        <p:txBody>
          <a:bodyPr>
            <a:normAutofit/>
          </a:bodyPr>
          <a:lstStyle/>
          <a:p>
            <a:pPr marL="0" indent="0">
              <a:buNone/>
            </a:pPr>
            <a:r>
              <a:rPr lang="fr-FR" sz="4400" b="1" cap="small" dirty="0">
                <a:solidFill>
                  <a:srgbClr val="990033"/>
                </a:solidFill>
              </a:rPr>
              <a:t>Un tableau clinique princeps</a:t>
            </a:r>
          </a:p>
          <a:p>
            <a:pPr marL="0" indent="0">
              <a:buNone/>
            </a:pPr>
            <a:r>
              <a:rPr lang="fr-FR" sz="4400" b="1" cap="small" dirty="0">
                <a:solidFill>
                  <a:srgbClr val="990033"/>
                </a:solidFill>
              </a:rPr>
              <a:t>La névrose traumatique ou syndrome de stress post traumatique</a:t>
            </a: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53A8AA1-749E-414B-A322-670FEFE62613}" type="slidenum">
              <a:rPr lang="fr-FR" smtClean="0"/>
              <a:t>56</a:t>
            </a:fld>
            <a:endParaRPr lang="fr-FR"/>
          </a:p>
        </p:txBody>
      </p:sp>
      <p:sp>
        <p:nvSpPr>
          <p:cNvPr id="6" name="ZoneTexte 5"/>
          <p:cNvSpPr txBox="1"/>
          <p:nvPr/>
        </p:nvSpPr>
        <p:spPr>
          <a:xfrm>
            <a:off x="283335" y="220354"/>
            <a:ext cx="592428" cy="646331"/>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p:spPr>
        <p:txBody>
          <a:bodyPr wrap="square" rtlCol="0">
            <a:spAutoFit/>
          </a:bodyPr>
          <a:lstStyle/>
          <a:p>
            <a:pPr algn="ctr"/>
            <a:r>
              <a:rPr lang="fr-FR" sz="3600" b="1" dirty="0">
                <a:solidFill>
                  <a:srgbClr val="990033"/>
                </a:solidFill>
              </a:rPr>
              <a:t>3</a:t>
            </a:r>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36032954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1820"/>
            <a:ext cx="8229600" cy="565334"/>
          </a:xfrm>
        </p:spPr>
        <p:txBody>
          <a:bodyPr>
            <a:normAutofit fontScale="90000"/>
          </a:bodyPr>
          <a:lstStyle/>
          <a:p>
            <a:pPr algn="l"/>
            <a:r>
              <a:rPr lang="fr-FR" b="1" dirty="0">
                <a:solidFill>
                  <a:srgbClr val="990033"/>
                </a:solidFill>
              </a:rPr>
              <a:t>Phase d’alerte</a:t>
            </a:r>
            <a:endParaRPr lang="fr-FR" dirty="0">
              <a:solidFill>
                <a:srgbClr val="990033"/>
              </a:solidFill>
            </a:endParaRPr>
          </a:p>
        </p:txBody>
      </p:sp>
      <p:sp>
        <p:nvSpPr>
          <p:cNvPr id="3" name="Espace réservé du contenu 2"/>
          <p:cNvSpPr>
            <a:spLocks noGrp="1"/>
          </p:cNvSpPr>
          <p:nvPr>
            <p:ph idx="1"/>
          </p:nvPr>
        </p:nvSpPr>
        <p:spPr>
          <a:xfrm>
            <a:off x="434163" y="1068572"/>
            <a:ext cx="8229600" cy="4619847"/>
          </a:xfrm>
        </p:spPr>
        <p:txBody>
          <a:bodyPr>
            <a:noAutofit/>
          </a:bodyPr>
          <a:lstStyle/>
          <a:p>
            <a:r>
              <a:rPr lang="fr-FR" sz="1600" dirty="0"/>
              <a:t>Sa forme clinique est difficile à repérer, infraliminaire :</a:t>
            </a:r>
          </a:p>
          <a:p>
            <a:endParaRPr lang="fr-FR" sz="1600" dirty="0"/>
          </a:p>
          <a:p>
            <a:pPr marL="0" indent="0">
              <a:buNone/>
            </a:pPr>
            <a:r>
              <a:rPr lang="fr-FR" sz="1600" b="1" i="1" dirty="0">
                <a:solidFill>
                  <a:srgbClr val="990033"/>
                </a:solidFill>
              </a:rPr>
              <a:t>L’anxiété</a:t>
            </a:r>
            <a:r>
              <a:rPr lang="fr-FR" sz="1600" dirty="0"/>
              <a:t>, les </a:t>
            </a:r>
            <a:r>
              <a:rPr lang="fr-FR" sz="1600" b="1" i="1" dirty="0">
                <a:solidFill>
                  <a:srgbClr val="990033"/>
                </a:solidFill>
              </a:rPr>
              <a:t>troubles</a:t>
            </a:r>
            <a:r>
              <a:rPr lang="fr-FR" sz="1600" dirty="0"/>
              <a:t> </a:t>
            </a:r>
            <a:r>
              <a:rPr lang="fr-FR" sz="1600" b="1" i="1" dirty="0">
                <a:solidFill>
                  <a:srgbClr val="990033"/>
                </a:solidFill>
              </a:rPr>
              <a:t>du</a:t>
            </a:r>
            <a:r>
              <a:rPr lang="fr-FR" sz="1600" dirty="0"/>
              <a:t> </a:t>
            </a:r>
            <a:r>
              <a:rPr lang="fr-FR" sz="1600" b="1" i="1" dirty="0">
                <a:solidFill>
                  <a:srgbClr val="990033"/>
                </a:solidFill>
              </a:rPr>
              <a:t>sommeil</a:t>
            </a:r>
            <a:r>
              <a:rPr lang="fr-FR" sz="1600" dirty="0"/>
              <a:t>, le </a:t>
            </a:r>
            <a:r>
              <a:rPr lang="fr-FR" sz="1600" b="1" i="1" dirty="0">
                <a:solidFill>
                  <a:srgbClr val="990033"/>
                </a:solidFill>
              </a:rPr>
              <a:t>désengagement</a:t>
            </a:r>
            <a:r>
              <a:rPr lang="fr-FR" sz="1600" dirty="0"/>
              <a:t> </a:t>
            </a:r>
            <a:r>
              <a:rPr lang="fr-FR" sz="1600" b="1" i="1" dirty="0">
                <a:solidFill>
                  <a:srgbClr val="990033"/>
                </a:solidFill>
              </a:rPr>
              <a:t>social</a:t>
            </a:r>
            <a:r>
              <a:rPr lang="fr-FR" sz="1600" dirty="0"/>
              <a:t>, </a:t>
            </a:r>
            <a:r>
              <a:rPr lang="fr-FR" sz="1600" b="1" i="1" dirty="0">
                <a:solidFill>
                  <a:srgbClr val="990033"/>
                </a:solidFill>
              </a:rPr>
              <a:t>l’ennui</a:t>
            </a:r>
            <a:r>
              <a:rPr lang="fr-FR" sz="1600" dirty="0"/>
              <a:t>, l’augmentation de prise de </a:t>
            </a:r>
            <a:r>
              <a:rPr lang="fr-FR" sz="1600" b="1" i="1" dirty="0">
                <a:solidFill>
                  <a:srgbClr val="990033"/>
                </a:solidFill>
              </a:rPr>
              <a:t>médicaments</a:t>
            </a:r>
            <a:r>
              <a:rPr lang="fr-FR" sz="1600" dirty="0"/>
              <a:t> ou de différents toxiques (</a:t>
            </a:r>
            <a:r>
              <a:rPr lang="fr-FR" sz="1600" b="1" i="1" dirty="0">
                <a:solidFill>
                  <a:srgbClr val="990033"/>
                </a:solidFill>
              </a:rPr>
              <a:t>addictions</a:t>
            </a:r>
            <a:r>
              <a:rPr lang="fr-FR" sz="1600" dirty="0"/>
              <a:t>), en sont les signes précurseurs, sans oublier </a:t>
            </a:r>
            <a:r>
              <a:rPr lang="fr-FR" sz="1600" i="1" dirty="0"/>
              <a:t>la </a:t>
            </a:r>
            <a:r>
              <a:rPr lang="fr-FR" sz="1600" b="1" i="1" dirty="0">
                <a:solidFill>
                  <a:srgbClr val="990033"/>
                </a:solidFill>
              </a:rPr>
              <a:t>fatigue</a:t>
            </a:r>
            <a:r>
              <a:rPr lang="fr-FR" sz="1600" dirty="0"/>
              <a:t>. Souvent banalisé, ce symptôme est disqualifié. Il faut  le considérer comme  le premier niveau d’usure du geste de travail,  vidé de son pouvoir de construction identitaire, signe précurseur d’une dépression asymptomatique.</a:t>
            </a:r>
            <a:endParaRPr lang="fr-FR" sz="1600" b="1" dirty="0"/>
          </a:p>
          <a:p>
            <a:pPr marL="0" indent="0">
              <a:buNone/>
            </a:pPr>
            <a:endParaRPr lang="fr-FR" sz="1600" b="1" dirty="0"/>
          </a:p>
          <a:p>
            <a:pPr marL="0" indent="0">
              <a:buNone/>
            </a:pPr>
            <a:r>
              <a:rPr lang="fr-FR" sz="1600" dirty="0"/>
              <a:t>Le salarié dans cette phase ne s’exprime pas, ne pleure pas, ne parle plus à ses collègues ou à son entourage. </a:t>
            </a:r>
            <a:r>
              <a:rPr lang="fr-FR" sz="1600" b="1" i="1" dirty="0">
                <a:solidFill>
                  <a:srgbClr val="990033"/>
                </a:solidFill>
              </a:rPr>
              <a:t>Il se contente de « tenir », </a:t>
            </a:r>
            <a:r>
              <a:rPr lang="fr-FR" sz="1600" dirty="0"/>
              <a:t>englué dans une </a:t>
            </a:r>
            <a:r>
              <a:rPr lang="fr-FR" sz="1600" b="1" i="1" dirty="0">
                <a:solidFill>
                  <a:srgbClr val="990033"/>
                </a:solidFill>
              </a:rPr>
              <a:t>hypervigilance</a:t>
            </a:r>
            <a:r>
              <a:rPr lang="fr-FR" sz="1600" dirty="0"/>
              <a:t> </a:t>
            </a:r>
            <a:r>
              <a:rPr lang="fr-FR" sz="1600" b="1" i="1" dirty="0">
                <a:solidFill>
                  <a:srgbClr val="990033"/>
                </a:solidFill>
              </a:rPr>
              <a:t>au</a:t>
            </a:r>
            <a:r>
              <a:rPr lang="fr-FR" sz="1600" dirty="0"/>
              <a:t> </a:t>
            </a:r>
            <a:r>
              <a:rPr lang="fr-FR" sz="1600" b="1" i="1" dirty="0">
                <a:solidFill>
                  <a:srgbClr val="990033"/>
                </a:solidFill>
              </a:rPr>
              <a:t>travail</a:t>
            </a:r>
            <a:r>
              <a:rPr lang="fr-FR" sz="1600" dirty="0"/>
              <a:t>, une </a:t>
            </a:r>
            <a:r>
              <a:rPr lang="fr-FR" sz="1600" b="1" i="1" dirty="0">
                <a:solidFill>
                  <a:srgbClr val="990033"/>
                </a:solidFill>
              </a:rPr>
              <a:t>hyperactivité</a:t>
            </a:r>
            <a:r>
              <a:rPr lang="fr-FR" sz="1600" dirty="0"/>
              <a:t> </a:t>
            </a:r>
            <a:r>
              <a:rPr lang="fr-FR" sz="1600" b="1" i="1" dirty="0">
                <a:solidFill>
                  <a:srgbClr val="990033"/>
                </a:solidFill>
              </a:rPr>
              <a:t>réactionnelle</a:t>
            </a:r>
            <a:r>
              <a:rPr lang="fr-FR" sz="1600" dirty="0"/>
              <a:t>, supposées permettre l’évitement des critiques et des brimades. Cette phase d’alerte est donc difficile à mettre en évidence sauf pour le médecin généraliste qui connaît son patient de longue date et le médecin du travail attentif à ce type de pathologies.</a:t>
            </a:r>
          </a:p>
          <a:p>
            <a:pPr marL="0" indent="0">
              <a:buNone/>
            </a:pPr>
            <a:endParaRPr lang="fr-FR" sz="1600" b="1" dirty="0"/>
          </a:p>
          <a:p>
            <a:pPr marL="0" indent="0">
              <a:buNone/>
            </a:pPr>
            <a:r>
              <a:rPr lang="fr-FR" sz="1600" dirty="0"/>
              <a:t>Les signes cliniques mineurs sont insuffisants pour déceler la maladie.</a:t>
            </a:r>
          </a:p>
          <a:p>
            <a:pPr marL="0" indent="0">
              <a:buNone/>
            </a:pPr>
            <a:r>
              <a:rPr lang="fr-FR" sz="1600" dirty="0"/>
              <a:t>Asymptomatique : absence de symptômes cliniques parlant</a:t>
            </a: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53A8AA1-749E-414B-A322-670FEFE62613}" type="slidenum">
              <a:rPr lang="fr-FR" smtClean="0"/>
              <a:t>57</a:t>
            </a:fld>
            <a:endParaRPr lang="fr-FR"/>
          </a:p>
        </p:txBody>
      </p:sp>
      <p:sp>
        <p:nvSpPr>
          <p:cNvPr id="6"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4204304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0874" y="1047307"/>
            <a:ext cx="8229600" cy="4525963"/>
          </a:xfrm>
        </p:spPr>
        <p:txBody>
          <a:bodyPr>
            <a:normAutofit fontScale="62500" lnSpcReduction="20000"/>
          </a:bodyPr>
          <a:lstStyle/>
          <a:p>
            <a:pPr marL="0" indent="0">
              <a:buNone/>
            </a:pPr>
            <a:endParaRPr lang="fr-FR" b="1" dirty="0"/>
          </a:p>
          <a:p>
            <a:pPr>
              <a:spcBef>
                <a:spcPts val="600"/>
              </a:spcBef>
              <a:spcAft>
                <a:spcPts val="600"/>
              </a:spcAft>
            </a:pPr>
            <a:r>
              <a:rPr lang="fr-FR" b="1" i="1" dirty="0">
                <a:solidFill>
                  <a:srgbClr val="990033"/>
                </a:solidFill>
              </a:rPr>
              <a:t>Si le procédé de harcèlement perdure </a:t>
            </a:r>
            <a:r>
              <a:rPr lang="fr-FR" dirty="0"/>
              <a:t>et si un réseau de coopération ne se crée pas autour de l’agent concerné, </a:t>
            </a:r>
            <a:r>
              <a:rPr lang="fr-FR" b="1" i="1" dirty="0">
                <a:solidFill>
                  <a:srgbClr val="990033"/>
                </a:solidFill>
              </a:rPr>
              <a:t>les signes cliniques apparaissent</a:t>
            </a:r>
            <a:r>
              <a:rPr lang="fr-FR" dirty="0"/>
              <a:t>. La forme la plus grave correspond au tableau de  </a:t>
            </a:r>
            <a:r>
              <a:rPr lang="fr-FR" i="1" dirty="0"/>
              <a:t>névrose traumatique et s’apparente au </a:t>
            </a:r>
            <a:r>
              <a:rPr lang="fr-FR" b="1" i="1" dirty="0">
                <a:solidFill>
                  <a:srgbClr val="990033"/>
                </a:solidFill>
              </a:rPr>
              <a:t>syndrome de stress post-traumatique </a:t>
            </a:r>
            <a:r>
              <a:rPr lang="fr-FR" i="1" dirty="0"/>
              <a:t>(DSM IV)</a:t>
            </a:r>
            <a:endParaRPr lang="fr-FR" b="1" dirty="0"/>
          </a:p>
          <a:p>
            <a:pPr>
              <a:spcBef>
                <a:spcPts val="600"/>
              </a:spcBef>
              <a:spcAft>
                <a:spcPts val="600"/>
              </a:spcAft>
            </a:pPr>
            <a:r>
              <a:rPr lang="fr-FR" b="1" i="1" dirty="0">
                <a:solidFill>
                  <a:srgbClr val="990033"/>
                </a:solidFill>
              </a:rPr>
              <a:t>La névrose traumatique </a:t>
            </a:r>
            <a:r>
              <a:rPr lang="fr-FR" dirty="0"/>
              <a:t>survient dans des situations où le sujet vit une menace, réelle ou ressentie, contre son intégrité physique ou psychique. Elle correspond à un débordement de l’appareil psychique qui pris par surprise, ne peut solliciter des mécanismes de défense adéquats. Il existe pour chacun d’entre nous des circonstances spécifiques capables en raison de leur signification, de déclencher une névrose traumatique. Il n’y a pas de proportionnalité objective entre la gravité de la situation et la gravité du tableau clinique.</a:t>
            </a:r>
            <a:r>
              <a:rPr lang="fr-FR" b="1" dirty="0"/>
              <a:t> </a:t>
            </a:r>
            <a:endParaRPr lang="fr-FR" dirty="0"/>
          </a:p>
          <a:p>
            <a:pPr>
              <a:spcBef>
                <a:spcPts val="600"/>
              </a:spcBef>
              <a:spcAft>
                <a:spcPts val="600"/>
              </a:spcAft>
            </a:pPr>
            <a:r>
              <a:rPr lang="fr-FR" b="1" dirty="0">
                <a:solidFill>
                  <a:srgbClr val="990033"/>
                </a:solidFill>
              </a:rPr>
              <a:t>DSM</a:t>
            </a:r>
            <a:r>
              <a:rPr lang="fr-FR" dirty="0"/>
              <a:t> – Diagnostic and Statistical Manual of mental </a:t>
            </a:r>
            <a:r>
              <a:rPr lang="fr-FR" dirty="0" err="1"/>
              <a:t>disorders</a:t>
            </a:r>
            <a:r>
              <a:rPr lang="fr-FR" dirty="0"/>
              <a:t> (4</a:t>
            </a:r>
            <a:r>
              <a:rPr lang="fr-FR" baseline="30000" dirty="0"/>
              <a:t>ème</a:t>
            </a:r>
            <a:r>
              <a:rPr lang="fr-FR" dirty="0"/>
              <a:t> édition) = manuel diagnostic et statistique des troubles mentaux (classification internationale)</a:t>
            </a:r>
          </a:p>
          <a:p>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53A8AA1-749E-414B-A322-670FEFE62613}" type="slidenum">
              <a:rPr lang="fr-FR" smtClean="0"/>
              <a:t>58</a:t>
            </a:fld>
            <a:endParaRPr lang="fr-FR"/>
          </a:p>
        </p:txBody>
      </p:sp>
      <p:sp>
        <p:nvSpPr>
          <p:cNvPr id="6" name="Titre 1"/>
          <p:cNvSpPr txBox="1">
            <a:spLocks/>
          </p:cNvSpPr>
          <p:nvPr/>
        </p:nvSpPr>
        <p:spPr>
          <a:xfrm>
            <a:off x="457200" y="281820"/>
            <a:ext cx="8229600" cy="565334"/>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b="1" dirty="0">
                <a:solidFill>
                  <a:srgbClr val="990033"/>
                </a:solidFill>
              </a:rPr>
              <a:t>Phase de décompensation</a:t>
            </a:r>
            <a:endParaRPr lang="fr-FR" dirty="0">
              <a:solidFill>
                <a:srgbClr val="990033"/>
              </a:solidFill>
            </a:endParaRPr>
          </a:p>
        </p:txBody>
      </p:sp>
      <p:sp>
        <p:nvSpPr>
          <p:cNvPr id="8"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40674788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7205" y="685800"/>
            <a:ext cx="8229600" cy="5236535"/>
          </a:xfrm>
        </p:spPr>
        <p:txBody>
          <a:bodyPr>
            <a:noAutofit/>
          </a:bodyPr>
          <a:lstStyle/>
          <a:p>
            <a:pPr marL="0" indent="0">
              <a:buNone/>
            </a:pPr>
            <a:r>
              <a:rPr lang="fr-FR" sz="2400" b="1" cap="small" dirty="0">
                <a:solidFill>
                  <a:srgbClr val="990033"/>
                </a:solidFill>
              </a:rPr>
              <a:t>La névrose traumatique </a:t>
            </a:r>
            <a:r>
              <a:rPr lang="fr-FR" sz="1600" dirty="0"/>
              <a:t>se caractérise par son début, dans les suites immédiates de la situation de travail ayant valeur de traumatisme :</a:t>
            </a:r>
          </a:p>
          <a:p>
            <a:r>
              <a:rPr lang="fr-FR" sz="1600" b="1" i="1" dirty="0">
                <a:solidFill>
                  <a:srgbClr val="990033"/>
                </a:solidFill>
              </a:rPr>
              <a:t>L’angoisse</a:t>
            </a:r>
            <a:r>
              <a:rPr lang="fr-FR" sz="1600" dirty="0"/>
              <a:t> du patient harcelé est subaiguë avec des manifestations physiques : tachycardie, tremblements, sueurs, boule œsophagienne.</a:t>
            </a:r>
          </a:p>
          <a:p>
            <a:r>
              <a:rPr lang="fr-FR" sz="1600" b="1" i="1" dirty="0">
                <a:solidFill>
                  <a:srgbClr val="990033"/>
                </a:solidFill>
              </a:rPr>
              <a:t>Le retour en boucle</a:t>
            </a:r>
            <a:r>
              <a:rPr lang="fr-FR" sz="1600" i="1" dirty="0">
                <a:solidFill>
                  <a:srgbClr val="990033"/>
                </a:solidFill>
              </a:rPr>
              <a:t> </a:t>
            </a:r>
            <a:r>
              <a:rPr lang="fr-FR" sz="1600" dirty="0"/>
              <a:t>des scènes traumatisantes s’impose au patient et les lui fait revivre. </a:t>
            </a:r>
          </a:p>
          <a:p>
            <a:r>
              <a:rPr lang="fr-FR" sz="1600" b="1" i="1" dirty="0">
                <a:solidFill>
                  <a:srgbClr val="990033"/>
                </a:solidFill>
              </a:rPr>
              <a:t>Les attaques d’angoisse</a:t>
            </a:r>
            <a:r>
              <a:rPr lang="fr-FR" sz="1600" i="1" dirty="0">
                <a:solidFill>
                  <a:srgbClr val="990033"/>
                </a:solidFill>
              </a:rPr>
              <a:t> </a:t>
            </a:r>
            <a:r>
              <a:rPr lang="fr-FR" sz="1600" dirty="0"/>
              <a:t>surgissent spontanément, déclenchées par une perception analogique avec tel ou tel détail cardinal de la scène traumatique. : bruit, couleur du mur, mimique d’une personne présente, odeur particulière….</a:t>
            </a:r>
          </a:p>
          <a:p>
            <a:r>
              <a:rPr lang="fr-FR" sz="1600" b="1" i="1" dirty="0">
                <a:solidFill>
                  <a:srgbClr val="990033"/>
                </a:solidFill>
              </a:rPr>
              <a:t>Les</a:t>
            </a:r>
            <a:r>
              <a:rPr lang="fr-FR" sz="1600" i="1" dirty="0">
                <a:solidFill>
                  <a:srgbClr val="990033"/>
                </a:solidFill>
              </a:rPr>
              <a:t> </a:t>
            </a:r>
            <a:r>
              <a:rPr lang="fr-FR" sz="1600" b="1" i="1" dirty="0">
                <a:solidFill>
                  <a:srgbClr val="990033"/>
                </a:solidFill>
              </a:rPr>
              <a:t>cauchemars intrusifs</a:t>
            </a:r>
            <a:r>
              <a:rPr lang="fr-FR" sz="1600" i="1" dirty="0">
                <a:solidFill>
                  <a:srgbClr val="990033"/>
                </a:solidFill>
              </a:rPr>
              <a:t> </a:t>
            </a:r>
            <a:r>
              <a:rPr lang="fr-FR" sz="1600" dirty="0"/>
              <a:t>apparaissent, entraînant le réveil immédiat en sueurs, en criant.</a:t>
            </a:r>
          </a:p>
          <a:p>
            <a:r>
              <a:rPr lang="fr-FR" sz="1600" b="1" i="1" dirty="0">
                <a:solidFill>
                  <a:srgbClr val="990033"/>
                </a:solidFill>
              </a:rPr>
              <a:t>L’insomnie réactionnelle</a:t>
            </a:r>
            <a:r>
              <a:rPr lang="fr-FR" sz="1600" i="1" dirty="0">
                <a:solidFill>
                  <a:srgbClr val="990033"/>
                </a:solidFill>
              </a:rPr>
              <a:t> </a:t>
            </a:r>
            <a:r>
              <a:rPr lang="fr-FR" sz="1600" dirty="0"/>
              <a:t>devient le moyen de bloquer la survenue des cauchemars intrusifs. L’insomnie, la fatigue, la lutte contre les crises d’angoisse génèrent un repli social, affectif  et sexuel majeur, une altération progressive de l’état général, sur tous ses versants, somatique, cognitif, psychique :</a:t>
            </a:r>
          </a:p>
          <a:p>
            <a:r>
              <a:rPr lang="fr-FR" sz="1600" b="1" i="1" dirty="0">
                <a:solidFill>
                  <a:srgbClr val="990033"/>
                </a:solidFill>
              </a:rPr>
              <a:t>Les</a:t>
            </a:r>
            <a:r>
              <a:rPr lang="fr-FR" sz="1600" i="1" dirty="0">
                <a:solidFill>
                  <a:srgbClr val="990033"/>
                </a:solidFill>
              </a:rPr>
              <a:t> </a:t>
            </a:r>
            <a:r>
              <a:rPr lang="fr-FR" sz="1600" b="1" i="1" dirty="0">
                <a:solidFill>
                  <a:srgbClr val="990033"/>
                </a:solidFill>
              </a:rPr>
              <a:t>atteintes cognitives</a:t>
            </a:r>
            <a:r>
              <a:rPr lang="fr-FR" sz="1600" dirty="0"/>
              <a:t> sont toujours présentes : perte de mémoire, troubles de concentration, de logique.</a:t>
            </a:r>
          </a:p>
          <a:p>
            <a:r>
              <a:rPr lang="fr-FR" sz="1600" b="1" i="1" dirty="0">
                <a:solidFill>
                  <a:srgbClr val="990033"/>
                </a:solidFill>
              </a:rPr>
              <a:t>Les atteintes psychiques</a:t>
            </a:r>
            <a:r>
              <a:rPr lang="fr-FR" sz="1600" i="1" dirty="0">
                <a:solidFill>
                  <a:srgbClr val="990033"/>
                </a:solidFill>
              </a:rPr>
              <a:t> </a:t>
            </a:r>
            <a:r>
              <a:rPr lang="fr-FR" sz="1600" dirty="0"/>
              <a:t>entraînent : la perte de l’estime de soi, un sentiment de dévalorisation, de perte de ses compétences, un  sentiment de culpabilité, une position défensive de justification, un effondrement anxio-dépressif,</a:t>
            </a:r>
            <a:r>
              <a:rPr lang="fr-FR" sz="1600" b="1" dirty="0"/>
              <a:t> </a:t>
            </a:r>
            <a:r>
              <a:rPr lang="fr-FR" sz="1600" dirty="0"/>
              <a:t>pouvant mener à un état d’angoisse paroxystique à évolution suicidaire (raptus suicidaire) </a:t>
            </a: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53A8AA1-749E-414B-A322-670FEFE62613}" type="slidenum">
              <a:rPr lang="fr-FR" smtClean="0"/>
              <a:t>59</a:t>
            </a:fld>
            <a:endParaRPr lang="fr-FR"/>
          </a:p>
        </p:txBody>
      </p:sp>
      <p:sp>
        <p:nvSpPr>
          <p:cNvPr id="6"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598377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1879" y="2334127"/>
            <a:ext cx="8365907" cy="4195462"/>
          </a:xfrm>
        </p:spPr>
        <p:txBody>
          <a:bodyPr>
            <a:normAutofit/>
          </a:bodyPr>
          <a:lstStyle/>
          <a:p>
            <a:pPr marL="0" indent="0" algn="just" eaLnBrk="1" hangingPunct="1">
              <a:buNone/>
            </a:pPr>
            <a:r>
              <a:rPr lang="fr-FR" sz="1800" b="1" dirty="0">
                <a:solidFill>
                  <a:srgbClr val="495526"/>
                </a:solidFill>
                <a:latin typeface="Century Gothic" charset="0"/>
              </a:rPr>
              <a:t>Inscription du harcèlement moral dans la loi en 2002</a:t>
            </a:r>
          </a:p>
          <a:p>
            <a:pPr marL="0" indent="0" algn="just" eaLnBrk="1" hangingPunct="1">
              <a:buNone/>
            </a:pPr>
            <a:endParaRPr lang="fr-FR" sz="1300" b="1" dirty="0">
              <a:solidFill>
                <a:srgbClr val="495526"/>
              </a:solidFill>
              <a:latin typeface="Century Gothic" charset="0"/>
            </a:endParaRPr>
          </a:p>
          <a:p>
            <a:pPr algn="just"/>
            <a:r>
              <a:rPr lang="fr-FR" sz="1900" dirty="0">
                <a:solidFill>
                  <a:srgbClr val="404040"/>
                </a:solidFill>
                <a:ea typeface="MS PGothic" charset="0"/>
              </a:rPr>
              <a:t>1999 et 2001 - Le </a:t>
            </a:r>
            <a:r>
              <a:rPr lang="fr-FR" sz="1900" b="1" i="1" dirty="0">
                <a:solidFill>
                  <a:srgbClr val="990033"/>
                </a:solidFill>
                <a:ea typeface="MS PGothic" charset="0"/>
              </a:rPr>
              <a:t>Conseil Economique et Social</a:t>
            </a:r>
            <a:r>
              <a:rPr lang="fr-FR" sz="1900" dirty="0">
                <a:solidFill>
                  <a:srgbClr val="990033"/>
                </a:solidFill>
                <a:ea typeface="MS PGothic" charset="0"/>
              </a:rPr>
              <a:t> </a:t>
            </a:r>
            <a:r>
              <a:rPr lang="fr-FR" sz="1900" dirty="0">
                <a:solidFill>
                  <a:srgbClr val="404040"/>
                </a:solidFill>
                <a:ea typeface="MS PGothic" charset="0"/>
              </a:rPr>
              <a:t>considère que la réflexion sur le harcèlement moral ne peut être déconnectée « de celle du pouvoir sur le lieu de travail, et plus profondément de </a:t>
            </a:r>
            <a:r>
              <a:rPr lang="fr-FR" sz="1900" b="1" dirty="0">
                <a:solidFill>
                  <a:srgbClr val="990033"/>
                </a:solidFill>
                <a:ea typeface="MS PGothic" charset="0"/>
              </a:rPr>
              <a:t>l’organisation du travail </a:t>
            </a:r>
            <a:r>
              <a:rPr lang="fr-FR" sz="1900" dirty="0">
                <a:solidFill>
                  <a:srgbClr val="404040"/>
                </a:solidFill>
                <a:ea typeface="MS PGothic" charset="0"/>
              </a:rPr>
              <a:t>lui-même (*) ». </a:t>
            </a:r>
          </a:p>
          <a:p>
            <a:pPr algn="just">
              <a:spcBef>
                <a:spcPts val="1200"/>
              </a:spcBef>
            </a:pPr>
            <a:r>
              <a:rPr lang="fr-FR" sz="1900" b="1" i="1" dirty="0">
                <a:solidFill>
                  <a:srgbClr val="990033"/>
                </a:solidFill>
                <a:ea typeface="MS PGothic" charset="0"/>
              </a:rPr>
              <a:t>La loi </a:t>
            </a:r>
            <a:r>
              <a:rPr lang="fr-FR" sz="1900" dirty="0">
                <a:solidFill>
                  <a:srgbClr val="404040"/>
                </a:solidFill>
                <a:ea typeface="MS PGothic" charset="0"/>
              </a:rPr>
              <a:t>dite de modernisation sociale a intégré la notion de </a:t>
            </a:r>
            <a:r>
              <a:rPr lang="fr-FR" sz="1900" b="1" dirty="0">
                <a:solidFill>
                  <a:srgbClr val="990033"/>
                </a:solidFill>
                <a:ea typeface="MS PGothic" charset="0"/>
              </a:rPr>
              <a:t>harcèlement moral </a:t>
            </a:r>
            <a:r>
              <a:rPr lang="fr-FR" sz="1900" dirty="0">
                <a:solidFill>
                  <a:srgbClr val="404040"/>
                </a:solidFill>
                <a:ea typeface="MS PGothic" charset="0"/>
              </a:rPr>
              <a:t>en 2002, en l’inscrivant dans un article du code du travail assorti de sanctions pénales ainsi que dans le code pénal ;</a:t>
            </a:r>
          </a:p>
          <a:p>
            <a:pPr algn="just">
              <a:spcBef>
                <a:spcPts val="1200"/>
              </a:spcBef>
            </a:pPr>
            <a:r>
              <a:rPr lang="fr-FR" sz="1900" b="1" dirty="0">
                <a:solidFill>
                  <a:srgbClr val="495526"/>
                </a:solidFill>
              </a:rPr>
              <a:t>La </a:t>
            </a:r>
            <a:r>
              <a:rPr lang="fr-FR" sz="1900" b="1" dirty="0">
                <a:solidFill>
                  <a:srgbClr val="990033"/>
                </a:solidFill>
              </a:rPr>
              <a:t>santé</a:t>
            </a:r>
            <a:r>
              <a:rPr lang="fr-FR" sz="1900" b="1" dirty="0">
                <a:solidFill>
                  <a:srgbClr val="495526"/>
                </a:solidFill>
              </a:rPr>
              <a:t> physique </a:t>
            </a:r>
            <a:r>
              <a:rPr lang="fr-FR" sz="1900" b="1" u="sng" dirty="0">
                <a:solidFill>
                  <a:srgbClr val="990033"/>
                </a:solidFill>
              </a:rPr>
              <a:t>et</a:t>
            </a:r>
            <a:r>
              <a:rPr lang="fr-FR" sz="1900" b="1" u="sng" dirty="0">
                <a:solidFill>
                  <a:srgbClr val="495526"/>
                </a:solidFill>
              </a:rPr>
              <a:t> </a:t>
            </a:r>
            <a:r>
              <a:rPr lang="fr-FR" sz="1900" b="1" u="sng" dirty="0">
                <a:solidFill>
                  <a:srgbClr val="990033"/>
                </a:solidFill>
              </a:rPr>
              <a:t>mentale</a:t>
            </a:r>
            <a:r>
              <a:rPr lang="fr-FR" sz="1900" b="1" dirty="0">
                <a:solidFill>
                  <a:srgbClr val="495526"/>
                </a:solidFill>
              </a:rPr>
              <a:t> dans le code du travail,</a:t>
            </a:r>
          </a:p>
          <a:p>
            <a:pPr marL="400050" lvl="1" indent="0" algn="just">
              <a:buNone/>
            </a:pPr>
            <a:r>
              <a:rPr lang="fr-FR" sz="1900" dirty="0">
                <a:solidFill>
                  <a:srgbClr val="404040"/>
                </a:solidFill>
                <a:ea typeface="MS PGothic" charset="0"/>
              </a:rPr>
              <a:t>En même temps que cet article, la notion de santé mentale était également intégrée dans plusieurs autres articles le code du travail qui parlait dorénavant de santé </a:t>
            </a:r>
            <a:r>
              <a:rPr lang="fr-FR" sz="1900" b="1" i="1" dirty="0">
                <a:solidFill>
                  <a:srgbClr val="404040"/>
                </a:solidFill>
                <a:ea typeface="MS PGothic" charset="0"/>
              </a:rPr>
              <a:t>physique</a:t>
            </a:r>
            <a:r>
              <a:rPr lang="fr-FR" sz="1900" dirty="0">
                <a:solidFill>
                  <a:srgbClr val="404040"/>
                </a:solidFill>
                <a:ea typeface="MS PGothic" charset="0"/>
              </a:rPr>
              <a:t> et </a:t>
            </a:r>
            <a:r>
              <a:rPr lang="fr-FR" sz="1900" b="1" i="1" dirty="0">
                <a:solidFill>
                  <a:srgbClr val="404040"/>
                </a:solidFill>
                <a:ea typeface="MS PGothic" charset="0"/>
              </a:rPr>
              <a:t>mentale</a:t>
            </a:r>
            <a:r>
              <a:rPr lang="fr-FR" sz="1800" dirty="0">
                <a:solidFill>
                  <a:srgbClr val="404040"/>
                </a:solidFill>
                <a:ea typeface="MS PGothic" charset="0"/>
              </a:rPr>
              <a:t>.</a:t>
            </a:r>
          </a:p>
          <a:p>
            <a:pPr marL="0" indent="0" algn="just" eaLnBrk="1" hangingPunct="1"/>
            <a:endParaRPr lang="fr-FR" sz="1800" b="1" dirty="0">
              <a:solidFill>
                <a:srgbClr val="495526"/>
              </a:solidFill>
            </a:endParaRPr>
          </a:p>
          <a:p>
            <a:pPr marL="0" indent="0" algn="just" eaLnBrk="1" hangingPunct="1"/>
            <a:endParaRPr lang="fr-FR" sz="2100" dirty="0">
              <a:latin typeface="Century Gothic" charset="0"/>
            </a:endParaRPr>
          </a:p>
        </p:txBody>
      </p:sp>
      <p:sp>
        <p:nvSpPr>
          <p:cNvPr id="31747" name="Espace réservé du numéro de diapositive 1"/>
          <p:cNvSpPr>
            <a:spLocks noGrp="1"/>
          </p:cNvSpPr>
          <p:nvPr>
            <p:ph type="sldNum" sz="quarter" idx="12"/>
          </p:nvPr>
        </p:nvSpPr>
        <p:spPr bwMode="auto">
          <a:xfrm>
            <a:off x="4140200" y="6308725"/>
            <a:ext cx="86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fld id="{661B0B75-4D68-CB46-A8C3-9FAA65ED863A}" type="slidenum">
              <a:rPr lang="fr-FR" sz="2400">
                <a:solidFill>
                  <a:srgbClr val="FFFFFF"/>
                </a:solidFill>
                <a:latin typeface="Impact" charset="0"/>
                <a:ea typeface="MS PGothic" charset="0"/>
              </a:rPr>
              <a:pPr/>
              <a:t>6</a:t>
            </a:fld>
            <a:endParaRPr lang="fr-FR" sz="2400">
              <a:solidFill>
                <a:srgbClr val="FFFFFF"/>
              </a:solidFill>
              <a:latin typeface="Impact" charset="0"/>
              <a:ea typeface="MS PGothic" charset="0"/>
            </a:endParaRPr>
          </a:p>
        </p:txBody>
      </p:sp>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2" name="Rectangle 1"/>
          <p:cNvSpPr/>
          <p:nvPr/>
        </p:nvSpPr>
        <p:spPr>
          <a:xfrm>
            <a:off x="421105" y="950060"/>
            <a:ext cx="7988969" cy="923330"/>
          </a:xfrm>
          <a:prstGeom prst="rect">
            <a:avLst/>
          </a:prstGeom>
        </p:spPr>
        <p:txBody>
          <a:bodyPr wrap="square">
            <a:spAutoFit/>
          </a:bodyPr>
          <a:lstStyle/>
          <a:p>
            <a:r>
              <a:rPr lang="fr-FR" b="1" dirty="0">
                <a:solidFill>
                  <a:srgbClr val="990033"/>
                </a:solidFill>
                <a:latin typeface="Century Gothic" charset="0"/>
              </a:rPr>
              <a:t>Explosion des troubles psychiques liés aux modalités d'organisation du travail et de management - Emergence de la notion de harcèlement moral</a:t>
            </a:r>
            <a:endParaRPr lang="fr-FR" dirty="0">
              <a:solidFill>
                <a:srgbClr val="990033"/>
              </a:solidFill>
            </a:endParaRPr>
          </a:p>
        </p:txBody>
      </p:sp>
    </p:spTree>
    <p:extLst>
      <p:ext uri="{BB962C8B-B14F-4D97-AF65-F5344CB8AC3E}">
        <p14:creationId xmlns:p14="http://schemas.microsoft.com/office/powerpoint/2010/main" val="31943747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199" y="802758"/>
            <a:ext cx="8357191" cy="4811233"/>
          </a:xfrm>
        </p:spPr>
        <p:txBody>
          <a:bodyPr>
            <a:normAutofit fontScale="55000" lnSpcReduction="20000"/>
          </a:bodyPr>
          <a:lstStyle/>
          <a:p>
            <a:pPr marL="0" indent="0">
              <a:buNone/>
            </a:pPr>
            <a:r>
              <a:rPr lang="fr-FR" sz="4400" b="1" cap="small" dirty="0">
                <a:solidFill>
                  <a:srgbClr val="990033"/>
                </a:solidFill>
              </a:rPr>
              <a:t>Les atteintes somatiques</a:t>
            </a:r>
            <a:r>
              <a:rPr lang="fr-FR" sz="4400" cap="small" dirty="0">
                <a:solidFill>
                  <a:srgbClr val="990033"/>
                </a:solidFill>
              </a:rPr>
              <a:t> </a:t>
            </a:r>
          </a:p>
          <a:p>
            <a:r>
              <a:rPr lang="fr-FR" sz="3800" cap="small" dirty="0">
                <a:solidFill>
                  <a:srgbClr val="990033"/>
                </a:solidFill>
              </a:rPr>
              <a:t>S</a:t>
            </a:r>
            <a:r>
              <a:rPr lang="fr-FR" dirty="0"/>
              <a:t>ont le signe de </a:t>
            </a:r>
            <a:r>
              <a:rPr lang="fr-FR" dirty="0">
                <a:solidFill>
                  <a:srgbClr val="990033"/>
                </a:solidFill>
              </a:rPr>
              <a:t>l’</a:t>
            </a:r>
            <a:r>
              <a:rPr lang="fr-FR" b="1" i="1" dirty="0">
                <a:solidFill>
                  <a:srgbClr val="990033"/>
                </a:solidFill>
              </a:rPr>
              <a:t>atteinte des défenses immunitaires après l’effondrement des défenses psychiques</a:t>
            </a:r>
            <a:r>
              <a:rPr lang="fr-FR" dirty="0"/>
              <a:t>. </a:t>
            </a:r>
          </a:p>
          <a:p>
            <a:pPr marL="0" indent="0">
              <a:buNone/>
            </a:pPr>
            <a:endParaRPr lang="fr-FR" dirty="0"/>
          </a:p>
          <a:p>
            <a:r>
              <a:rPr lang="fr-FR" dirty="0"/>
              <a:t>Elles sont </a:t>
            </a:r>
            <a:r>
              <a:rPr lang="fr-FR" b="1" i="1" dirty="0">
                <a:solidFill>
                  <a:srgbClr val="990033"/>
                </a:solidFill>
              </a:rPr>
              <a:t>de gravité croissante </a:t>
            </a:r>
            <a:r>
              <a:rPr lang="fr-FR" dirty="0"/>
              <a:t>suivant la durée de la situation : perte ou prise de poids importantes, atteintes de la sphère digestive, cardiaque et gynécologique chez les femmes (aménorrhées, métrorragies, plus graves encore, cancers du col, de l’ovaire, de l’utérus. ). Dans la perspective psychosomatique, la décompensation témoigne généralement de la </a:t>
            </a:r>
            <a:r>
              <a:rPr lang="fr-FR" b="1" i="1" dirty="0">
                <a:solidFill>
                  <a:srgbClr val="990033"/>
                </a:solidFill>
              </a:rPr>
              <a:t>faillite des possibilités de représentation, du débordement des capacités de liaison de la psyché</a:t>
            </a:r>
            <a:r>
              <a:rPr lang="fr-FR" dirty="0"/>
              <a:t>, d’une situation d’impasse pour le sujet. « </a:t>
            </a:r>
            <a:r>
              <a:rPr lang="fr-FR" i="1" dirty="0"/>
              <a:t>La somatisation est le processus par lequel un conflit qui ne peut trouver d’issue mentale, va déclencher dans le corps des désordres endocrino-métaboliques, point de départ d’une maladie organique</a:t>
            </a:r>
            <a:r>
              <a:rPr lang="fr-FR" dirty="0"/>
              <a:t> » </a:t>
            </a:r>
          </a:p>
          <a:p>
            <a:pPr marL="0" indent="0">
              <a:buNone/>
            </a:pPr>
            <a:endParaRPr lang="fr-FR" dirty="0"/>
          </a:p>
          <a:p>
            <a:r>
              <a:rPr lang="fr-FR" dirty="0"/>
              <a:t>Il existe aussi un </a:t>
            </a:r>
            <a:r>
              <a:rPr lang="fr-FR" b="1" i="1" dirty="0">
                <a:solidFill>
                  <a:srgbClr val="990033"/>
                </a:solidFill>
              </a:rPr>
              <a:t>désarroi identitaire spécifique</a:t>
            </a:r>
            <a:r>
              <a:rPr lang="fr-FR" i="1" dirty="0">
                <a:solidFill>
                  <a:srgbClr val="990033"/>
                </a:solidFill>
              </a:rPr>
              <a:t> </a:t>
            </a:r>
            <a:r>
              <a:rPr lang="fr-FR" dirty="0"/>
              <a:t>pour les patients subissant des situations professionnelles contradictoires où leurs difficultés de terrain n’ont pu remonter dans la hiérarchie, être reconnues et mises en débat jusqu’au traumatisme : altération des repères moraux, le vrai et le faux, le juste et l’injuste, le bien et le mal.</a:t>
            </a:r>
          </a:p>
          <a:p>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53A8AA1-749E-414B-A322-670FEFE62613}" type="slidenum">
              <a:rPr lang="fr-FR" smtClean="0"/>
              <a:t>60</a:t>
            </a:fld>
            <a:endParaRPr lang="fr-FR"/>
          </a:p>
        </p:txBody>
      </p:sp>
      <p:sp>
        <p:nvSpPr>
          <p:cNvPr id="6"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1331696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3"/>
          <p:cNvSpPr>
            <a:spLocks noGrp="1"/>
          </p:cNvSpPr>
          <p:nvPr>
            <p:ph type="title"/>
          </p:nvPr>
        </p:nvSpPr>
        <p:spPr>
          <a:xfrm>
            <a:off x="552897" y="1321981"/>
            <a:ext cx="7924800" cy="3037367"/>
          </a:xfrm>
        </p:spPr>
        <p:txBody>
          <a:bodyPr anchor="t">
            <a:normAutofit fontScale="90000"/>
          </a:bodyPr>
          <a:lstStyle/>
          <a:p>
            <a:pPr>
              <a:lnSpc>
                <a:spcPct val="90000"/>
              </a:lnSpc>
              <a:defRPr/>
            </a:pPr>
            <a:r>
              <a:rPr lang="en-US" sz="4500" b="1" dirty="0">
                <a:solidFill>
                  <a:srgbClr val="C00000"/>
                </a:solidFill>
                <a:effectLst>
                  <a:outerShdw blurRad="38100" dist="38100" dir="2700000" algn="tl">
                    <a:srgbClr val="DDDDDD"/>
                  </a:outerShdw>
                </a:effectLst>
                <a:latin typeface="Tahoma" charset="0"/>
                <a:cs typeface="Tahoma" charset="0"/>
              </a:rPr>
              <a:t>LES PRÉROGATIVES DE L’EMPLOYEUR</a:t>
            </a:r>
            <a:br>
              <a:rPr lang="en-US" sz="4500" b="1" dirty="0">
                <a:solidFill>
                  <a:srgbClr val="C00000"/>
                </a:solidFill>
                <a:effectLst>
                  <a:outerShdw blurRad="38100" dist="38100" dir="2700000" algn="tl">
                    <a:srgbClr val="DDDDDD"/>
                  </a:outerShdw>
                </a:effectLst>
                <a:latin typeface="Tahoma" charset="0"/>
                <a:cs typeface="Tahoma" charset="0"/>
              </a:rPr>
            </a:br>
            <a:r>
              <a:rPr lang="en-US" sz="4500" b="1" dirty="0">
                <a:solidFill>
                  <a:srgbClr val="C00000"/>
                </a:solidFill>
                <a:effectLst>
                  <a:outerShdw blurRad="38100" dist="38100" dir="2700000" algn="tl">
                    <a:srgbClr val="DDDDDD"/>
                  </a:outerShdw>
                </a:effectLst>
                <a:latin typeface="Tahoma" charset="0"/>
                <a:cs typeface="Tahoma" charset="0"/>
              </a:rPr>
              <a:t>ET LES PRATIQUES DE MANAGEMENT PATHOGÈNES QUI EN DÉCOULENT</a:t>
            </a:r>
            <a:endParaRPr lang="fr-FR" sz="4500" b="1" dirty="0">
              <a:solidFill>
                <a:srgbClr val="C00000"/>
              </a:solidFill>
              <a:effectLst>
                <a:outerShdw blurRad="38100" dist="38100" dir="2700000" algn="tl">
                  <a:srgbClr val="DDDDDD"/>
                </a:outerShdw>
              </a:effectLst>
              <a:latin typeface="Tahoma" charset="0"/>
              <a:cs typeface="Tahoma" charset="0"/>
            </a:endParaRPr>
          </a:p>
        </p:txBody>
      </p:sp>
      <p:sp>
        <p:nvSpPr>
          <p:cNvPr id="3" name="ZoneTexte 2"/>
          <p:cNvSpPr txBox="1"/>
          <p:nvPr/>
        </p:nvSpPr>
        <p:spPr>
          <a:xfrm>
            <a:off x="283335" y="220354"/>
            <a:ext cx="592428" cy="646331"/>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p:spPr>
        <p:txBody>
          <a:bodyPr wrap="square" rtlCol="0">
            <a:spAutoFit/>
          </a:bodyPr>
          <a:lstStyle/>
          <a:p>
            <a:pPr algn="ctr"/>
            <a:r>
              <a:rPr lang="fr-FR" sz="3600" b="1" dirty="0">
                <a:solidFill>
                  <a:srgbClr val="990033"/>
                </a:solidFill>
              </a:rPr>
              <a:t>4</a:t>
            </a:r>
          </a:p>
        </p:txBody>
      </p:sp>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33261963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anim calcmode="lin" valueType="num">
                                      <p:cBhvr>
                                        <p:cTn id="8" dur="500" fill="hold"/>
                                        <p:tgtEl>
                                          <p:spTgt spid="20482"/>
                                        </p:tgtEl>
                                        <p:attrNameLst>
                                          <p:attrName>ppt_x</p:attrName>
                                        </p:attrNameLst>
                                      </p:cBhvr>
                                      <p:tavLst>
                                        <p:tav tm="0">
                                          <p:val>
                                            <p:strVal val="#ppt_x"/>
                                          </p:val>
                                        </p:tav>
                                        <p:tav tm="100000">
                                          <p:val>
                                            <p:strVal val="#ppt_x"/>
                                          </p:val>
                                        </p:tav>
                                      </p:tavLst>
                                    </p:anim>
                                    <p:anim calcmode="lin" valueType="num">
                                      <p:cBhvr>
                                        <p:cTn id="9" dur="450" decel="100000" fill="hold"/>
                                        <p:tgtEl>
                                          <p:spTgt spid="2048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048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5"/>
          <p:cNvSpPr txBox="1">
            <a:spLocks noChangeArrowheads="1"/>
          </p:cNvSpPr>
          <p:nvPr/>
        </p:nvSpPr>
        <p:spPr bwMode="auto">
          <a:xfrm>
            <a:off x="457200" y="1828800"/>
            <a:ext cx="82296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971550" indent="-5143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500"/>
              </a:spcAft>
              <a:buClr>
                <a:srgbClr val="BD002E"/>
              </a:buClr>
            </a:pPr>
            <a:r>
              <a:rPr lang="fr-FR" sz="3200" b="1" dirty="0">
                <a:latin typeface="+mn-lt"/>
                <a:cs typeface="Tahoma" charset="0"/>
              </a:rPr>
              <a:t>Les </a:t>
            </a:r>
            <a:r>
              <a:rPr lang="fr-FR" sz="3200" b="1" dirty="0">
                <a:solidFill>
                  <a:srgbClr val="C00000"/>
                </a:solidFill>
                <a:latin typeface="+mn-lt"/>
                <a:cs typeface="Tahoma" charset="0"/>
              </a:rPr>
              <a:t>pratiques relationnelles </a:t>
            </a:r>
            <a:r>
              <a:rPr lang="fr-FR" sz="3200" b="1" dirty="0">
                <a:latin typeface="+mn-lt"/>
                <a:cs typeface="Tahoma" charset="0"/>
              </a:rPr>
              <a:t>peuvent servir à :</a:t>
            </a:r>
          </a:p>
          <a:p>
            <a:pPr eaLnBrk="1" hangingPunct="1">
              <a:spcAft>
                <a:spcPts val="1500"/>
              </a:spcAft>
              <a:buClr>
                <a:srgbClr val="BD002E"/>
              </a:buClr>
            </a:pPr>
            <a:r>
              <a:rPr lang="fr-FR" sz="3200" b="1" dirty="0">
                <a:latin typeface="+mn-lt"/>
                <a:cs typeface="Tahoma" charset="0"/>
              </a:rPr>
              <a:t> </a:t>
            </a:r>
          </a:p>
          <a:p>
            <a:pPr lvl="1" eaLnBrk="1" hangingPunct="1">
              <a:spcAft>
                <a:spcPts val="1500"/>
              </a:spcAft>
              <a:buClr>
                <a:srgbClr val="BD002E"/>
              </a:buClr>
              <a:buFont typeface="Arial" charset="0"/>
              <a:buAutoNum type="arabicPeriod"/>
            </a:pPr>
            <a:r>
              <a:rPr lang="fr-FR" sz="3200" b="1" dirty="0" err="1">
                <a:latin typeface="+mn-lt"/>
                <a:cs typeface="Tahoma" charset="0"/>
              </a:rPr>
              <a:t>Sur-utiliser</a:t>
            </a:r>
            <a:r>
              <a:rPr lang="fr-FR" sz="3200" b="1" dirty="0">
                <a:latin typeface="+mn-lt"/>
                <a:cs typeface="Tahoma" charset="0"/>
              </a:rPr>
              <a:t> la relation de pouvoir</a:t>
            </a:r>
          </a:p>
          <a:p>
            <a:pPr lvl="1" eaLnBrk="1" hangingPunct="1">
              <a:spcAft>
                <a:spcPts val="1500"/>
              </a:spcAft>
              <a:buClr>
                <a:srgbClr val="BD002E"/>
              </a:buClr>
              <a:buFont typeface="Arial" charset="0"/>
              <a:buAutoNum type="arabicPeriod"/>
            </a:pPr>
            <a:r>
              <a:rPr lang="fr-FR" sz="3200" b="1" dirty="0">
                <a:latin typeface="+mn-lt"/>
                <a:cs typeface="Tahoma" charset="0"/>
              </a:rPr>
              <a:t>Isoler le salarié de son collectif de travail</a:t>
            </a:r>
          </a:p>
        </p:txBody>
      </p:sp>
      <p:sp>
        <p:nvSpPr>
          <p:cNvPr id="3" name="TextBox 2"/>
          <p:cNvSpPr txBox="1"/>
          <p:nvPr/>
        </p:nvSpPr>
        <p:spPr>
          <a:xfrm>
            <a:off x="457200" y="533400"/>
            <a:ext cx="8229600" cy="75713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defRPr/>
            </a:pPr>
            <a:r>
              <a:rPr lang="en-US" sz="4800" b="1" dirty="0">
                <a:solidFill>
                  <a:srgbClr val="BD002E"/>
                </a:solidFill>
                <a:effectLst>
                  <a:outerShdw blurRad="38100" dist="38100" dir="2700000" algn="tl">
                    <a:srgbClr val="DDDDDD"/>
                  </a:outerShdw>
                </a:effectLst>
                <a:latin typeface="+mj-lt"/>
                <a:cs typeface="Tahoma" charset="0"/>
              </a:rPr>
              <a:t>LE LIEN DE SUBORDINATION</a:t>
            </a:r>
          </a:p>
        </p:txBody>
      </p:sp>
    </p:spTree>
    <p:extLst>
      <p:ext uri="{BB962C8B-B14F-4D97-AF65-F5344CB8AC3E}">
        <p14:creationId xmlns:p14="http://schemas.microsoft.com/office/powerpoint/2010/main" val="33225313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450" decel="100000" fill="hold"/>
                                        <p:tgtEl>
                                          <p:spTgt spid="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6082"/>
                                        </p:tgtEl>
                                        <p:attrNameLst>
                                          <p:attrName>style.visibility</p:attrName>
                                        </p:attrNameLst>
                                      </p:cBhvr>
                                      <p:to>
                                        <p:strVal val="visible"/>
                                      </p:to>
                                    </p:set>
                                    <p:animEffect transition="in" filter="fade">
                                      <p:cBhvr>
                                        <p:cTn id="14" dur="1000"/>
                                        <p:tgtEl>
                                          <p:spTgt spid="46082"/>
                                        </p:tgtEl>
                                      </p:cBhvr>
                                    </p:animEffect>
                                    <p:anim calcmode="lin" valueType="num">
                                      <p:cBhvr>
                                        <p:cTn id="15" dur="1000" fill="hold"/>
                                        <p:tgtEl>
                                          <p:spTgt spid="46082"/>
                                        </p:tgtEl>
                                        <p:attrNameLst>
                                          <p:attrName>ppt_x</p:attrName>
                                        </p:attrNameLst>
                                      </p:cBhvr>
                                      <p:tavLst>
                                        <p:tav tm="0">
                                          <p:val>
                                            <p:strVal val="#ppt_x"/>
                                          </p:val>
                                        </p:tav>
                                        <p:tav tm="100000">
                                          <p:val>
                                            <p:strVal val="#ppt_x"/>
                                          </p:val>
                                        </p:tav>
                                      </p:tavLst>
                                    </p:anim>
                                    <p:anim calcmode="lin" valueType="num">
                                      <p:cBhvr>
                                        <p:cTn id="16" dur="1000" fill="hold"/>
                                        <p:tgtEl>
                                          <p:spTgt spid="46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708682"/>
            <a:ext cx="8304028" cy="590931"/>
          </a:xfrm>
          <a:prstGeom prst="rect">
            <a:avLst/>
          </a:prstGeom>
          <a:noFill/>
        </p:spPr>
        <p:txBody>
          <a:bodyPr wrap="square">
            <a:spAutoFit/>
          </a:bodyPr>
          <a:lstStyle>
            <a:lvl1pPr marL="1439863" indent="-143986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buSzPct val="150000"/>
              <a:defRPr/>
            </a:pPr>
            <a:r>
              <a:rPr lang="en-US" sz="3600" b="1" dirty="0">
                <a:solidFill>
                  <a:srgbClr val="BD002E"/>
                </a:solidFill>
                <a:effectLst>
                  <a:outerShdw blurRad="38100" dist="38100" dir="2700000" algn="tl">
                    <a:srgbClr val="DDDDDD"/>
                  </a:outerShdw>
                </a:effectLst>
                <a:latin typeface="+mj-lt"/>
                <a:cs typeface="Tahoma" charset="0"/>
              </a:rPr>
              <a:t>LES PRATIQUES RELATIONNELLES</a:t>
            </a:r>
          </a:p>
        </p:txBody>
      </p:sp>
      <p:sp>
        <p:nvSpPr>
          <p:cNvPr id="4" name="TextBox 5"/>
          <p:cNvSpPr txBox="1">
            <a:spLocks noChangeArrowheads="1"/>
          </p:cNvSpPr>
          <p:nvPr/>
        </p:nvSpPr>
        <p:spPr bwMode="auto">
          <a:xfrm>
            <a:off x="457200" y="1796900"/>
            <a:ext cx="8229600" cy="4024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spcAft>
                <a:spcPts val="600"/>
              </a:spcAft>
              <a:buClr>
                <a:srgbClr val="BD002E"/>
              </a:buClr>
              <a:buFont typeface="Lucida Grande" charset="0"/>
              <a:buChar char="▸"/>
            </a:pPr>
            <a:r>
              <a:rPr lang="fr-FR" b="1" dirty="0">
                <a:latin typeface="+mn-lt"/>
                <a:cs typeface="Tahoma" charset="0"/>
              </a:rPr>
              <a:t>Tutoyer sans réciprocité, utiliser l’</a:t>
            </a:r>
            <a:r>
              <a:rPr lang="fr-FR" altLang="ja-JP" b="1" dirty="0">
                <a:latin typeface="+mn-lt"/>
                <a:cs typeface="Tahoma" charset="0"/>
              </a:rPr>
              <a:t>asymétrie pour humilier</a:t>
            </a:r>
          </a:p>
          <a:p>
            <a:pPr eaLnBrk="1" hangingPunct="1">
              <a:spcBef>
                <a:spcPts val="600"/>
              </a:spcBef>
              <a:spcAft>
                <a:spcPts val="600"/>
              </a:spcAft>
              <a:buClr>
                <a:srgbClr val="BD002E"/>
              </a:buClr>
              <a:buFont typeface="Lucida Grande" charset="0"/>
              <a:buChar char="▸"/>
            </a:pPr>
            <a:r>
              <a:rPr lang="fr-FR" b="1" dirty="0">
                <a:latin typeface="+mn-lt"/>
                <a:cs typeface="Tahoma" charset="0"/>
              </a:rPr>
              <a:t>Couper la parole systématiquement</a:t>
            </a:r>
          </a:p>
          <a:p>
            <a:pPr eaLnBrk="1" hangingPunct="1">
              <a:spcBef>
                <a:spcPts val="600"/>
              </a:spcBef>
              <a:spcAft>
                <a:spcPts val="600"/>
              </a:spcAft>
              <a:buClr>
                <a:srgbClr val="BD002E"/>
              </a:buClr>
              <a:buFont typeface="Lucida Grande" charset="0"/>
              <a:buChar char="▸"/>
            </a:pPr>
            <a:r>
              <a:rPr lang="fr-FR" b="1" dirty="0">
                <a:latin typeface="+mn-lt"/>
                <a:cs typeface="Tahoma" charset="0"/>
              </a:rPr>
              <a:t>Utiliser un niveau verbal élevé et menaçant</a:t>
            </a:r>
          </a:p>
          <a:p>
            <a:pPr eaLnBrk="1" hangingPunct="1">
              <a:spcBef>
                <a:spcPts val="600"/>
              </a:spcBef>
              <a:spcAft>
                <a:spcPts val="600"/>
              </a:spcAft>
              <a:buClr>
                <a:srgbClr val="BD002E"/>
              </a:buClr>
              <a:buFont typeface="Lucida Grande" charset="0"/>
              <a:buChar char="▸"/>
            </a:pPr>
            <a:r>
              <a:rPr lang="fr-FR" b="1" dirty="0">
                <a:latin typeface="+mn-lt"/>
                <a:cs typeface="Tahoma" charset="0"/>
              </a:rPr>
              <a:t>Supprimer les savoir-faire sociaux (ni bonjour, ni au revoir, ni merci)</a:t>
            </a:r>
          </a:p>
          <a:p>
            <a:pPr eaLnBrk="1" hangingPunct="1">
              <a:spcBef>
                <a:spcPts val="600"/>
              </a:spcBef>
              <a:spcAft>
                <a:spcPts val="600"/>
              </a:spcAft>
              <a:buClr>
                <a:srgbClr val="BD002E"/>
              </a:buClr>
              <a:buFont typeface="Lucida Grande" charset="0"/>
              <a:buChar char="▸"/>
            </a:pPr>
            <a:r>
              <a:rPr lang="fr-FR" b="1" dirty="0">
                <a:latin typeface="+mn-lt"/>
                <a:cs typeface="Tahoma" charset="0"/>
              </a:rPr>
              <a:t>Refus de communication verbale</a:t>
            </a:r>
          </a:p>
          <a:p>
            <a:pPr eaLnBrk="1" hangingPunct="1">
              <a:spcBef>
                <a:spcPts val="600"/>
              </a:spcBef>
              <a:spcAft>
                <a:spcPts val="600"/>
              </a:spcAft>
              <a:buClr>
                <a:srgbClr val="BD002E"/>
              </a:buClr>
              <a:buFont typeface="Lucida Grande" charset="0"/>
              <a:buChar char="▸"/>
            </a:pPr>
            <a:r>
              <a:rPr lang="fr-FR" b="1" dirty="0">
                <a:latin typeface="+mn-lt"/>
                <a:cs typeface="Tahoma" charset="0"/>
              </a:rPr>
              <a:t>Utiliser l’</a:t>
            </a:r>
            <a:r>
              <a:rPr lang="fr-FR" altLang="ja-JP" b="1" dirty="0">
                <a:latin typeface="+mn-lt"/>
                <a:cs typeface="Tahoma" charset="0"/>
              </a:rPr>
              <a:t>entretien d</a:t>
            </a:r>
            <a:r>
              <a:rPr lang="ja-JP" altLang="fr-FR" b="1" dirty="0">
                <a:latin typeface="+mn-lt"/>
                <a:cs typeface="Tahoma" charset="0"/>
              </a:rPr>
              <a:t>’</a:t>
            </a:r>
            <a:r>
              <a:rPr lang="fr-FR" altLang="ja-JP" b="1" dirty="0">
                <a:latin typeface="+mn-lt"/>
                <a:cs typeface="Tahoma" charset="0"/>
              </a:rPr>
              <a:t>évaluation à visée de déstabilisation émotionnelle</a:t>
            </a:r>
            <a:endParaRPr lang="fr-FR" b="1" dirty="0">
              <a:latin typeface="+mn-lt"/>
              <a:cs typeface="Tahoma" charset="0"/>
            </a:endParaRPr>
          </a:p>
        </p:txBody>
      </p:sp>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18278094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450" decel="100000" fill="hold"/>
                                        <p:tgtEl>
                                          <p:spTgt spid="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fade">
                                      <p:cBhvr>
                                        <p:cTn id="39" dur="1000"/>
                                        <p:tgtEl>
                                          <p:spTgt spid="4">
                                            <p:txEl>
                                              <p:pRg st="5" end="5"/>
                                            </p:txEl>
                                          </p:spTgt>
                                        </p:tgtEl>
                                      </p:cBhvr>
                                    </p:animEffect>
                                    <p:anim calcmode="lin" valueType="num">
                                      <p:cBhvr>
                                        <p:cTn id="4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457200" y="1850064"/>
            <a:ext cx="8229600" cy="4195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500"/>
              </a:spcAft>
              <a:buClr>
                <a:srgbClr val="BD002E"/>
              </a:buClr>
              <a:buFont typeface="Lucida Grande" charset="0"/>
              <a:buChar char="▸"/>
            </a:pPr>
            <a:r>
              <a:rPr lang="fr-FR" sz="2800" b="1" dirty="0">
                <a:latin typeface="+mn-lt"/>
                <a:cs typeface="Tahoma" charset="0"/>
              </a:rPr>
              <a:t>Changements d</a:t>
            </a:r>
            <a:r>
              <a:rPr lang="ja-JP" altLang="fr-FR" sz="2800" b="1" dirty="0">
                <a:latin typeface="+mn-lt"/>
                <a:cs typeface="Tahoma" charset="0"/>
              </a:rPr>
              <a:t>’</a:t>
            </a:r>
            <a:r>
              <a:rPr lang="fr-FR" altLang="ja-JP" sz="2800" b="1" dirty="0">
                <a:latin typeface="+mn-lt"/>
                <a:cs typeface="Tahoma" charset="0"/>
              </a:rPr>
              <a:t>horaires de table pour séparer des collègues</a:t>
            </a:r>
          </a:p>
          <a:p>
            <a:pPr eaLnBrk="1" hangingPunct="1">
              <a:spcAft>
                <a:spcPts val="1500"/>
              </a:spcAft>
              <a:buClr>
                <a:srgbClr val="BD002E"/>
              </a:buClr>
              <a:buFont typeface="Lucida Grande" charset="0"/>
              <a:buChar char="▸"/>
            </a:pPr>
            <a:r>
              <a:rPr lang="fr-FR" sz="2800" b="1" dirty="0">
                <a:latin typeface="+mn-lt"/>
                <a:cs typeface="Tahoma" charset="0"/>
              </a:rPr>
              <a:t>Omission d</a:t>
            </a:r>
            <a:r>
              <a:rPr lang="ja-JP" altLang="fr-FR" sz="2800" b="1" dirty="0">
                <a:latin typeface="+mn-lt"/>
                <a:cs typeface="Tahoma" charset="0"/>
              </a:rPr>
              <a:t>’</a:t>
            </a:r>
            <a:r>
              <a:rPr lang="fr-FR" altLang="ja-JP" sz="2800" b="1" dirty="0">
                <a:latin typeface="+mn-lt"/>
                <a:cs typeface="Tahoma" charset="0"/>
              </a:rPr>
              <a:t>information sur les réunions puis reproche sur l’absence</a:t>
            </a:r>
          </a:p>
          <a:p>
            <a:pPr eaLnBrk="1" hangingPunct="1">
              <a:spcAft>
                <a:spcPts val="1500"/>
              </a:spcAft>
              <a:buClr>
                <a:srgbClr val="BD002E"/>
              </a:buClr>
              <a:buFont typeface="Lucida Grande" charset="0"/>
              <a:buChar char="▸"/>
            </a:pPr>
            <a:r>
              <a:rPr lang="fr-FR" sz="2800" b="1" dirty="0">
                <a:latin typeface="+mn-lt"/>
                <a:cs typeface="Tahoma" charset="0"/>
              </a:rPr>
              <a:t>Omission de communication sur les réunions nécessaires à l ’</a:t>
            </a:r>
            <a:r>
              <a:rPr lang="fr-FR" altLang="ja-JP" sz="2800" b="1" dirty="0">
                <a:latin typeface="+mn-lt"/>
                <a:cs typeface="Tahoma" charset="0"/>
              </a:rPr>
              <a:t>exécution du travail </a:t>
            </a:r>
          </a:p>
          <a:p>
            <a:pPr eaLnBrk="1" hangingPunct="1">
              <a:spcAft>
                <a:spcPts val="1500"/>
              </a:spcAft>
              <a:buClr>
                <a:srgbClr val="BD002E"/>
              </a:buClr>
              <a:buFont typeface="Lucida Grande" charset="0"/>
              <a:buChar char="▸"/>
            </a:pPr>
            <a:r>
              <a:rPr lang="fr-FR" sz="2800" b="1" dirty="0">
                <a:latin typeface="+mn-lt"/>
                <a:cs typeface="Tahoma" charset="0"/>
              </a:rPr>
              <a:t>Injonction aux autres salariés/ agents de ne plus communiquer avec la personne désignée</a:t>
            </a:r>
          </a:p>
        </p:txBody>
      </p:sp>
      <p:sp>
        <p:nvSpPr>
          <p:cNvPr id="5" name="TextBox 2"/>
          <p:cNvSpPr txBox="1"/>
          <p:nvPr/>
        </p:nvSpPr>
        <p:spPr>
          <a:xfrm>
            <a:off x="457200" y="828865"/>
            <a:ext cx="8304028" cy="590931"/>
          </a:xfrm>
          <a:prstGeom prst="rect">
            <a:avLst/>
          </a:prstGeom>
          <a:noFill/>
        </p:spPr>
        <p:txBody>
          <a:bodyPr wrap="square">
            <a:spAutoFit/>
          </a:bodyPr>
          <a:lstStyle>
            <a:lvl1pPr marL="1439863" indent="-143986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buSzPct val="150000"/>
              <a:defRPr/>
            </a:pPr>
            <a:r>
              <a:rPr lang="en-US" sz="3600" b="1" dirty="0">
                <a:solidFill>
                  <a:srgbClr val="BD002E"/>
                </a:solidFill>
                <a:effectLst>
                  <a:outerShdw blurRad="38100" dist="38100" dir="2700000" algn="tl">
                    <a:srgbClr val="DDDDDD"/>
                  </a:outerShdw>
                </a:effectLst>
                <a:latin typeface="+mj-lt"/>
                <a:cs typeface="Tahoma" charset="0"/>
              </a:rPr>
              <a:t>LES PRATIQUES D’ISOLEMENT</a:t>
            </a:r>
          </a:p>
        </p:txBody>
      </p:sp>
      <p:sp>
        <p:nvSpPr>
          <p:cNvPr id="6"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39867881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450" decel="100000" fill="hold"/>
                                        <p:tgtEl>
                                          <p:spTgt spid="5"/>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5"/>
          <p:cNvSpPr txBox="1">
            <a:spLocks noChangeArrowheads="1"/>
          </p:cNvSpPr>
          <p:nvPr/>
        </p:nvSpPr>
        <p:spPr bwMode="auto">
          <a:xfrm>
            <a:off x="457200" y="1968499"/>
            <a:ext cx="8229600" cy="368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500"/>
              </a:spcAft>
              <a:buClr>
                <a:srgbClr val="BD002E"/>
              </a:buClr>
              <a:buFont typeface="Lucida Grande" charset="0"/>
              <a:buChar char="▸"/>
            </a:pPr>
            <a:r>
              <a:rPr lang="fr-FR" sz="2800" b="1" dirty="0">
                <a:latin typeface="+mn-lt"/>
                <a:cs typeface="Tahoma" charset="0"/>
              </a:rPr>
              <a:t>Complaisance pour les uns, rigueur pour les autres</a:t>
            </a:r>
          </a:p>
          <a:p>
            <a:pPr eaLnBrk="1" hangingPunct="1">
              <a:spcAft>
                <a:spcPts val="1500"/>
              </a:spcAft>
              <a:buClr>
                <a:srgbClr val="BD002E"/>
              </a:buClr>
              <a:buFont typeface="Lucida Grande" charset="0"/>
              <a:buChar char="▸"/>
            </a:pPr>
            <a:r>
              <a:rPr lang="fr-FR" sz="2800" b="1" dirty="0">
                <a:latin typeface="+mn-lt"/>
                <a:cs typeface="Tahoma" charset="0"/>
              </a:rPr>
              <a:t>Répartition inégalitaire de la charge de travail en quantité et qualité</a:t>
            </a:r>
          </a:p>
          <a:p>
            <a:pPr eaLnBrk="1" hangingPunct="1">
              <a:spcAft>
                <a:spcPts val="1500"/>
              </a:spcAft>
              <a:buClr>
                <a:srgbClr val="BD002E"/>
              </a:buClr>
              <a:buFont typeface="Lucida Grande" charset="0"/>
              <a:buChar char="▸"/>
            </a:pPr>
            <a:r>
              <a:rPr lang="fr-FR" sz="2800" b="1" dirty="0">
                <a:latin typeface="+mn-lt"/>
                <a:cs typeface="Tahoma" charset="0"/>
              </a:rPr>
              <a:t>Management de concurrence stratégique</a:t>
            </a:r>
          </a:p>
          <a:p>
            <a:pPr eaLnBrk="1" hangingPunct="1">
              <a:spcAft>
                <a:spcPts val="1500"/>
              </a:spcAft>
              <a:buClr>
                <a:srgbClr val="BD002E"/>
              </a:buClr>
              <a:buFont typeface="Lucida Grande" charset="0"/>
              <a:buChar char="▸"/>
            </a:pPr>
            <a:r>
              <a:rPr lang="fr-FR" sz="2800" b="1" dirty="0">
                <a:latin typeface="+mn-lt"/>
                <a:cs typeface="Tahoma" charset="0"/>
              </a:rPr>
              <a:t>Stigmatisation publique d</a:t>
            </a:r>
            <a:r>
              <a:rPr lang="ja-JP" altLang="fr-FR" sz="2800" b="1" dirty="0">
                <a:latin typeface="+mn-lt"/>
                <a:cs typeface="Tahoma" charset="0"/>
              </a:rPr>
              <a:t>’</a:t>
            </a:r>
            <a:r>
              <a:rPr lang="fr-FR" altLang="ja-JP" sz="2800" b="1" dirty="0">
                <a:latin typeface="+mn-lt"/>
                <a:cs typeface="Tahoma" charset="0"/>
              </a:rPr>
              <a:t>un salarié/ agent devant les autres</a:t>
            </a:r>
            <a:endParaRPr lang="fr-FR" sz="2800" b="1" dirty="0">
              <a:latin typeface="+mn-lt"/>
              <a:cs typeface="Tahoma" charset="0"/>
            </a:endParaRPr>
          </a:p>
        </p:txBody>
      </p:sp>
      <p:sp>
        <p:nvSpPr>
          <p:cNvPr id="4" name="TextBox 2"/>
          <p:cNvSpPr txBox="1"/>
          <p:nvPr/>
        </p:nvSpPr>
        <p:spPr>
          <a:xfrm>
            <a:off x="457200" y="714565"/>
            <a:ext cx="8304028" cy="590931"/>
          </a:xfrm>
          <a:prstGeom prst="rect">
            <a:avLst/>
          </a:prstGeom>
          <a:noFill/>
        </p:spPr>
        <p:txBody>
          <a:bodyPr wrap="square">
            <a:spAutoFit/>
          </a:bodyPr>
          <a:lstStyle>
            <a:lvl1pPr marL="1439863" indent="-143986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buSzPct val="150000"/>
              <a:defRPr/>
            </a:pPr>
            <a:r>
              <a:rPr lang="en-US" sz="3600" b="1" cap="small" dirty="0" err="1">
                <a:solidFill>
                  <a:srgbClr val="BD002E"/>
                </a:solidFill>
                <a:effectLst>
                  <a:outerShdw blurRad="38100" dist="38100" dir="2700000" algn="tl">
                    <a:srgbClr val="DDDDDD"/>
                  </a:outerShdw>
                </a:effectLst>
                <a:latin typeface="+mj-lt"/>
                <a:cs typeface="Tahoma" charset="0"/>
              </a:rPr>
              <a:t>Création</a:t>
            </a:r>
            <a:r>
              <a:rPr lang="en-US" sz="3600" b="1" cap="small" dirty="0">
                <a:solidFill>
                  <a:srgbClr val="BD002E"/>
                </a:solidFill>
                <a:effectLst>
                  <a:outerShdw blurRad="38100" dist="38100" dir="2700000" algn="tl">
                    <a:srgbClr val="DDDDDD"/>
                  </a:outerShdw>
                </a:effectLst>
                <a:latin typeface="+mj-lt"/>
                <a:cs typeface="Tahoma" charset="0"/>
              </a:rPr>
              <a:t> de clans</a:t>
            </a:r>
          </a:p>
        </p:txBody>
      </p:sp>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4009700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1000" fill="hold"/>
                                        <p:tgtEl>
                                          <p:spTgt spid="4608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450" decel="100000" fill="hold"/>
                                        <p:tgtEl>
                                          <p:spTgt spid="4"/>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5"/>
          <p:cNvSpPr txBox="1">
            <a:spLocks noChangeArrowheads="1"/>
          </p:cNvSpPr>
          <p:nvPr/>
        </p:nvSpPr>
        <p:spPr bwMode="auto">
          <a:xfrm>
            <a:off x="457200" y="2133600"/>
            <a:ext cx="82296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14350" indent="-5143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500"/>
              </a:spcAft>
              <a:buClr>
                <a:srgbClr val="BD002E"/>
              </a:buClr>
              <a:buFont typeface="Arial" charset="0"/>
              <a:buAutoNum type="arabicPeriod"/>
            </a:pPr>
            <a:r>
              <a:rPr lang="fr-FR" sz="3600" b="1" dirty="0">
                <a:latin typeface="+mn-lt"/>
                <a:cs typeface="Tahoma" charset="0"/>
              </a:rPr>
              <a:t>Les pratiques disciplinaires peuvent devenir persécutrices</a:t>
            </a:r>
          </a:p>
          <a:p>
            <a:pPr eaLnBrk="1" hangingPunct="1">
              <a:spcAft>
                <a:spcPts val="1500"/>
              </a:spcAft>
              <a:buClr>
                <a:srgbClr val="BD002E"/>
              </a:buClr>
              <a:buFont typeface="Arial" charset="0"/>
              <a:buAutoNum type="arabicPeriod"/>
            </a:pPr>
            <a:r>
              <a:rPr lang="fr-FR" sz="3600" b="1" dirty="0">
                <a:latin typeface="+mn-lt"/>
                <a:cs typeface="Tahoma" charset="0"/>
              </a:rPr>
              <a:t>Les pratiques punitives mettent le salarié / agent en situation de justification constante</a:t>
            </a:r>
          </a:p>
        </p:txBody>
      </p:sp>
      <p:sp>
        <p:nvSpPr>
          <p:cNvPr id="5" name="TextBox 2"/>
          <p:cNvSpPr txBox="1"/>
          <p:nvPr/>
        </p:nvSpPr>
        <p:spPr>
          <a:xfrm>
            <a:off x="457200" y="772182"/>
            <a:ext cx="8229600" cy="75713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defRPr/>
            </a:pPr>
            <a:r>
              <a:rPr lang="en-US" sz="4800" b="1" cap="all" dirty="0">
                <a:solidFill>
                  <a:srgbClr val="BD002E"/>
                </a:solidFill>
                <a:effectLst>
                  <a:outerShdw blurRad="38100" dist="38100" dir="2700000" algn="tl">
                    <a:srgbClr val="DDDDDD"/>
                  </a:outerShdw>
                </a:effectLst>
                <a:latin typeface="+mj-lt"/>
                <a:cs typeface="Tahoma" charset="0"/>
              </a:rPr>
              <a:t>Le </a:t>
            </a:r>
            <a:r>
              <a:rPr lang="en-US" sz="4800" b="1" cap="all" dirty="0" err="1">
                <a:solidFill>
                  <a:srgbClr val="BD002E"/>
                </a:solidFill>
                <a:effectLst>
                  <a:outerShdw blurRad="38100" dist="38100" dir="2700000" algn="tl">
                    <a:srgbClr val="DDDDDD"/>
                  </a:outerShdw>
                </a:effectLst>
                <a:latin typeface="+mj-lt"/>
                <a:cs typeface="Tahoma" charset="0"/>
              </a:rPr>
              <a:t>pouvoir</a:t>
            </a:r>
            <a:r>
              <a:rPr lang="en-US" sz="4800" b="1" cap="all" dirty="0">
                <a:solidFill>
                  <a:srgbClr val="BD002E"/>
                </a:solidFill>
                <a:effectLst>
                  <a:outerShdw blurRad="38100" dist="38100" dir="2700000" algn="tl">
                    <a:srgbClr val="DDDDDD"/>
                  </a:outerShdw>
                </a:effectLst>
                <a:latin typeface="+mj-lt"/>
                <a:cs typeface="Tahoma" charset="0"/>
              </a:rPr>
              <a:t> </a:t>
            </a:r>
            <a:r>
              <a:rPr lang="en-US" sz="4800" b="1" cap="all" dirty="0" err="1">
                <a:solidFill>
                  <a:srgbClr val="BD002E"/>
                </a:solidFill>
                <a:effectLst>
                  <a:outerShdw blurRad="38100" dist="38100" dir="2700000" algn="tl">
                    <a:srgbClr val="DDDDDD"/>
                  </a:outerShdw>
                </a:effectLst>
                <a:latin typeface="+mj-lt"/>
                <a:cs typeface="Tahoma" charset="0"/>
              </a:rPr>
              <a:t>disciplinaire</a:t>
            </a:r>
            <a:endParaRPr lang="en-US" sz="4800" b="1" cap="all" dirty="0">
              <a:solidFill>
                <a:srgbClr val="BD002E"/>
              </a:solidFill>
              <a:effectLst>
                <a:outerShdw blurRad="38100" dist="38100" dir="2700000" algn="tl">
                  <a:srgbClr val="DDDDDD"/>
                </a:outerShdw>
              </a:effectLst>
              <a:latin typeface="+mj-lt"/>
              <a:cs typeface="Tahoma" charset="0"/>
            </a:endParaRPr>
          </a:p>
        </p:txBody>
      </p:sp>
      <p:sp>
        <p:nvSpPr>
          <p:cNvPr id="6"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35320034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1000" fill="hold"/>
                                        <p:tgtEl>
                                          <p:spTgt spid="4608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450" decel="100000" fill="hold"/>
                                        <p:tgtEl>
                                          <p:spTgt spid="5"/>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5"/>
          <p:cNvSpPr txBox="1">
            <a:spLocks noChangeArrowheads="1"/>
          </p:cNvSpPr>
          <p:nvPr/>
        </p:nvSpPr>
        <p:spPr bwMode="auto">
          <a:xfrm>
            <a:off x="292100" y="1371600"/>
            <a:ext cx="85598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500"/>
              </a:spcAft>
              <a:buClr>
                <a:srgbClr val="BD002E"/>
              </a:buClr>
            </a:pPr>
            <a:r>
              <a:rPr lang="fr-FR" sz="2200" b="1" dirty="0">
                <a:solidFill>
                  <a:srgbClr val="990033"/>
                </a:solidFill>
                <a:latin typeface="+mn-lt"/>
                <a:cs typeface="Tahoma" charset="0"/>
              </a:rPr>
              <a:t>Le contrôle du travail fait partie des prérogatives de l’</a:t>
            </a:r>
            <a:r>
              <a:rPr lang="fr-FR" altLang="ja-JP" sz="2200" b="1" dirty="0">
                <a:solidFill>
                  <a:srgbClr val="990033"/>
                </a:solidFill>
                <a:latin typeface="+mn-lt"/>
                <a:cs typeface="Tahoma" charset="0"/>
              </a:rPr>
              <a:t>employeur/ directeur de la structure, mais doit être utilisé avec loyauté et bonne foi</a:t>
            </a:r>
          </a:p>
        </p:txBody>
      </p:sp>
      <p:sp>
        <p:nvSpPr>
          <p:cNvPr id="4" name="TextBox 2"/>
          <p:cNvSpPr txBox="1"/>
          <p:nvPr/>
        </p:nvSpPr>
        <p:spPr>
          <a:xfrm>
            <a:off x="457200" y="588799"/>
            <a:ext cx="8304028" cy="590931"/>
          </a:xfrm>
          <a:prstGeom prst="rect">
            <a:avLst/>
          </a:prstGeom>
          <a:noFill/>
        </p:spPr>
        <p:txBody>
          <a:bodyPr wrap="square">
            <a:spAutoFit/>
          </a:bodyPr>
          <a:lstStyle>
            <a:lvl1pPr marL="1439863" indent="-143986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buSzPct val="150000"/>
              <a:defRPr/>
            </a:pPr>
            <a:r>
              <a:rPr lang="en-US" sz="3600" b="1" cap="small" dirty="0">
                <a:solidFill>
                  <a:srgbClr val="BD002E"/>
                </a:solidFill>
                <a:effectLst>
                  <a:outerShdw blurRad="38100" dist="38100" dir="2700000" algn="tl">
                    <a:srgbClr val="DDDDDD"/>
                  </a:outerShdw>
                </a:effectLst>
                <a:latin typeface="+mj-lt"/>
                <a:cs typeface="Tahoma" charset="0"/>
              </a:rPr>
              <a:t>Les </a:t>
            </a:r>
            <a:r>
              <a:rPr lang="en-US" sz="3600" b="1" cap="small" dirty="0" err="1">
                <a:solidFill>
                  <a:srgbClr val="BD002E"/>
                </a:solidFill>
                <a:effectLst>
                  <a:outerShdw blurRad="38100" dist="38100" dir="2700000" algn="tl">
                    <a:srgbClr val="DDDDDD"/>
                  </a:outerShdw>
                </a:effectLst>
                <a:latin typeface="+mj-lt"/>
                <a:cs typeface="Tahoma" charset="0"/>
              </a:rPr>
              <a:t>pratiques</a:t>
            </a:r>
            <a:r>
              <a:rPr lang="en-US" sz="3600" b="1" cap="small" dirty="0">
                <a:solidFill>
                  <a:srgbClr val="BD002E"/>
                </a:solidFill>
                <a:effectLst>
                  <a:outerShdw blurRad="38100" dist="38100" dir="2700000" algn="tl">
                    <a:srgbClr val="DDDDDD"/>
                  </a:outerShdw>
                </a:effectLst>
                <a:latin typeface="+mj-lt"/>
                <a:cs typeface="Tahoma" charset="0"/>
              </a:rPr>
              <a:t> </a:t>
            </a:r>
            <a:r>
              <a:rPr lang="en-US" sz="3600" b="1" cap="small" dirty="0" err="1">
                <a:solidFill>
                  <a:srgbClr val="BD002E"/>
                </a:solidFill>
                <a:effectLst>
                  <a:outerShdw blurRad="38100" dist="38100" dir="2700000" algn="tl">
                    <a:srgbClr val="DDDDDD"/>
                  </a:outerShdw>
                </a:effectLst>
                <a:latin typeface="+mj-lt"/>
                <a:cs typeface="Tahoma" charset="0"/>
              </a:rPr>
              <a:t>persécutives</a:t>
            </a:r>
            <a:endParaRPr lang="en-US" sz="3600" b="1" cap="small" dirty="0">
              <a:solidFill>
                <a:srgbClr val="BD002E"/>
              </a:solidFill>
              <a:effectLst>
                <a:outerShdw blurRad="38100" dist="38100" dir="2700000" algn="tl">
                  <a:srgbClr val="DDDDDD"/>
                </a:outerShdw>
              </a:effectLst>
              <a:latin typeface="+mj-lt"/>
              <a:cs typeface="Tahoma" charset="0"/>
            </a:endParaRPr>
          </a:p>
        </p:txBody>
      </p:sp>
      <p:sp>
        <p:nvSpPr>
          <p:cNvPr id="2" name="ZoneTexte 1"/>
          <p:cNvSpPr txBox="1"/>
          <p:nvPr/>
        </p:nvSpPr>
        <p:spPr>
          <a:xfrm>
            <a:off x="647700" y="2464490"/>
            <a:ext cx="7848600" cy="3831818"/>
          </a:xfrm>
          <a:prstGeom prst="rect">
            <a:avLst/>
          </a:prstGeom>
          <a:noFill/>
        </p:spPr>
        <p:txBody>
          <a:bodyPr wrap="square" rtlCol="0">
            <a:spAutoFit/>
          </a:bodyPr>
          <a:lstStyle/>
          <a:p>
            <a:pPr>
              <a:spcAft>
                <a:spcPts val="1500"/>
              </a:spcAft>
              <a:buClr>
                <a:srgbClr val="BD002E"/>
              </a:buClr>
              <a:buFont typeface="Lucida Grande" charset="0"/>
              <a:buChar char="▸"/>
            </a:pPr>
            <a:r>
              <a:rPr lang="fr-FR" sz="2400" b="1" dirty="0">
                <a:cs typeface="Tahoma" charset="0"/>
              </a:rPr>
              <a:t>Surveillance des faits et gestes par NTI</a:t>
            </a:r>
          </a:p>
          <a:p>
            <a:pPr>
              <a:spcAft>
                <a:spcPts val="1500"/>
              </a:spcAft>
              <a:buClr>
                <a:srgbClr val="BD002E"/>
              </a:buClr>
              <a:buFont typeface="Lucida Grande" charset="0"/>
              <a:buChar char="▸"/>
            </a:pPr>
            <a:r>
              <a:rPr lang="fr-FR" sz="2400" b="1" dirty="0">
                <a:cs typeface="Tahoma" charset="0"/>
              </a:rPr>
              <a:t>Contrôle des communications téléphoniques, e-mails</a:t>
            </a:r>
          </a:p>
          <a:p>
            <a:pPr>
              <a:spcAft>
                <a:spcPts val="1500"/>
              </a:spcAft>
              <a:buClr>
                <a:srgbClr val="BD002E"/>
              </a:buClr>
              <a:buFont typeface="Lucida Grande" charset="0"/>
              <a:buChar char="▸"/>
            </a:pPr>
            <a:r>
              <a:rPr lang="fr-FR" sz="2400" b="1" dirty="0">
                <a:cs typeface="Tahoma" charset="0"/>
              </a:rPr>
              <a:t>Demandes de </a:t>
            </a:r>
            <a:r>
              <a:rPr lang="fr-FR" sz="2400" b="1" dirty="0" err="1">
                <a:cs typeface="Tahoma" charset="0"/>
              </a:rPr>
              <a:t>reporting</a:t>
            </a:r>
            <a:r>
              <a:rPr lang="fr-FR" sz="2400" b="1" dirty="0">
                <a:cs typeface="Tahoma" charset="0"/>
              </a:rPr>
              <a:t> abusif</a:t>
            </a:r>
          </a:p>
          <a:p>
            <a:pPr>
              <a:spcAft>
                <a:spcPts val="1500"/>
              </a:spcAft>
              <a:buClr>
                <a:srgbClr val="BD002E"/>
              </a:buClr>
              <a:buFont typeface="Lucida Grande" charset="0"/>
              <a:buChar char="▸"/>
            </a:pPr>
            <a:r>
              <a:rPr lang="fr-FR" sz="2400" b="1" dirty="0">
                <a:cs typeface="Tahoma" charset="0"/>
              </a:rPr>
              <a:t>Vérification des sacs, tiroirs, casiers, poubelles…</a:t>
            </a:r>
          </a:p>
          <a:p>
            <a:pPr>
              <a:spcAft>
                <a:spcPts val="1500"/>
              </a:spcAft>
              <a:buClr>
                <a:srgbClr val="BD002E"/>
              </a:buClr>
              <a:buFont typeface="Lucida Grande" charset="0"/>
              <a:buChar char="▸"/>
            </a:pPr>
            <a:r>
              <a:rPr lang="fr-FR" sz="2400" b="1" dirty="0">
                <a:cs typeface="Tahoma" charset="0"/>
              </a:rPr>
              <a:t>Contrôle de la durée des pauses, des absences</a:t>
            </a:r>
          </a:p>
          <a:p>
            <a:pPr>
              <a:spcAft>
                <a:spcPts val="1500"/>
              </a:spcAft>
              <a:buClr>
                <a:srgbClr val="BD002E"/>
              </a:buClr>
              <a:buFont typeface="Lucida Grande" charset="0"/>
              <a:buChar char="▸"/>
            </a:pPr>
            <a:r>
              <a:rPr lang="fr-FR" sz="2400" b="1" dirty="0">
                <a:cs typeface="Tahoma" charset="0"/>
              </a:rPr>
              <a:t>Contrôle des conversations avec les collègues</a:t>
            </a:r>
          </a:p>
          <a:p>
            <a:pPr>
              <a:spcAft>
                <a:spcPts val="1500"/>
              </a:spcAft>
              <a:buClr>
                <a:srgbClr val="BD002E"/>
              </a:buClr>
              <a:buFont typeface="Lucida Grande" charset="0"/>
              <a:buChar char="▸"/>
            </a:pPr>
            <a:r>
              <a:rPr lang="fr-FR" sz="2400" b="1" dirty="0">
                <a:cs typeface="Tahoma" charset="0"/>
              </a:rPr>
              <a:t>Obligation de laisser la porte ouverte</a:t>
            </a:r>
          </a:p>
        </p:txBody>
      </p:sp>
      <p:sp>
        <p:nvSpPr>
          <p:cNvPr id="6"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6805052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1000" fill="hold"/>
                                        <p:tgtEl>
                                          <p:spTgt spid="4608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450" decel="100000" fill="hold"/>
                                        <p:tgtEl>
                                          <p:spTgt spid="4"/>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5"/>
          <p:cNvSpPr txBox="1">
            <a:spLocks noChangeArrowheads="1"/>
          </p:cNvSpPr>
          <p:nvPr/>
        </p:nvSpPr>
        <p:spPr bwMode="auto">
          <a:xfrm>
            <a:off x="457200" y="1150694"/>
            <a:ext cx="84709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500"/>
              </a:spcAft>
              <a:buClr>
                <a:srgbClr val="BD002E"/>
              </a:buClr>
            </a:pPr>
            <a:r>
              <a:rPr lang="fr-FR" sz="2200" b="1" dirty="0">
                <a:solidFill>
                  <a:srgbClr val="C00000"/>
                </a:solidFill>
                <a:latin typeface="+mn-lt"/>
                <a:cs typeface="Tahoma" charset="0"/>
              </a:rPr>
              <a:t>Elles mettent les salariés/ agents en situation de justification constante et s’</a:t>
            </a:r>
            <a:r>
              <a:rPr lang="fr-FR" altLang="ja-JP" sz="2200" b="1" dirty="0">
                <a:solidFill>
                  <a:srgbClr val="C00000"/>
                </a:solidFill>
                <a:latin typeface="+mn-lt"/>
                <a:cs typeface="Tahoma" charset="0"/>
              </a:rPr>
              <a:t>avèrent contreproductives en détruisant la reconnaissance du travail</a:t>
            </a:r>
          </a:p>
          <a:p>
            <a:pPr eaLnBrk="1" hangingPunct="1">
              <a:spcAft>
                <a:spcPts val="1500"/>
              </a:spcAft>
              <a:buClr>
                <a:srgbClr val="BD002E"/>
              </a:buClr>
              <a:buFont typeface="Lucida Grande" charset="0"/>
              <a:buChar char="▸"/>
            </a:pPr>
            <a:endParaRPr lang="fr-FR" sz="2200" b="1" dirty="0">
              <a:latin typeface="Tahoma" charset="0"/>
              <a:cs typeface="Tahoma" charset="0"/>
            </a:endParaRPr>
          </a:p>
        </p:txBody>
      </p:sp>
      <p:sp>
        <p:nvSpPr>
          <p:cNvPr id="4" name="TextBox 2"/>
          <p:cNvSpPr txBox="1"/>
          <p:nvPr/>
        </p:nvSpPr>
        <p:spPr>
          <a:xfrm>
            <a:off x="457200" y="498665"/>
            <a:ext cx="8304028" cy="646331"/>
          </a:xfrm>
          <a:prstGeom prst="rect">
            <a:avLst/>
          </a:prstGeom>
          <a:noFill/>
        </p:spPr>
        <p:txBody>
          <a:bodyPr wrap="square">
            <a:spAutoFit/>
          </a:bodyPr>
          <a:lstStyle>
            <a:lvl1pPr marL="1439863" indent="-143986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buSzPct val="150000"/>
              <a:defRPr/>
            </a:pPr>
            <a:r>
              <a:rPr lang="en-US" sz="4000" b="1" cap="small" dirty="0">
                <a:solidFill>
                  <a:srgbClr val="BD002E"/>
                </a:solidFill>
                <a:effectLst>
                  <a:outerShdw blurRad="38100" dist="38100" dir="2700000" algn="tl">
                    <a:srgbClr val="DDDDDD"/>
                  </a:outerShdw>
                </a:effectLst>
                <a:latin typeface="+mj-lt"/>
                <a:cs typeface="Tahoma" charset="0"/>
              </a:rPr>
              <a:t>Les</a:t>
            </a:r>
            <a:r>
              <a:rPr lang="en-US" sz="4000" b="1" cap="small" dirty="0">
                <a:solidFill>
                  <a:srgbClr val="BD002E"/>
                </a:solidFill>
                <a:effectLst>
                  <a:outerShdw blurRad="38100" dist="38100" dir="2700000" algn="tl">
                    <a:srgbClr val="DDDDDD"/>
                  </a:outerShdw>
                </a:effectLst>
                <a:latin typeface="Tahoma" charset="0"/>
                <a:cs typeface="Tahoma" charset="0"/>
              </a:rPr>
              <a:t> </a:t>
            </a:r>
            <a:r>
              <a:rPr lang="en-US" sz="4000" b="1" cap="small" dirty="0" err="1">
                <a:solidFill>
                  <a:srgbClr val="BD002E"/>
                </a:solidFill>
                <a:effectLst>
                  <a:outerShdw blurRad="38100" dist="38100" dir="2700000" algn="tl">
                    <a:srgbClr val="DDDDDD"/>
                  </a:outerShdw>
                </a:effectLst>
                <a:latin typeface="+mj-lt"/>
                <a:cs typeface="Tahoma" charset="0"/>
              </a:rPr>
              <a:t>pratiques</a:t>
            </a:r>
            <a:r>
              <a:rPr lang="en-US" sz="4000" b="1" cap="small" dirty="0">
                <a:solidFill>
                  <a:srgbClr val="BD002E"/>
                </a:solidFill>
                <a:effectLst>
                  <a:outerShdw blurRad="38100" dist="38100" dir="2700000" algn="tl">
                    <a:srgbClr val="DDDDDD"/>
                  </a:outerShdw>
                </a:effectLst>
                <a:latin typeface="Tahoma" charset="0"/>
                <a:cs typeface="Tahoma" charset="0"/>
              </a:rPr>
              <a:t> </a:t>
            </a:r>
            <a:r>
              <a:rPr lang="en-US" sz="4000" b="1" cap="small" dirty="0" err="1">
                <a:solidFill>
                  <a:srgbClr val="BD002E"/>
                </a:solidFill>
                <a:effectLst>
                  <a:outerShdw blurRad="38100" dist="38100" dir="2700000" algn="tl">
                    <a:srgbClr val="DDDDDD"/>
                  </a:outerShdw>
                </a:effectLst>
                <a:latin typeface="+mj-lt"/>
                <a:cs typeface="Tahoma" charset="0"/>
              </a:rPr>
              <a:t>punitives</a:t>
            </a:r>
            <a:endParaRPr lang="en-US" sz="4000" b="1" cap="small" dirty="0">
              <a:solidFill>
                <a:srgbClr val="BD002E"/>
              </a:solidFill>
              <a:effectLst>
                <a:outerShdw blurRad="38100" dist="38100" dir="2700000" algn="tl">
                  <a:srgbClr val="DDDDDD"/>
                </a:outerShdw>
              </a:effectLst>
              <a:latin typeface="+mj-lt"/>
              <a:cs typeface="Tahoma" charset="0"/>
            </a:endParaRPr>
          </a:p>
        </p:txBody>
      </p:sp>
      <p:sp>
        <p:nvSpPr>
          <p:cNvPr id="2" name="ZoneTexte 1"/>
          <p:cNvSpPr txBox="1"/>
          <p:nvPr/>
        </p:nvSpPr>
        <p:spPr>
          <a:xfrm>
            <a:off x="672214" y="2311400"/>
            <a:ext cx="8089014" cy="4493538"/>
          </a:xfrm>
          <a:prstGeom prst="rect">
            <a:avLst/>
          </a:prstGeom>
          <a:noFill/>
        </p:spPr>
        <p:txBody>
          <a:bodyPr wrap="square" rtlCol="0">
            <a:spAutoFit/>
          </a:bodyPr>
          <a:lstStyle/>
          <a:p>
            <a:pPr>
              <a:spcBef>
                <a:spcPts val="600"/>
              </a:spcBef>
              <a:spcAft>
                <a:spcPts val="600"/>
              </a:spcAft>
              <a:buClr>
                <a:srgbClr val="BD002E"/>
              </a:buClr>
              <a:buFont typeface="Lucida Grande" charset="0"/>
              <a:buChar char="▸"/>
            </a:pPr>
            <a:r>
              <a:rPr lang="fr-FR" sz="2400" b="1" dirty="0">
                <a:cs typeface="Tahoma" charset="0"/>
              </a:rPr>
              <a:t>Refus réitérés des demandes de formation</a:t>
            </a:r>
          </a:p>
          <a:p>
            <a:pPr>
              <a:spcBef>
                <a:spcPts val="600"/>
              </a:spcBef>
              <a:spcAft>
                <a:spcPts val="600"/>
              </a:spcAft>
              <a:buClr>
                <a:srgbClr val="BD002E"/>
              </a:buClr>
              <a:buFont typeface="Lucida Grande" charset="0"/>
              <a:buChar char="▸"/>
            </a:pPr>
            <a:r>
              <a:rPr lang="fr-FR" sz="2400" b="1" dirty="0">
                <a:cs typeface="Tahoma" charset="0"/>
              </a:rPr>
              <a:t>Incohérence des procédures d</a:t>
            </a:r>
            <a:r>
              <a:rPr lang="ja-JP" altLang="fr-FR" sz="2400" b="1" dirty="0">
                <a:cs typeface="Tahoma" charset="0"/>
              </a:rPr>
              <a:t>’</a:t>
            </a:r>
            <a:r>
              <a:rPr lang="fr-FR" altLang="ja-JP" sz="2400" b="1" dirty="0">
                <a:cs typeface="Tahoma" charset="0"/>
              </a:rPr>
              <a:t>évaluation</a:t>
            </a:r>
          </a:p>
          <a:p>
            <a:pPr>
              <a:spcBef>
                <a:spcPts val="600"/>
              </a:spcBef>
              <a:spcAft>
                <a:spcPts val="600"/>
              </a:spcAft>
              <a:buClr>
                <a:srgbClr val="BD002E"/>
              </a:buClr>
              <a:buFont typeface="Lucida Grande" charset="0"/>
              <a:buChar char="▸"/>
            </a:pPr>
            <a:r>
              <a:rPr lang="fr-FR" sz="2400" b="1" dirty="0">
                <a:cs typeface="Tahoma" charset="0"/>
              </a:rPr>
              <a:t>Notes de service systématiques</a:t>
            </a:r>
          </a:p>
          <a:p>
            <a:pPr>
              <a:spcBef>
                <a:spcPts val="600"/>
              </a:spcBef>
              <a:spcAft>
                <a:spcPts val="600"/>
              </a:spcAft>
              <a:buClr>
                <a:srgbClr val="BD002E"/>
              </a:buClr>
              <a:buFont typeface="Lucida Grande" charset="0"/>
              <a:buChar char="▸"/>
            </a:pPr>
            <a:r>
              <a:rPr lang="fr-FR" sz="2400" b="1" dirty="0">
                <a:cs typeface="Tahoma" charset="0"/>
              </a:rPr>
              <a:t>Réunions disciplinaires, blâmes et avertissements pour faits véniels</a:t>
            </a:r>
          </a:p>
          <a:p>
            <a:pPr>
              <a:spcBef>
                <a:spcPts val="600"/>
              </a:spcBef>
              <a:spcAft>
                <a:spcPts val="600"/>
              </a:spcAft>
              <a:buClr>
                <a:srgbClr val="BD002E"/>
              </a:buClr>
              <a:buFont typeface="Lucida Grande" charset="0"/>
              <a:buChar char="▸"/>
            </a:pPr>
            <a:r>
              <a:rPr lang="fr-FR" sz="2400" b="1" dirty="0">
                <a:cs typeface="Tahoma" charset="0"/>
              </a:rPr>
              <a:t>Affectation autoritaire dans un service</a:t>
            </a:r>
          </a:p>
          <a:p>
            <a:pPr>
              <a:spcBef>
                <a:spcPts val="600"/>
              </a:spcBef>
              <a:spcAft>
                <a:spcPts val="600"/>
              </a:spcAft>
              <a:buClr>
                <a:srgbClr val="BD002E"/>
              </a:buClr>
              <a:buFont typeface="Lucida Grande" charset="0"/>
              <a:buChar char="▸"/>
            </a:pPr>
            <a:r>
              <a:rPr lang="fr-FR" sz="2400" b="1" dirty="0">
                <a:cs typeface="Tahoma" charset="0"/>
              </a:rPr>
              <a:t>Vacances imposées ou non accordées au dernier moment</a:t>
            </a:r>
          </a:p>
          <a:p>
            <a:pPr>
              <a:spcBef>
                <a:spcPts val="600"/>
              </a:spcBef>
              <a:spcAft>
                <a:spcPts val="600"/>
              </a:spcAft>
              <a:buClr>
                <a:srgbClr val="BD002E"/>
              </a:buClr>
              <a:buFont typeface="Lucida Grande" charset="0"/>
              <a:buChar char="▸"/>
            </a:pPr>
            <a:r>
              <a:rPr lang="fr-FR" sz="2400" b="1" dirty="0">
                <a:cs typeface="Tahoma" charset="0"/>
              </a:rPr>
              <a:t>Utilisation systématique de lettres en AR</a:t>
            </a:r>
          </a:p>
          <a:p>
            <a:pPr>
              <a:spcBef>
                <a:spcPts val="600"/>
              </a:spcBef>
              <a:spcAft>
                <a:spcPts val="600"/>
              </a:spcAft>
              <a:buClr>
                <a:srgbClr val="BD002E"/>
              </a:buClr>
              <a:buFont typeface="Lucida Grande" charset="0"/>
              <a:buChar char="▸"/>
            </a:pPr>
            <a:r>
              <a:rPr lang="fr-FR" sz="2400" b="1" dirty="0">
                <a:cs typeface="Tahoma" charset="0"/>
              </a:rPr>
              <a:t>Incitation forte à la mutation</a:t>
            </a:r>
          </a:p>
        </p:txBody>
      </p:sp>
      <p:sp>
        <p:nvSpPr>
          <p:cNvPr id="6"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28058568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1000" fill="hold"/>
                                        <p:tgtEl>
                                          <p:spTgt spid="4608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450" decel="100000" fill="hold"/>
                                        <p:tgtEl>
                                          <p:spTgt spid="4"/>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5"/>
          <p:cNvSpPr txBox="1">
            <a:spLocks noChangeArrowheads="1"/>
          </p:cNvSpPr>
          <p:nvPr/>
        </p:nvSpPr>
        <p:spPr bwMode="auto">
          <a:xfrm>
            <a:off x="457200" y="1612470"/>
            <a:ext cx="8229600"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500"/>
              </a:spcAft>
              <a:buClr>
                <a:srgbClr val="BD002E"/>
              </a:buClr>
            </a:pPr>
            <a:r>
              <a:rPr lang="fr-FR" b="1" dirty="0">
                <a:solidFill>
                  <a:srgbClr val="C00000"/>
                </a:solidFill>
                <a:latin typeface="+mn-lt"/>
                <a:cs typeface="Tahoma" charset="0"/>
              </a:rPr>
              <a:t>Les pratiques touchant aux gestes de travail peuvent entraîner la perte du sens du travail</a:t>
            </a:r>
          </a:p>
        </p:txBody>
      </p:sp>
      <p:sp>
        <p:nvSpPr>
          <p:cNvPr id="3" name="TextBox 2"/>
          <p:cNvSpPr txBox="1"/>
          <p:nvPr/>
        </p:nvSpPr>
        <p:spPr>
          <a:xfrm>
            <a:off x="457200" y="633741"/>
            <a:ext cx="8488018" cy="978729"/>
          </a:xfrm>
          <a:prstGeom prst="rect">
            <a:avLst/>
          </a:prstGeom>
          <a:noFill/>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defRPr/>
            </a:pPr>
            <a:r>
              <a:rPr lang="en-US" sz="3200" b="1" dirty="0">
                <a:solidFill>
                  <a:srgbClr val="C00000"/>
                </a:solidFill>
                <a:effectLst>
                  <a:outerShdw blurRad="38100" dist="38100" dir="2700000" algn="tl">
                    <a:srgbClr val="DDDDDD"/>
                  </a:outerShdw>
                </a:effectLst>
                <a:latin typeface="+mj-lt"/>
                <a:cs typeface="Tahoma" charset="0"/>
              </a:rPr>
              <a:t>LE POUVOIR DE DIRECTION ET D’ORGANISATION DU TRAVAIL</a:t>
            </a:r>
          </a:p>
        </p:txBody>
      </p:sp>
      <p:sp>
        <p:nvSpPr>
          <p:cNvPr id="2" name="ZoneTexte 1"/>
          <p:cNvSpPr txBox="1"/>
          <p:nvPr/>
        </p:nvSpPr>
        <p:spPr>
          <a:xfrm>
            <a:off x="749300" y="2463800"/>
            <a:ext cx="7556500" cy="4067780"/>
          </a:xfrm>
          <a:prstGeom prst="rect">
            <a:avLst/>
          </a:prstGeom>
          <a:noFill/>
        </p:spPr>
        <p:txBody>
          <a:bodyPr wrap="square" rtlCol="0">
            <a:spAutoFit/>
          </a:bodyPr>
          <a:lstStyle/>
          <a:p>
            <a:pPr>
              <a:spcAft>
                <a:spcPts val="900"/>
              </a:spcAft>
              <a:buClr>
                <a:srgbClr val="BD002E"/>
              </a:buClr>
              <a:buFont typeface="Lucida Grande" charset="0"/>
              <a:buChar char="▸"/>
            </a:pPr>
            <a:r>
              <a:rPr lang="fr-FR" sz="2200" b="1" dirty="0">
                <a:cs typeface="Tahoma" charset="0"/>
              </a:rPr>
              <a:t>Travailler de façon trop séquencée sans vision du produit du travail</a:t>
            </a:r>
          </a:p>
          <a:p>
            <a:pPr>
              <a:spcAft>
                <a:spcPts val="900"/>
              </a:spcAft>
              <a:buClr>
                <a:srgbClr val="BD002E"/>
              </a:buClr>
              <a:buFont typeface="Lucida Grande" charset="0"/>
              <a:buChar char="▸"/>
            </a:pPr>
            <a:r>
              <a:rPr lang="fr-FR" sz="2200" b="1" dirty="0">
                <a:cs typeface="Tahoma" charset="0"/>
              </a:rPr>
              <a:t>Travailler à la limite de l</a:t>
            </a:r>
            <a:r>
              <a:rPr lang="ja-JP" altLang="fr-FR" sz="2200" b="1" dirty="0">
                <a:cs typeface="Tahoma" charset="0"/>
              </a:rPr>
              <a:t>’</a:t>
            </a:r>
            <a:r>
              <a:rPr lang="fr-FR" altLang="ja-JP" sz="2200" b="1" dirty="0">
                <a:cs typeface="Tahoma" charset="0"/>
              </a:rPr>
              <a:t>illégalité</a:t>
            </a:r>
          </a:p>
          <a:p>
            <a:pPr>
              <a:spcAft>
                <a:spcPts val="900"/>
              </a:spcAft>
              <a:buClr>
                <a:srgbClr val="BD002E"/>
              </a:buClr>
              <a:buFont typeface="Lucida Grande" charset="0"/>
              <a:buChar char="▸"/>
            </a:pPr>
            <a:r>
              <a:rPr lang="fr-FR" sz="2200" b="1" dirty="0">
                <a:cs typeface="Tahoma" charset="0"/>
              </a:rPr>
              <a:t>Appliquer les normes de qualité en convergence avec le marché mais pas avec les règles de métier</a:t>
            </a:r>
          </a:p>
          <a:p>
            <a:pPr>
              <a:spcAft>
                <a:spcPts val="900"/>
              </a:spcAft>
              <a:buClr>
                <a:srgbClr val="BD002E"/>
              </a:buClr>
              <a:buFont typeface="Lucida Grande" charset="0"/>
              <a:buChar char="▸"/>
            </a:pPr>
            <a:r>
              <a:rPr lang="fr-FR" sz="2200" b="1" dirty="0">
                <a:cs typeface="Tahoma" charset="0"/>
              </a:rPr>
              <a:t>Imposer des procédures de qualité en parallèle avec un travail exécuté en mode dégradé</a:t>
            </a:r>
          </a:p>
          <a:p>
            <a:pPr lvl="1">
              <a:spcAft>
                <a:spcPts val="500"/>
              </a:spcAft>
              <a:buClr>
                <a:srgbClr val="BD002E"/>
              </a:buClr>
              <a:buFont typeface="Wingdings" charset="0"/>
              <a:buChar char="§"/>
            </a:pPr>
            <a:r>
              <a:rPr lang="fr-FR" sz="2200" b="1" dirty="0">
                <a:cs typeface="Tahoma" charset="0"/>
              </a:rPr>
              <a:t>Les injonctions paradoxales</a:t>
            </a:r>
          </a:p>
          <a:p>
            <a:pPr lvl="1">
              <a:spcAft>
                <a:spcPts val="500"/>
              </a:spcAft>
              <a:buClr>
                <a:srgbClr val="BD002E"/>
              </a:buClr>
              <a:buFont typeface="Wingdings" charset="0"/>
              <a:buChar char="§"/>
            </a:pPr>
            <a:r>
              <a:rPr lang="fr-FR" sz="2200" b="1" dirty="0">
                <a:cs typeface="Tahoma" charset="0"/>
              </a:rPr>
              <a:t>La mise en scène de la disparition </a:t>
            </a:r>
          </a:p>
          <a:p>
            <a:pPr lvl="1">
              <a:spcAft>
                <a:spcPts val="500"/>
              </a:spcAft>
              <a:buClr>
                <a:srgbClr val="BD002E"/>
              </a:buClr>
              <a:buFont typeface="Wingdings" charset="0"/>
              <a:buChar char="§"/>
            </a:pPr>
            <a:r>
              <a:rPr lang="fr-FR" sz="2200" b="1" dirty="0">
                <a:cs typeface="Tahoma" charset="0"/>
              </a:rPr>
              <a:t>La reddition émotionnelle par hyperactivité</a:t>
            </a:r>
          </a:p>
        </p:txBody>
      </p:sp>
      <p:sp>
        <p:nvSpPr>
          <p:cNvPr id="6"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9759694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450" decel="100000" fill="hold"/>
                                        <p:tgtEl>
                                          <p:spTgt spid="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6082"/>
                                        </p:tgtEl>
                                        <p:attrNameLst>
                                          <p:attrName>style.visibility</p:attrName>
                                        </p:attrNameLst>
                                      </p:cBhvr>
                                      <p:to>
                                        <p:strVal val="visible"/>
                                      </p:to>
                                    </p:set>
                                    <p:animEffect transition="in" filter="fade">
                                      <p:cBhvr>
                                        <p:cTn id="14" dur="1000"/>
                                        <p:tgtEl>
                                          <p:spTgt spid="46082"/>
                                        </p:tgtEl>
                                      </p:cBhvr>
                                    </p:animEffect>
                                    <p:anim calcmode="lin" valueType="num">
                                      <p:cBhvr>
                                        <p:cTn id="15" dur="1000" fill="hold"/>
                                        <p:tgtEl>
                                          <p:spTgt spid="46082"/>
                                        </p:tgtEl>
                                        <p:attrNameLst>
                                          <p:attrName>ppt_x</p:attrName>
                                        </p:attrNameLst>
                                      </p:cBhvr>
                                      <p:tavLst>
                                        <p:tav tm="0">
                                          <p:val>
                                            <p:strVal val="#ppt_x"/>
                                          </p:val>
                                        </p:tav>
                                        <p:tav tm="100000">
                                          <p:val>
                                            <p:strVal val="#ppt_x"/>
                                          </p:val>
                                        </p:tav>
                                      </p:tavLst>
                                    </p:anim>
                                    <p:anim calcmode="lin" valueType="num">
                                      <p:cBhvr>
                                        <p:cTn id="16" dur="1000" fill="hold"/>
                                        <p:tgtEl>
                                          <p:spTgt spid="46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4"/>
          <p:cNvSpPr>
            <a:spLocks noGrp="1"/>
          </p:cNvSpPr>
          <p:nvPr>
            <p:ph type="title"/>
          </p:nvPr>
        </p:nvSpPr>
        <p:spPr>
          <a:xfrm>
            <a:off x="539750" y="1959023"/>
            <a:ext cx="7870324" cy="583495"/>
          </a:xfrm>
        </p:spPr>
        <p:txBody>
          <a:bodyPr>
            <a:noAutofit/>
          </a:bodyPr>
          <a:lstStyle/>
          <a:p>
            <a:pPr algn="l"/>
            <a:r>
              <a:rPr lang="en-US" sz="2400" b="1" dirty="0">
                <a:solidFill>
                  <a:srgbClr val="990033"/>
                </a:solidFill>
                <a:latin typeface="+mn-lt"/>
                <a:ea typeface="ＭＳ Ｐゴシック" charset="0"/>
                <a:cs typeface="Century Gothic"/>
              </a:rPr>
              <a:t>Le travail - </a:t>
            </a:r>
            <a:r>
              <a:rPr lang="en-US" sz="2400" b="1" dirty="0" err="1">
                <a:solidFill>
                  <a:srgbClr val="990033"/>
                </a:solidFill>
                <a:latin typeface="+mn-lt"/>
                <a:ea typeface="ＭＳ Ｐゴシック" charset="0"/>
                <a:cs typeface="Century Gothic"/>
              </a:rPr>
              <a:t>pacificateur</a:t>
            </a:r>
            <a:r>
              <a:rPr lang="en-US" sz="2400" b="1" dirty="0">
                <a:solidFill>
                  <a:srgbClr val="990033"/>
                </a:solidFill>
                <a:latin typeface="+mn-lt"/>
                <a:ea typeface="ＭＳ Ｐゴシック" charset="0"/>
                <a:cs typeface="Century Gothic"/>
              </a:rPr>
              <a:t> </a:t>
            </a:r>
            <a:r>
              <a:rPr lang="en-US" sz="2400" b="1" dirty="0" err="1">
                <a:solidFill>
                  <a:srgbClr val="990033"/>
                </a:solidFill>
                <a:latin typeface="+mn-lt"/>
                <a:ea typeface="ＭＳ Ｐゴシック" charset="0"/>
                <a:cs typeface="Century Gothic"/>
              </a:rPr>
              <a:t>individuel</a:t>
            </a:r>
            <a:r>
              <a:rPr lang="en-US" sz="2400" b="1" dirty="0">
                <a:solidFill>
                  <a:srgbClr val="990033"/>
                </a:solidFill>
                <a:latin typeface="+mn-lt"/>
                <a:ea typeface="ＭＳ Ｐゴシック" charset="0"/>
                <a:cs typeface="Century Gothic"/>
              </a:rPr>
              <a:t> et social </a:t>
            </a:r>
            <a:r>
              <a:rPr lang="en-US" sz="2400" b="1" dirty="0" err="1">
                <a:solidFill>
                  <a:srgbClr val="990033"/>
                </a:solidFill>
                <a:latin typeface="+mn-lt"/>
                <a:ea typeface="ＭＳ Ｐゴシック" charset="0"/>
                <a:cs typeface="Century Gothic"/>
              </a:rPr>
              <a:t>irremplaçable</a:t>
            </a:r>
            <a:endParaRPr lang="fr-FR" sz="2400" b="1" dirty="0">
              <a:solidFill>
                <a:srgbClr val="990033"/>
              </a:solidFill>
              <a:latin typeface="+mn-lt"/>
              <a:cs typeface="Century Gothic"/>
            </a:endParaRPr>
          </a:p>
        </p:txBody>
      </p:sp>
      <p:sp>
        <p:nvSpPr>
          <p:cNvPr id="3" name="Espace réservé du contenu 2"/>
          <p:cNvSpPr>
            <a:spLocks noGrp="1"/>
          </p:cNvSpPr>
          <p:nvPr>
            <p:ph idx="1"/>
          </p:nvPr>
        </p:nvSpPr>
        <p:spPr>
          <a:xfrm>
            <a:off x="539750" y="2542518"/>
            <a:ext cx="8113183" cy="3439613"/>
          </a:xfrm>
        </p:spPr>
        <p:txBody>
          <a:bodyPr>
            <a:noAutofit/>
          </a:bodyPr>
          <a:lstStyle/>
          <a:p>
            <a:pPr marL="0" indent="0" algn="just" eaLnBrk="1" hangingPunct="1">
              <a:buFont typeface="Arial" charset="0"/>
              <a:buNone/>
            </a:pPr>
            <a:endParaRPr lang="fr-FR" sz="1600" dirty="0"/>
          </a:p>
          <a:p>
            <a:pPr marL="0" indent="0" algn="just">
              <a:spcAft>
                <a:spcPts val="1000"/>
              </a:spcAft>
              <a:buClr>
                <a:srgbClr val="BD002E"/>
              </a:buClr>
              <a:buNone/>
            </a:pPr>
            <a:r>
              <a:rPr lang="en-US" sz="2400" dirty="0">
                <a:ea typeface="ＭＳ Ｐゴシック" charset="0"/>
                <a:cs typeface="Tahoma" charset="0"/>
              </a:rPr>
              <a:t>Si le travail </a:t>
            </a:r>
            <a:r>
              <a:rPr lang="en-US" sz="2400" dirty="0" err="1">
                <a:ea typeface="ＭＳ Ｐゴシック" charset="0"/>
                <a:cs typeface="Tahoma" charset="0"/>
              </a:rPr>
              <a:t>peut</a:t>
            </a:r>
            <a:r>
              <a:rPr lang="en-US" sz="2400" dirty="0">
                <a:ea typeface="ＭＳ Ｐゴシック" charset="0"/>
                <a:cs typeface="Tahoma" charset="0"/>
              </a:rPr>
              <a:t> faire </a:t>
            </a:r>
            <a:r>
              <a:rPr lang="en-US" sz="2400" b="1" i="1" dirty="0" err="1">
                <a:solidFill>
                  <a:srgbClr val="C00000"/>
                </a:solidFill>
                <a:ea typeface="ＭＳ Ｐゴシック" charset="0"/>
                <a:cs typeface="Tahoma" charset="0"/>
              </a:rPr>
              <a:t>souffrir</a:t>
            </a:r>
            <a:r>
              <a:rPr lang="en-US" sz="2400" dirty="0">
                <a:ea typeface="ＭＳ Ｐゴシック" charset="0"/>
                <a:cs typeface="Tahoma" charset="0"/>
              </a:rPr>
              <a:t>, </a:t>
            </a:r>
            <a:r>
              <a:rPr lang="en-US" sz="2400" dirty="0" err="1">
                <a:ea typeface="ＭＳ Ｐゴシック" charset="0"/>
                <a:cs typeface="Tahoma" charset="0"/>
              </a:rPr>
              <a:t>c’est</a:t>
            </a:r>
            <a:r>
              <a:rPr lang="en-US" sz="2400" dirty="0">
                <a:ea typeface="ＭＳ Ｐゴシック" charset="0"/>
                <a:cs typeface="Tahoma" charset="0"/>
              </a:rPr>
              <a:t> </a:t>
            </a:r>
            <a:r>
              <a:rPr lang="en-US" sz="2400" dirty="0" err="1">
                <a:ea typeface="ＭＳ Ｐゴシック" charset="0"/>
                <a:cs typeface="Tahoma" charset="0"/>
              </a:rPr>
              <a:t>d’abord</a:t>
            </a:r>
            <a:r>
              <a:rPr lang="en-US" sz="2400" dirty="0">
                <a:ea typeface="ＭＳ Ｐゴシック" charset="0"/>
                <a:cs typeface="Tahoma" charset="0"/>
              </a:rPr>
              <a:t> </a:t>
            </a:r>
            <a:r>
              <a:rPr lang="en-US" sz="2400" dirty="0" err="1">
                <a:ea typeface="ＭＳ Ｐゴシック" charset="0"/>
                <a:cs typeface="Tahoma" charset="0"/>
              </a:rPr>
              <a:t>parce</a:t>
            </a:r>
            <a:r>
              <a:rPr lang="en-US" sz="2400" dirty="0">
                <a:ea typeface="ＭＳ Ｐゴシック" charset="0"/>
                <a:cs typeface="Tahoma" charset="0"/>
              </a:rPr>
              <a:t> </a:t>
            </a:r>
            <a:r>
              <a:rPr lang="en-US" sz="2400" dirty="0" err="1">
                <a:ea typeface="ＭＳ Ｐゴシック" charset="0"/>
                <a:cs typeface="Tahoma" charset="0"/>
              </a:rPr>
              <a:t>qu’il</a:t>
            </a:r>
            <a:r>
              <a:rPr lang="en-US" sz="2400" dirty="0">
                <a:ea typeface="ＭＳ Ｐゴシック" charset="0"/>
                <a:cs typeface="Tahoma" charset="0"/>
              </a:rPr>
              <a:t> </a:t>
            </a:r>
            <a:r>
              <a:rPr lang="en-US" sz="2400" dirty="0" err="1">
                <a:ea typeface="ＭＳ Ｐゴシック" charset="0"/>
                <a:cs typeface="Tahoma" charset="0"/>
              </a:rPr>
              <a:t>est</a:t>
            </a:r>
            <a:r>
              <a:rPr lang="en-US" sz="2400" dirty="0">
                <a:ea typeface="ＭＳ Ｐゴシック" charset="0"/>
                <a:cs typeface="Tahoma" charset="0"/>
              </a:rPr>
              <a:t> </a:t>
            </a:r>
            <a:r>
              <a:rPr lang="en-US" sz="2400" dirty="0" err="1">
                <a:ea typeface="ＭＳ Ｐゴシック" charset="0"/>
                <a:cs typeface="Tahoma" charset="0"/>
              </a:rPr>
              <a:t>porteur</a:t>
            </a:r>
            <a:r>
              <a:rPr lang="en-US" sz="2400" dirty="0">
                <a:ea typeface="ＭＳ Ｐゴシック" charset="0"/>
                <a:cs typeface="Tahoma" charset="0"/>
              </a:rPr>
              <a:t> de </a:t>
            </a:r>
            <a:r>
              <a:rPr lang="en-US" sz="2400" dirty="0" err="1">
                <a:ea typeface="ＭＳ Ｐゴシック" charset="0"/>
                <a:cs typeface="Tahoma" charset="0"/>
              </a:rPr>
              <a:t>nombreuses</a:t>
            </a:r>
            <a:r>
              <a:rPr lang="en-US" sz="2400" dirty="0">
                <a:ea typeface="ＭＳ Ｐゴシック" charset="0"/>
                <a:cs typeface="Tahoma" charset="0"/>
              </a:rPr>
              <a:t> </a:t>
            </a:r>
            <a:r>
              <a:rPr lang="en-US" sz="2400" b="1" i="1" dirty="0" err="1">
                <a:solidFill>
                  <a:srgbClr val="C00000"/>
                </a:solidFill>
                <a:ea typeface="ＭＳ Ｐゴシック" charset="0"/>
                <a:cs typeface="Tahoma" charset="0"/>
              </a:rPr>
              <a:t>promesses</a:t>
            </a:r>
            <a:r>
              <a:rPr lang="en-US" sz="2400" dirty="0">
                <a:ea typeface="ＭＳ Ｐゴシック" charset="0"/>
                <a:cs typeface="Tahoma" charset="0"/>
              </a:rPr>
              <a:t>:</a:t>
            </a:r>
          </a:p>
          <a:p>
            <a:pPr algn="just">
              <a:spcAft>
                <a:spcPts val="1000"/>
              </a:spcAft>
              <a:buClr>
                <a:srgbClr val="BD002E"/>
              </a:buClr>
              <a:buFont typeface="Lucida Grande" charset="0"/>
              <a:buChar char="▸"/>
            </a:pPr>
            <a:r>
              <a:rPr lang="en-US" sz="2400" dirty="0" err="1">
                <a:ea typeface="ＭＳ Ｐゴシック" charset="0"/>
                <a:cs typeface="Tahoma" charset="0"/>
              </a:rPr>
              <a:t>Promesse</a:t>
            </a:r>
            <a:r>
              <a:rPr lang="en-US" sz="2400" dirty="0">
                <a:ea typeface="ＭＳ Ｐゴシック" charset="0"/>
                <a:cs typeface="Tahoma" charset="0"/>
              </a:rPr>
              <a:t> </a:t>
            </a:r>
            <a:r>
              <a:rPr lang="en-US" sz="2400" b="1" dirty="0" err="1">
                <a:solidFill>
                  <a:srgbClr val="C00000"/>
                </a:solidFill>
                <a:ea typeface="ＭＳ Ｐゴシック" charset="0"/>
                <a:cs typeface="Tahoma" charset="0"/>
              </a:rPr>
              <a:t>d’accomplissement</a:t>
            </a:r>
            <a:r>
              <a:rPr lang="en-US" sz="2400" b="1" dirty="0">
                <a:solidFill>
                  <a:srgbClr val="C00000"/>
                </a:solidFill>
                <a:ea typeface="ＭＳ Ｐゴシック" charset="0"/>
                <a:cs typeface="Tahoma" charset="0"/>
              </a:rPr>
              <a:t> de </a:t>
            </a:r>
            <a:r>
              <a:rPr lang="en-US" sz="2400" b="1" dirty="0" err="1">
                <a:solidFill>
                  <a:srgbClr val="C00000"/>
                </a:solidFill>
                <a:ea typeface="ＭＳ Ｐゴシック" charset="0"/>
                <a:cs typeface="Tahoma" charset="0"/>
              </a:rPr>
              <a:t>soi</a:t>
            </a:r>
            <a:r>
              <a:rPr lang="en-US" sz="2400" b="1" dirty="0">
                <a:solidFill>
                  <a:srgbClr val="C00000"/>
                </a:solidFill>
                <a:ea typeface="ＭＳ Ｐゴシック" charset="0"/>
                <a:cs typeface="Tahoma" charset="0"/>
              </a:rPr>
              <a:t> </a:t>
            </a:r>
            <a:r>
              <a:rPr lang="en-US" sz="2400" dirty="0">
                <a:ea typeface="ＭＳ Ｐゴシック" charset="0"/>
                <a:cs typeface="Tahoma" charset="0"/>
              </a:rPr>
              <a:t>par la reconnaissance de </a:t>
            </a:r>
            <a:r>
              <a:rPr lang="en-US" sz="2400" dirty="0" err="1">
                <a:ea typeface="ＭＳ Ｐゴシック" charset="0"/>
                <a:cs typeface="Tahoma" charset="0"/>
              </a:rPr>
              <a:t>ses</a:t>
            </a:r>
            <a:r>
              <a:rPr lang="en-US" sz="2400" dirty="0">
                <a:ea typeface="ＭＳ Ｐゴシック" charset="0"/>
                <a:cs typeface="Tahoma" charset="0"/>
              </a:rPr>
              <a:t> savoir-faire, la </a:t>
            </a:r>
            <a:r>
              <a:rPr lang="en-US" sz="2400" b="1" dirty="0">
                <a:solidFill>
                  <a:srgbClr val="C00000"/>
                </a:solidFill>
                <a:ea typeface="ＭＳ Ｐゴシック" charset="0"/>
                <a:cs typeface="Tahoma" charset="0"/>
              </a:rPr>
              <a:t>construction </a:t>
            </a:r>
            <a:r>
              <a:rPr lang="en-US" sz="2400" b="1" dirty="0" err="1">
                <a:solidFill>
                  <a:srgbClr val="C00000"/>
                </a:solidFill>
                <a:ea typeface="ＭＳ Ｐゴシック" charset="0"/>
                <a:cs typeface="Tahoma" charset="0"/>
              </a:rPr>
              <a:t>identitaire</a:t>
            </a:r>
            <a:r>
              <a:rPr lang="en-US" sz="2400" b="1" dirty="0">
                <a:solidFill>
                  <a:srgbClr val="C00000"/>
                </a:solidFill>
                <a:ea typeface="ＭＳ Ｐゴシック" charset="0"/>
                <a:cs typeface="Tahoma" charset="0"/>
              </a:rPr>
              <a:t> </a:t>
            </a:r>
            <a:r>
              <a:rPr lang="en-US" sz="2400" dirty="0">
                <a:ea typeface="ＭＳ Ｐゴシック" charset="0"/>
                <a:cs typeface="Tahoma" charset="0"/>
              </a:rPr>
              <a:t>qui en </a:t>
            </a:r>
            <a:r>
              <a:rPr lang="en-US" sz="2400" dirty="0" err="1">
                <a:ea typeface="ＭＳ Ｐゴシック" charset="0"/>
                <a:cs typeface="Tahoma" charset="0"/>
              </a:rPr>
              <a:t>découle</a:t>
            </a:r>
            <a:r>
              <a:rPr lang="en-US" sz="2400" dirty="0">
                <a:ea typeface="ＭＳ Ｐゴシック" charset="0"/>
                <a:cs typeface="Tahoma" charset="0"/>
              </a:rPr>
              <a:t> grâce au regard des </a:t>
            </a:r>
            <a:r>
              <a:rPr lang="en-US" sz="2400" dirty="0" err="1">
                <a:ea typeface="ＭＳ Ｐゴシック" charset="0"/>
                <a:cs typeface="Tahoma" charset="0"/>
              </a:rPr>
              <a:t>usagers</a:t>
            </a:r>
            <a:r>
              <a:rPr lang="en-US" sz="2400" dirty="0">
                <a:ea typeface="ＭＳ Ｐゴシック" charset="0"/>
                <a:cs typeface="Tahoma" charset="0"/>
              </a:rPr>
              <a:t>, des </a:t>
            </a:r>
            <a:r>
              <a:rPr lang="en-US" sz="2400" dirty="0" err="1">
                <a:ea typeface="ＭＳ Ｐゴシック" charset="0"/>
                <a:cs typeface="Tahoma" charset="0"/>
              </a:rPr>
              <a:t>collègues,de</a:t>
            </a:r>
            <a:r>
              <a:rPr lang="en-US" sz="2400" dirty="0">
                <a:ea typeface="ＭＳ Ｐゴシック" charset="0"/>
                <a:cs typeface="Tahoma" charset="0"/>
              </a:rPr>
              <a:t> la </a:t>
            </a:r>
            <a:r>
              <a:rPr lang="en-US" sz="2400" dirty="0" err="1">
                <a:ea typeface="ＭＳ Ｐゴシック" charset="0"/>
                <a:cs typeface="Tahoma" charset="0"/>
              </a:rPr>
              <a:t>hiérarchie</a:t>
            </a:r>
            <a:r>
              <a:rPr lang="en-US" sz="2400" dirty="0">
                <a:ea typeface="ＭＳ Ｐゴシック" charset="0"/>
                <a:cs typeface="Tahoma" charset="0"/>
              </a:rPr>
              <a:t>..</a:t>
            </a:r>
          </a:p>
          <a:p>
            <a:pPr algn="just">
              <a:spcAft>
                <a:spcPts val="1000"/>
              </a:spcAft>
              <a:buClr>
                <a:srgbClr val="BD002E"/>
              </a:buClr>
              <a:buFont typeface="Lucida Grande" charset="0"/>
              <a:buChar char="▸"/>
            </a:pPr>
            <a:r>
              <a:rPr lang="en-US" sz="2400" dirty="0" err="1">
                <a:ea typeface="ＭＳ Ｐゴシック" charset="0"/>
                <a:cs typeface="Tahoma" charset="0"/>
              </a:rPr>
              <a:t>Promesse</a:t>
            </a:r>
            <a:r>
              <a:rPr lang="en-US" sz="2400" dirty="0">
                <a:ea typeface="ＭＳ Ｐゴシック" charset="0"/>
                <a:cs typeface="Tahoma" charset="0"/>
              </a:rPr>
              <a:t> </a:t>
            </a:r>
            <a:r>
              <a:rPr lang="en-US" sz="2400" b="1" i="1" dirty="0" err="1">
                <a:solidFill>
                  <a:srgbClr val="C00000"/>
                </a:solidFill>
                <a:ea typeface="ＭＳ Ｐゴシック" charset="0"/>
                <a:cs typeface="Tahoma" charset="0"/>
              </a:rPr>
              <a:t>d’émancipation</a:t>
            </a:r>
            <a:r>
              <a:rPr lang="en-US" sz="2400" b="1" i="1" dirty="0">
                <a:solidFill>
                  <a:srgbClr val="C00000"/>
                </a:solidFill>
                <a:ea typeface="ＭＳ Ｐゴシック" charset="0"/>
                <a:cs typeface="Tahoma" charset="0"/>
              </a:rPr>
              <a:t> </a:t>
            </a:r>
            <a:r>
              <a:rPr lang="en-US" sz="2400" b="1" i="1" dirty="0" err="1">
                <a:solidFill>
                  <a:srgbClr val="C00000"/>
                </a:solidFill>
                <a:ea typeface="ＭＳ Ｐゴシック" charset="0"/>
                <a:cs typeface="Tahoma" charset="0"/>
              </a:rPr>
              <a:t>sociale</a:t>
            </a:r>
            <a:r>
              <a:rPr lang="en-US" sz="2400" dirty="0">
                <a:ea typeface="ＭＳ Ｐゴシック" charset="0"/>
                <a:cs typeface="Tahoma" charset="0"/>
              </a:rPr>
              <a:t>, d’être </a:t>
            </a:r>
            <a:r>
              <a:rPr lang="en-US" sz="2400" b="1" i="1" dirty="0">
                <a:solidFill>
                  <a:srgbClr val="C00000"/>
                </a:solidFill>
                <a:ea typeface="ＭＳ Ｐゴシック" charset="0"/>
                <a:cs typeface="Tahoma" charset="0"/>
              </a:rPr>
              <a:t>utile</a:t>
            </a:r>
            <a:r>
              <a:rPr lang="en-US" sz="2400" dirty="0">
                <a:ea typeface="ＭＳ Ｐゴシック" charset="0"/>
                <a:cs typeface="Tahoma" charset="0"/>
              </a:rPr>
              <a:t> au monde et aux </a:t>
            </a:r>
            <a:r>
              <a:rPr lang="en-US" sz="2400" dirty="0" err="1">
                <a:ea typeface="ＭＳ Ｐゴシック" charset="0"/>
                <a:cs typeface="Tahoma" charset="0"/>
              </a:rPr>
              <a:t>autres</a:t>
            </a:r>
            <a:r>
              <a:rPr lang="en-US" sz="2400" dirty="0">
                <a:ea typeface="ＭＳ Ｐゴシック" charset="0"/>
                <a:cs typeface="Tahoma" charset="0"/>
              </a:rPr>
              <a:t>, de </a:t>
            </a:r>
            <a:r>
              <a:rPr lang="en-US" sz="2400" dirty="0" err="1">
                <a:ea typeface="ＭＳ Ｐゴシック" charset="0"/>
                <a:cs typeface="Tahoma" charset="0"/>
              </a:rPr>
              <a:t>l’apprentissage</a:t>
            </a:r>
            <a:r>
              <a:rPr lang="en-US" sz="2400" dirty="0">
                <a:ea typeface="ＭＳ Ｐゴシック" charset="0"/>
                <a:cs typeface="Tahoma" charset="0"/>
              </a:rPr>
              <a:t> du vivre ensemble</a:t>
            </a:r>
          </a:p>
          <a:p>
            <a:pPr marL="0" indent="0" algn="just" eaLnBrk="1" hangingPunct="1">
              <a:buNone/>
            </a:pPr>
            <a:endParaRPr lang="fr-FR" sz="2400" dirty="0"/>
          </a:p>
        </p:txBody>
      </p:sp>
      <p:sp>
        <p:nvSpPr>
          <p:cNvPr id="41987" name="Espace réservé du numéro de diapositive 1"/>
          <p:cNvSpPr>
            <a:spLocks noGrp="1"/>
          </p:cNvSpPr>
          <p:nvPr>
            <p:ph type="sldNum" sz="quarter" idx="12"/>
          </p:nvPr>
        </p:nvSpPr>
        <p:spPr bwMode="auto">
          <a:xfrm>
            <a:off x="4140200" y="6308725"/>
            <a:ext cx="86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fld id="{EF631B6B-90D2-484C-A050-1E06389A6E65}" type="slidenum">
              <a:rPr lang="fr-FR" sz="2400">
                <a:solidFill>
                  <a:srgbClr val="FFFFFF"/>
                </a:solidFill>
                <a:latin typeface="Impact" charset="0"/>
                <a:ea typeface="MS PGothic" charset="0"/>
              </a:rPr>
              <a:pPr/>
              <a:t>7</a:t>
            </a:fld>
            <a:endParaRPr lang="fr-FR" sz="2400">
              <a:solidFill>
                <a:srgbClr val="FFFFFF"/>
              </a:solidFill>
              <a:latin typeface="Impact" charset="0"/>
              <a:ea typeface="MS PGothic" charset="0"/>
            </a:endParaRPr>
          </a:p>
        </p:txBody>
      </p:sp>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tabLst>
                <a:tab pos="1876425" algn="l"/>
              </a:tabLst>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7" name="Rectangle 6"/>
          <p:cNvSpPr/>
          <p:nvPr/>
        </p:nvSpPr>
        <p:spPr>
          <a:xfrm>
            <a:off x="421105" y="950060"/>
            <a:ext cx="7988969" cy="584775"/>
          </a:xfrm>
          <a:prstGeom prst="rect">
            <a:avLst/>
          </a:prstGeom>
        </p:spPr>
        <p:txBody>
          <a:bodyPr wrap="square">
            <a:spAutoFit/>
          </a:bodyPr>
          <a:lstStyle/>
          <a:p>
            <a:r>
              <a:rPr lang="fr-FR" sz="1600" b="1" dirty="0">
                <a:solidFill>
                  <a:srgbClr val="990033"/>
                </a:solidFill>
                <a:latin typeface="Century Gothic" charset="0"/>
              </a:rPr>
              <a:t>Explosion des troubles psychiques liés aux modalités d'organisation du travail et de management - Emergence de la notion de harcèlement moral</a:t>
            </a:r>
            <a:endParaRPr lang="fr-FR" sz="1600" dirty="0">
              <a:solidFill>
                <a:srgbClr val="990033"/>
              </a:solidFill>
            </a:endParaRPr>
          </a:p>
        </p:txBody>
      </p:sp>
    </p:spTree>
    <p:extLst>
      <p:ext uri="{BB962C8B-B14F-4D97-AF65-F5344CB8AC3E}">
        <p14:creationId xmlns:p14="http://schemas.microsoft.com/office/powerpoint/2010/main" val="12444539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5"/>
          <p:cNvSpPr txBox="1">
            <a:spLocks noChangeArrowheads="1"/>
          </p:cNvSpPr>
          <p:nvPr/>
        </p:nvSpPr>
        <p:spPr bwMode="auto">
          <a:xfrm>
            <a:off x="494414" y="1569680"/>
            <a:ext cx="8229600" cy="4734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900"/>
              </a:spcAft>
              <a:buClr>
                <a:srgbClr val="BD002E"/>
              </a:buClr>
              <a:buFont typeface="Lucida Grande" charset="0"/>
              <a:buChar char="▸"/>
            </a:pPr>
            <a:r>
              <a:rPr lang="fr-FR" b="1" dirty="0">
                <a:latin typeface="+mn-lt"/>
                <a:cs typeface="Tahoma" charset="0"/>
              </a:rPr>
              <a:t>Faire refaire une tâche déjà faite</a:t>
            </a:r>
          </a:p>
          <a:p>
            <a:pPr eaLnBrk="1" hangingPunct="1">
              <a:spcAft>
                <a:spcPts val="900"/>
              </a:spcAft>
              <a:buClr>
                <a:srgbClr val="BD002E"/>
              </a:buClr>
              <a:buFont typeface="Lucida Grande" charset="0"/>
              <a:buChar char="▸"/>
            </a:pPr>
            <a:r>
              <a:rPr lang="fr-FR" b="1" dirty="0">
                <a:latin typeface="+mn-lt"/>
                <a:cs typeface="Tahoma" charset="0"/>
              </a:rPr>
              <a:t>Faire corriger des fautes inexistantes</a:t>
            </a:r>
          </a:p>
          <a:p>
            <a:pPr eaLnBrk="1" hangingPunct="1">
              <a:spcAft>
                <a:spcPts val="900"/>
              </a:spcAft>
              <a:buClr>
                <a:srgbClr val="BD002E"/>
              </a:buClr>
              <a:buFont typeface="Lucida Grande" charset="0"/>
              <a:buChar char="▸"/>
            </a:pPr>
            <a:r>
              <a:rPr lang="fr-FR" b="1" dirty="0">
                <a:latin typeface="+mn-lt"/>
                <a:cs typeface="Tahoma" charset="0"/>
              </a:rPr>
              <a:t>Déchirer un rapport qui vient d’</a:t>
            </a:r>
            <a:r>
              <a:rPr lang="fr-FR" altLang="ja-JP" b="1" dirty="0">
                <a:latin typeface="+mn-lt"/>
                <a:cs typeface="Tahoma" charset="0"/>
              </a:rPr>
              <a:t>être tapé car "jugé" inutile</a:t>
            </a:r>
          </a:p>
          <a:p>
            <a:pPr eaLnBrk="1" hangingPunct="1">
              <a:spcAft>
                <a:spcPts val="900"/>
              </a:spcAft>
              <a:buClr>
                <a:srgbClr val="BD002E"/>
              </a:buClr>
              <a:buFont typeface="Lucida Grande" charset="0"/>
              <a:buChar char="▸"/>
            </a:pPr>
            <a:r>
              <a:rPr lang="fr-FR" b="1" dirty="0">
                <a:latin typeface="+mn-lt"/>
                <a:cs typeface="Tahoma" charset="0"/>
              </a:rPr>
              <a:t>Faire coller les timbres à 4 mm du bord de l</a:t>
            </a:r>
            <a:r>
              <a:rPr lang="ja-JP" altLang="fr-FR" b="1" dirty="0">
                <a:latin typeface="+mn-lt"/>
                <a:cs typeface="Tahoma" charset="0"/>
              </a:rPr>
              <a:t>’</a:t>
            </a:r>
            <a:r>
              <a:rPr lang="fr-FR" altLang="ja-JP" b="1" dirty="0">
                <a:latin typeface="+mn-lt"/>
                <a:cs typeface="Tahoma" charset="0"/>
              </a:rPr>
              <a:t>enveloppe</a:t>
            </a:r>
          </a:p>
          <a:p>
            <a:pPr eaLnBrk="1" hangingPunct="1">
              <a:spcAft>
                <a:spcPts val="900"/>
              </a:spcAft>
              <a:buClr>
                <a:srgbClr val="BD002E"/>
              </a:buClr>
              <a:buFont typeface="Lucida Grande" charset="0"/>
              <a:buChar char="▸"/>
            </a:pPr>
            <a:r>
              <a:rPr lang="fr-FR" b="1" dirty="0">
                <a:latin typeface="+mn-lt"/>
                <a:cs typeface="Tahoma" charset="0"/>
              </a:rPr>
              <a:t>Fixer des objectifs sans donner les moyens</a:t>
            </a:r>
          </a:p>
          <a:p>
            <a:pPr eaLnBrk="1" hangingPunct="1">
              <a:spcAft>
                <a:spcPts val="900"/>
              </a:spcAft>
              <a:buClr>
                <a:srgbClr val="BD002E"/>
              </a:buClr>
              <a:buFont typeface="Lucida Grande" charset="0"/>
              <a:buChar char="▸"/>
            </a:pPr>
            <a:r>
              <a:rPr lang="fr-FR" b="1" dirty="0">
                <a:latin typeface="+mn-lt"/>
                <a:cs typeface="Tahoma" charset="0"/>
              </a:rPr>
              <a:t>Fixer des prescriptions rigides, loin du réel</a:t>
            </a:r>
          </a:p>
          <a:p>
            <a:pPr eaLnBrk="1" hangingPunct="1">
              <a:spcAft>
                <a:spcPts val="900"/>
              </a:spcAft>
              <a:buClr>
                <a:srgbClr val="BD002E"/>
              </a:buClr>
              <a:buFont typeface="Lucida Grande" charset="0"/>
              <a:buChar char="▸"/>
            </a:pPr>
            <a:r>
              <a:rPr lang="fr-FR" b="1" dirty="0">
                <a:latin typeface="+mn-lt"/>
                <a:cs typeface="Tahoma" charset="0"/>
              </a:rPr>
              <a:t>Donner des consignes contradictoires rendant le travail infaisable et poussant à la faute</a:t>
            </a:r>
          </a:p>
          <a:p>
            <a:pPr eaLnBrk="1" hangingPunct="1">
              <a:spcAft>
                <a:spcPts val="900"/>
              </a:spcAft>
              <a:buClr>
                <a:srgbClr val="BD002E"/>
              </a:buClr>
              <a:buFont typeface="Lucida Grande" charset="0"/>
              <a:buChar char="▸"/>
            </a:pPr>
            <a:r>
              <a:rPr lang="fr-FR" b="1" dirty="0">
                <a:latin typeface="+mn-lt"/>
                <a:cs typeface="Tahoma" charset="0"/>
              </a:rPr>
              <a:t>Faire venir le salarié/ agent et ne pas lui donner </a:t>
            </a:r>
            <a:br>
              <a:rPr lang="fr-FR" b="1" dirty="0">
                <a:latin typeface="+mn-lt"/>
                <a:cs typeface="Tahoma" charset="0"/>
              </a:rPr>
            </a:br>
            <a:r>
              <a:rPr lang="fr-FR" b="1" dirty="0">
                <a:latin typeface="+mn-lt"/>
                <a:cs typeface="Tahoma" charset="0"/>
              </a:rPr>
              <a:t>de travail</a:t>
            </a:r>
          </a:p>
        </p:txBody>
      </p:sp>
      <p:sp>
        <p:nvSpPr>
          <p:cNvPr id="5" name="TextBox 2"/>
          <p:cNvSpPr txBox="1"/>
          <p:nvPr/>
        </p:nvSpPr>
        <p:spPr>
          <a:xfrm>
            <a:off x="457200" y="641865"/>
            <a:ext cx="8304028" cy="590931"/>
          </a:xfrm>
          <a:prstGeom prst="rect">
            <a:avLst/>
          </a:prstGeom>
          <a:noFill/>
        </p:spPr>
        <p:txBody>
          <a:bodyPr wrap="square">
            <a:spAutoFit/>
          </a:bodyPr>
          <a:lstStyle>
            <a:lvl1pPr marL="1439863" indent="-143986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buSzPct val="150000"/>
              <a:defRPr/>
            </a:pPr>
            <a:r>
              <a:rPr lang="en-US" sz="3600" b="1" cap="small" dirty="0">
                <a:solidFill>
                  <a:srgbClr val="BD002E"/>
                </a:solidFill>
                <a:effectLst>
                  <a:outerShdw blurRad="38100" dist="38100" dir="2700000" algn="tl">
                    <a:srgbClr val="DDDDDD"/>
                  </a:outerShdw>
                </a:effectLst>
                <a:latin typeface="+mj-lt"/>
                <a:cs typeface="Tahoma" charset="0"/>
              </a:rPr>
              <a:t>Les </a:t>
            </a:r>
            <a:r>
              <a:rPr lang="en-US" sz="3600" b="1" cap="small" dirty="0" err="1">
                <a:solidFill>
                  <a:srgbClr val="BD002E"/>
                </a:solidFill>
                <a:effectLst>
                  <a:outerShdw blurRad="38100" dist="38100" dir="2700000" algn="tl">
                    <a:srgbClr val="DDDDDD"/>
                  </a:outerShdw>
                </a:effectLst>
                <a:latin typeface="+mj-lt"/>
                <a:cs typeface="Tahoma" charset="0"/>
              </a:rPr>
              <a:t>injonctions</a:t>
            </a:r>
            <a:r>
              <a:rPr lang="en-US" sz="3600" b="1" cap="small" dirty="0">
                <a:solidFill>
                  <a:srgbClr val="BD002E"/>
                </a:solidFill>
                <a:effectLst>
                  <a:outerShdw blurRad="38100" dist="38100" dir="2700000" algn="tl">
                    <a:srgbClr val="DDDDDD"/>
                  </a:outerShdw>
                </a:effectLst>
                <a:latin typeface="+mj-lt"/>
                <a:cs typeface="Tahoma" charset="0"/>
              </a:rPr>
              <a:t> </a:t>
            </a:r>
            <a:r>
              <a:rPr lang="en-US" sz="3600" b="1" cap="small" dirty="0" err="1">
                <a:solidFill>
                  <a:srgbClr val="BD002E"/>
                </a:solidFill>
                <a:effectLst>
                  <a:outerShdw blurRad="38100" dist="38100" dir="2700000" algn="tl">
                    <a:srgbClr val="DDDDDD"/>
                  </a:outerShdw>
                </a:effectLst>
                <a:latin typeface="+mj-lt"/>
                <a:cs typeface="Tahoma" charset="0"/>
              </a:rPr>
              <a:t>paradoxales</a:t>
            </a:r>
            <a:endParaRPr lang="en-US" sz="3600" b="1" cap="small" dirty="0">
              <a:solidFill>
                <a:srgbClr val="BD002E"/>
              </a:solidFill>
              <a:effectLst>
                <a:outerShdw blurRad="38100" dist="38100" dir="2700000" algn="tl">
                  <a:srgbClr val="DDDDDD"/>
                </a:outerShdw>
              </a:effectLst>
              <a:latin typeface="+mj-lt"/>
              <a:cs typeface="Tahoma" charset="0"/>
            </a:endParaRPr>
          </a:p>
        </p:txBody>
      </p:sp>
      <p:sp>
        <p:nvSpPr>
          <p:cNvPr id="6"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3079987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1000" fill="hold"/>
                                        <p:tgtEl>
                                          <p:spTgt spid="4608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450" decel="100000" fill="hold"/>
                                        <p:tgtEl>
                                          <p:spTgt spid="5"/>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5"/>
          <p:cNvSpPr txBox="1">
            <a:spLocks noChangeArrowheads="1"/>
          </p:cNvSpPr>
          <p:nvPr/>
        </p:nvSpPr>
        <p:spPr bwMode="auto">
          <a:xfrm>
            <a:off x="304800" y="1625600"/>
            <a:ext cx="8456428" cy="419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000"/>
              </a:spcAft>
              <a:buClr>
                <a:srgbClr val="BD002E"/>
              </a:buClr>
              <a:buFont typeface="Lucida Grande" charset="0"/>
              <a:buChar char="▸"/>
            </a:pPr>
            <a:r>
              <a:rPr lang="fr-FR" sz="2800" b="1" dirty="0">
                <a:latin typeface="+mn-lt"/>
                <a:cs typeface="Tahoma" charset="0"/>
              </a:rPr>
              <a:t>Supprimer des tâches ou le poste de travail pour </a:t>
            </a:r>
            <a:br>
              <a:rPr lang="fr-FR" sz="2800" b="1" dirty="0">
                <a:latin typeface="+mn-lt"/>
                <a:cs typeface="Tahoma" charset="0"/>
              </a:rPr>
            </a:br>
            <a:r>
              <a:rPr lang="fr-FR" sz="2800" b="1" dirty="0">
                <a:latin typeface="+mn-lt"/>
                <a:cs typeface="Tahoma" charset="0"/>
              </a:rPr>
              <a:t>les confier à un autre, sans prévenir le salarié/ agent</a:t>
            </a:r>
          </a:p>
          <a:p>
            <a:pPr eaLnBrk="1" hangingPunct="1">
              <a:spcAft>
                <a:spcPts val="1000"/>
              </a:spcAft>
              <a:buClr>
                <a:srgbClr val="BD002E"/>
              </a:buClr>
              <a:buFont typeface="Lucida Grande" charset="0"/>
              <a:buChar char="▸"/>
            </a:pPr>
            <a:r>
              <a:rPr lang="fr-FR" sz="2800" b="1" dirty="0">
                <a:latin typeface="+mn-lt"/>
                <a:cs typeface="Tahoma" charset="0"/>
              </a:rPr>
              <a:t>Priver de bureau, de téléphone, d</a:t>
            </a:r>
            <a:r>
              <a:rPr lang="ja-JP" altLang="fr-FR" sz="2800" b="1" dirty="0">
                <a:latin typeface="+mn-lt"/>
                <a:cs typeface="Tahoma" charset="0"/>
              </a:rPr>
              <a:t>’</a:t>
            </a:r>
            <a:r>
              <a:rPr lang="fr-FR" altLang="ja-JP" sz="2800" b="1" dirty="0">
                <a:latin typeface="+mn-lt"/>
                <a:cs typeface="Tahoma" charset="0"/>
              </a:rPr>
              <a:t>ordinateur, </a:t>
            </a:r>
            <a:br>
              <a:rPr lang="fr-FR" altLang="ja-JP" sz="2800" b="1" dirty="0">
                <a:latin typeface="+mn-lt"/>
                <a:cs typeface="Tahoma" charset="0"/>
              </a:rPr>
            </a:br>
            <a:r>
              <a:rPr lang="fr-FR" altLang="ja-JP" sz="2800" b="1" dirty="0">
                <a:latin typeface="+mn-lt"/>
                <a:cs typeface="Tahoma" charset="0"/>
              </a:rPr>
              <a:t>vider les armoires</a:t>
            </a:r>
          </a:p>
          <a:p>
            <a:pPr eaLnBrk="1" hangingPunct="1">
              <a:spcAft>
                <a:spcPts val="1000"/>
              </a:spcAft>
              <a:buClr>
                <a:srgbClr val="BD002E"/>
              </a:buClr>
              <a:buFont typeface="Lucida Grande" charset="0"/>
              <a:buChar char="▸"/>
            </a:pPr>
            <a:r>
              <a:rPr lang="fr-FR" sz="2800" b="1" dirty="0">
                <a:latin typeface="+mn-lt"/>
                <a:cs typeface="Tahoma" charset="0"/>
              </a:rPr>
              <a:t>Effacer le salarié/ agent de l</a:t>
            </a:r>
            <a:r>
              <a:rPr lang="ja-JP" altLang="fr-FR" sz="2800" b="1" dirty="0">
                <a:latin typeface="+mn-lt"/>
                <a:cs typeface="Tahoma" charset="0"/>
              </a:rPr>
              <a:t>’</a:t>
            </a:r>
            <a:r>
              <a:rPr lang="fr-FR" altLang="ja-JP" sz="2800" b="1" dirty="0">
                <a:latin typeface="+mn-lt"/>
                <a:cs typeface="Tahoma" charset="0"/>
              </a:rPr>
              <a:t>organigramme, </a:t>
            </a:r>
            <a:br>
              <a:rPr lang="fr-FR" altLang="ja-JP" sz="2800" b="1" dirty="0">
                <a:latin typeface="+mn-lt"/>
                <a:cs typeface="Tahoma" charset="0"/>
              </a:rPr>
            </a:br>
            <a:r>
              <a:rPr lang="fr-FR" altLang="ja-JP" sz="2800" b="1" dirty="0">
                <a:latin typeface="+mn-lt"/>
                <a:cs typeface="Tahoma" charset="0"/>
              </a:rPr>
              <a:t>des papiers à en-tête</a:t>
            </a:r>
          </a:p>
          <a:p>
            <a:pPr eaLnBrk="1" hangingPunct="1">
              <a:spcAft>
                <a:spcPts val="1000"/>
              </a:spcAft>
              <a:buClr>
                <a:srgbClr val="BD002E"/>
              </a:buClr>
              <a:buFont typeface="Lucida Grande" charset="0"/>
              <a:buChar char="▸"/>
            </a:pPr>
            <a:r>
              <a:rPr lang="fr-FR" sz="2800" b="1" dirty="0">
                <a:latin typeface="+mn-lt"/>
                <a:cs typeface="Tahoma" charset="0"/>
              </a:rPr>
              <a:t>Donner du travail ne correspondant pas à la qualification</a:t>
            </a:r>
          </a:p>
        </p:txBody>
      </p:sp>
      <p:sp>
        <p:nvSpPr>
          <p:cNvPr id="4" name="TextBox 2"/>
          <p:cNvSpPr txBox="1"/>
          <p:nvPr/>
        </p:nvSpPr>
        <p:spPr>
          <a:xfrm>
            <a:off x="457200" y="760491"/>
            <a:ext cx="8304028" cy="646331"/>
          </a:xfrm>
          <a:prstGeom prst="rect">
            <a:avLst/>
          </a:prstGeom>
          <a:noFill/>
        </p:spPr>
        <p:txBody>
          <a:bodyPr wrap="square">
            <a:spAutoFit/>
          </a:bodyPr>
          <a:lstStyle>
            <a:lvl1pPr marL="1439863" indent="-143986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buSzPct val="150000"/>
              <a:defRPr/>
            </a:pPr>
            <a:r>
              <a:rPr lang="en-US" sz="4000" b="1" cap="small" dirty="0">
                <a:solidFill>
                  <a:srgbClr val="BD002E"/>
                </a:solidFill>
                <a:effectLst>
                  <a:outerShdw blurRad="38100" dist="38100" dir="2700000" algn="tl">
                    <a:srgbClr val="DDDDDD"/>
                  </a:outerShdw>
                </a:effectLst>
                <a:latin typeface="+mj-lt"/>
                <a:cs typeface="Tahoma" charset="0"/>
              </a:rPr>
              <a:t>La </a:t>
            </a:r>
            <a:r>
              <a:rPr lang="en-US" sz="4000" b="1" cap="small" dirty="0" err="1">
                <a:solidFill>
                  <a:srgbClr val="BD002E"/>
                </a:solidFill>
                <a:effectLst>
                  <a:outerShdw blurRad="38100" dist="38100" dir="2700000" algn="tl">
                    <a:srgbClr val="DDDDDD"/>
                  </a:outerShdw>
                </a:effectLst>
                <a:latin typeface="+mj-lt"/>
                <a:cs typeface="Tahoma" charset="0"/>
              </a:rPr>
              <a:t>mise</a:t>
            </a:r>
            <a:r>
              <a:rPr lang="en-US" sz="4000" b="1" cap="small" dirty="0">
                <a:solidFill>
                  <a:srgbClr val="BD002E"/>
                </a:solidFill>
                <a:effectLst>
                  <a:outerShdw blurRad="38100" dist="38100" dir="2700000" algn="tl">
                    <a:srgbClr val="DDDDDD"/>
                  </a:outerShdw>
                </a:effectLst>
                <a:latin typeface="+mj-lt"/>
                <a:cs typeface="Tahoma" charset="0"/>
              </a:rPr>
              <a:t> </a:t>
            </a:r>
            <a:r>
              <a:rPr lang="en-US" sz="4000" b="1" cap="small" dirty="0" err="1">
                <a:solidFill>
                  <a:srgbClr val="BD002E"/>
                </a:solidFill>
                <a:effectLst>
                  <a:outerShdw blurRad="38100" dist="38100" dir="2700000" algn="tl">
                    <a:srgbClr val="DDDDDD"/>
                  </a:outerShdw>
                </a:effectLst>
                <a:latin typeface="+mj-lt"/>
                <a:cs typeface="Tahoma" charset="0"/>
              </a:rPr>
              <a:t>en</a:t>
            </a:r>
            <a:r>
              <a:rPr lang="en-US" sz="4000" b="1" cap="small" dirty="0">
                <a:solidFill>
                  <a:srgbClr val="BD002E"/>
                </a:solidFill>
                <a:effectLst>
                  <a:outerShdw blurRad="38100" dist="38100" dir="2700000" algn="tl">
                    <a:srgbClr val="DDDDDD"/>
                  </a:outerShdw>
                </a:effectLst>
                <a:latin typeface="+mj-lt"/>
                <a:cs typeface="Tahoma" charset="0"/>
              </a:rPr>
              <a:t> scène de la </a:t>
            </a:r>
            <a:r>
              <a:rPr lang="en-US" sz="4000" b="1" cap="small" dirty="0" err="1">
                <a:solidFill>
                  <a:srgbClr val="BD002E"/>
                </a:solidFill>
                <a:effectLst>
                  <a:outerShdw blurRad="38100" dist="38100" dir="2700000" algn="tl">
                    <a:srgbClr val="DDDDDD"/>
                  </a:outerShdw>
                </a:effectLst>
                <a:latin typeface="+mj-lt"/>
                <a:cs typeface="Tahoma" charset="0"/>
              </a:rPr>
              <a:t>disparition</a:t>
            </a:r>
            <a:endParaRPr lang="en-US" sz="4000" b="1" cap="small" dirty="0">
              <a:solidFill>
                <a:srgbClr val="BD002E"/>
              </a:solidFill>
              <a:effectLst>
                <a:outerShdw blurRad="38100" dist="38100" dir="2700000" algn="tl">
                  <a:srgbClr val="DDDDDD"/>
                </a:outerShdw>
              </a:effectLst>
              <a:latin typeface="+mj-lt"/>
              <a:cs typeface="Tahoma" charset="0"/>
            </a:endParaRPr>
          </a:p>
        </p:txBody>
      </p:sp>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42279941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1000" fill="hold"/>
                                        <p:tgtEl>
                                          <p:spTgt spid="4608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450" decel="100000" fill="hold"/>
                                        <p:tgtEl>
                                          <p:spTgt spid="4"/>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5"/>
          <p:cNvSpPr txBox="1">
            <a:spLocks noChangeArrowheads="1"/>
          </p:cNvSpPr>
          <p:nvPr/>
        </p:nvSpPr>
        <p:spPr bwMode="auto">
          <a:xfrm>
            <a:off x="457200" y="2057399"/>
            <a:ext cx="8229600" cy="368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500"/>
              </a:spcAft>
              <a:buClr>
                <a:srgbClr val="BD002E"/>
              </a:buClr>
              <a:buFont typeface="Lucida Grande" charset="0"/>
              <a:buChar char="▸"/>
            </a:pPr>
            <a:r>
              <a:rPr lang="fr-FR" sz="2800" b="1" dirty="0">
                <a:latin typeface="+mn-lt"/>
                <a:cs typeface="Tahoma" charset="0"/>
              </a:rPr>
              <a:t>Fixer des objectifs irréalistes et irréalisables entretenant une situation d</a:t>
            </a:r>
            <a:r>
              <a:rPr lang="ja-JP" altLang="fr-FR" sz="2800" b="1" dirty="0">
                <a:latin typeface="+mn-lt"/>
                <a:cs typeface="Tahoma" charset="0"/>
              </a:rPr>
              <a:t>’</a:t>
            </a:r>
            <a:r>
              <a:rPr lang="fr-FR" altLang="ja-JP" sz="2800" b="1" dirty="0">
                <a:latin typeface="+mn-lt"/>
                <a:cs typeface="Tahoma" charset="0"/>
              </a:rPr>
              <a:t>échec, un épuisement professionnel et des critiques systématiques</a:t>
            </a:r>
          </a:p>
          <a:p>
            <a:pPr eaLnBrk="1" hangingPunct="1">
              <a:spcAft>
                <a:spcPts val="1500"/>
              </a:spcAft>
              <a:buClr>
                <a:srgbClr val="BD002E"/>
              </a:buClr>
              <a:buFont typeface="Lucida Grande" charset="0"/>
              <a:buChar char="▸"/>
            </a:pPr>
            <a:r>
              <a:rPr lang="fr-FR" sz="2800" b="1" dirty="0">
                <a:latin typeface="+mn-lt"/>
                <a:cs typeface="Tahoma" charset="0"/>
              </a:rPr>
              <a:t>Intensifier la charge de travail dans un temps imparti</a:t>
            </a:r>
          </a:p>
          <a:p>
            <a:pPr eaLnBrk="1" hangingPunct="1">
              <a:spcAft>
                <a:spcPts val="1500"/>
              </a:spcAft>
              <a:buClr>
                <a:srgbClr val="BD002E"/>
              </a:buClr>
              <a:buFont typeface="Lucida Grande" charset="0"/>
              <a:buChar char="▸"/>
            </a:pPr>
            <a:r>
              <a:rPr lang="fr-FR" sz="2800" b="1" dirty="0">
                <a:latin typeface="+mn-lt"/>
                <a:cs typeface="Tahoma" charset="0"/>
              </a:rPr>
              <a:t>Déposer de manière répétitive des dossiers urgents à la dernière minute</a:t>
            </a:r>
          </a:p>
        </p:txBody>
      </p:sp>
      <p:sp>
        <p:nvSpPr>
          <p:cNvPr id="4" name="TextBox 2"/>
          <p:cNvSpPr txBox="1"/>
          <p:nvPr/>
        </p:nvSpPr>
        <p:spPr>
          <a:xfrm>
            <a:off x="368300" y="937282"/>
            <a:ext cx="8775700" cy="646331"/>
          </a:xfrm>
          <a:prstGeom prst="rect">
            <a:avLst/>
          </a:prstGeom>
          <a:noFill/>
        </p:spPr>
        <p:txBody>
          <a:bodyPr wrap="square">
            <a:spAutoFit/>
          </a:bodyPr>
          <a:lstStyle>
            <a:lvl1pPr marL="1439863" indent="-143986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buSzPct val="150000"/>
              <a:defRPr/>
            </a:pPr>
            <a:r>
              <a:rPr lang="en-US" sz="4000" b="1" cap="small" dirty="0">
                <a:solidFill>
                  <a:srgbClr val="BD002E"/>
                </a:solidFill>
                <a:effectLst>
                  <a:outerShdw blurRad="38100" dist="38100" dir="2700000" algn="tl">
                    <a:srgbClr val="DDDDDD"/>
                  </a:outerShdw>
                </a:effectLst>
                <a:latin typeface="+mj-lt"/>
                <a:cs typeface="Tahoma" charset="0"/>
              </a:rPr>
              <a:t>La </a:t>
            </a:r>
            <a:r>
              <a:rPr lang="en-US" sz="4000" b="1" cap="small" dirty="0" err="1">
                <a:solidFill>
                  <a:srgbClr val="BD002E"/>
                </a:solidFill>
                <a:effectLst>
                  <a:outerShdw blurRad="38100" dist="38100" dir="2700000" algn="tl">
                    <a:srgbClr val="DDDDDD"/>
                  </a:outerShdw>
                </a:effectLst>
                <a:latin typeface="+mj-lt"/>
                <a:cs typeface="Tahoma" charset="0"/>
              </a:rPr>
              <a:t>rédition</a:t>
            </a:r>
            <a:r>
              <a:rPr lang="en-US" sz="4000" b="1" cap="small" dirty="0">
                <a:solidFill>
                  <a:srgbClr val="BD002E"/>
                </a:solidFill>
                <a:effectLst>
                  <a:outerShdw blurRad="38100" dist="38100" dir="2700000" algn="tl">
                    <a:srgbClr val="DDDDDD"/>
                  </a:outerShdw>
                </a:effectLst>
                <a:latin typeface="+mj-lt"/>
                <a:cs typeface="Tahoma" charset="0"/>
              </a:rPr>
              <a:t> </a:t>
            </a:r>
            <a:r>
              <a:rPr lang="en-US" sz="4000" b="1" cap="small" dirty="0" err="1">
                <a:solidFill>
                  <a:srgbClr val="BD002E"/>
                </a:solidFill>
                <a:effectLst>
                  <a:outerShdw blurRad="38100" dist="38100" dir="2700000" algn="tl">
                    <a:srgbClr val="DDDDDD"/>
                  </a:outerShdw>
                </a:effectLst>
                <a:latin typeface="+mj-lt"/>
                <a:cs typeface="Tahoma" charset="0"/>
              </a:rPr>
              <a:t>émotionnelle</a:t>
            </a:r>
            <a:r>
              <a:rPr lang="en-US" sz="4000" b="1" cap="small" dirty="0">
                <a:solidFill>
                  <a:srgbClr val="BD002E"/>
                </a:solidFill>
                <a:effectLst>
                  <a:outerShdw blurRad="38100" dist="38100" dir="2700000" algn="tl">
                    <a:srgbClr val="DDDDDD"/>
                  </a:outerShdw>
                </a:effectLst>
                <a:latin typeface="+mj-lt"/>
                <a:cs typeface="Tahoma" charset="0"/>
              </a:rPr>
              <a:t> par </a:t>
            </a:r>
            <a:r>
              <a:rPr lang="en-US" sz="4000" b="1" cap="small" dirty="0" err="1">
                <a:solidFill>
                  <a:srgbClr val="BD002E"/>
                </a:solidFill>
                <a:effectLst>
                  <a:outerShdw blurRad="38100" dist="38100" dir="2700000" algn="tl">
                    <a:srgbClr val="DDDDDD"/>
                  </a:outerShdw>
                </a:effectLst>
                <a:latin typeface="+mj-lt"/>
                <a:cs typeface="Tahoma" charset="0"/>
              </a:rPr>
              <a:t>hyperactivité</a:t>
            </a:r>
            <a:endParaRPr lang="en-US" sz="4000" b="1" cap="small" dirty="0">
              <a:solidFill>
                <a:srgbClr val="BD002E"/>
              </a:solidFill>
              <a:effectLst>
                <a:outerShdw blurRad="38100" dist="38100" dir="2700000" algn="tl">
                  <a:srgbClr val="DDDDDD"/>
                </a:outerShdw>
              </a:effectLst>
              <a:latin typeface="+mj-lt"/>
              <a:cs typeface="Tahoma" charset="0"/>
            </a:endParaRPr>
          </a:p>
        </p:txBody>
      </p:sp>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19802226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1000" fill="hold"/>
                                        <p:tgtEl>
                                          <p:spTgt spid="4608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450" decel="100000" fill="hold"/>
                                        <p:tgtEl>
                                          <p:spTgt spid="4"/>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5"/>
          <p:cNvSpPr txBox="1">
            <a:spLocks noChangeArrowheads="1"/>
          </p:cNvSpPr>
          <p:nvPr/>
        </p:nvSpPr>
        <p:spPr bwMode="auto">
          <a:xfrm>
            <a:off x="457200" y="1219200"/>
            <a:ext cx="8229600" cy="5289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000"/>
              </a:spcAft>
              <a:buClr>
                <a:srgbClr val="BD002E"/>
              </a:buClr>
              <a:buFont typeface="Lucida Grande" charset="0"/>
              <a:buChar char="▸"/>
            </a:pPr>
            <a:r>
              <a:rPr lang="fr-FR" b="1" dirty="0">
                <a:latin typeface="+mn-lt"/>
                <a:cs typeface="Tahoma" charset="0"/>
              </a:rPr>
              <a:t>Le détournement du lien de subordination</a:t>
            </a:r>
          </a:p>
          <a:p>
            <a:pPr lvl="1" eaLnBrk="1" hangingPunct="1">
              <a:spcAft>
                <a:spcPts val="1000"/>
              </a:spcAft>
              <a:buClr>
                <a:srgbClr val="BD002E"/>
              </a:buClr>
              <a:buFont typeface="Wingdings" charset="0"/>
              <a:buChar char="§"/>
            </a:pPr>
            <a:r>
              <a:rPr lang="fr-FR" dirty="0">
                <a:latin typeface="+mn-lt"/>
                <a:cs typeface="Tahoma" charset="0"/>
              </a:rPr>
              <a:t>Incivilité à caractère vexatoire, refus de dialoguer, remarques insidieuses ou injurieuses, dénigrement…</a:t>
            </a:r>
          </a:p>
          <a:p>
            <a:pPr eaLnBrk="1" hangingPunct="1">
              <a:spcAft>
                <a:spcPts val="1000"/>
              </a:spcAft>
              <a:buClr>
                <a:srgbClr val="BD002E"/>
              </a:buClr>
              <a:buFont typeface="Lucida Grande" charset="0"/>
              <a:buChar char="▸"/>
            </a:pPr>
            <a:r>
              <a:rPr lang="fr-FR" b="1" dirty="0">
                <a:latin typeface="+mn-lt"/>
                <a:cs typeface="Tahoma" charset="0"/>
              </a:rPr>
              <a:t>Le détournement des règles disciplinaires</a:t>
            </a:r>
          </a:p>
          <a:p>
            <a:pPr lvl="1" eaLnBrk="1" hangingPunct="1">
              <a:spcAft>
                <a:spcPts val="1000"/>
              </a:spcAft>
              <a:buClr>
                <a:srgbClr val="BD002E"/>
              </a:buClr>
              <a:buFont typeface="Wingdings" charset="0"/>
              <a:buChar char="§"/>
            </a:pPr>
            <a:r>
              <a:rPr lang="fr-FR" dirty="0">
                <a:latin typeface="+mn-lt"/>
                <a:cs typeface="Tahoma" charset="0"/>
              </a:rPr>
              <a:t>Sanctions injustifiées basées sur des faits véniels…</a:t>
            </a:r>
          </a:p>
          <a:p>
            <a:pPr eaLnBrk="1" hangingPunct="1">
              <a:spcAft>
                <a:spcPts val="1000"/>
              </a:spcAft>
              <a:buClr>
                <a:srgbClr val="BD002E"/>
              </a:buClr>
              <a:buFont typeface="Lucida Grande" charset="0"/>
              <a:buChar char="▸"/>
            </a:pPr>
            <a:r>
              <a:rPr lang="fr-FR" b="1" dirty="0">
                <a:latin typeface="+mn-lt"/>
                <a:cs typeface="Tahoma" charset="0"/>
              </a:rPr>
              <a:t>Le détournement du pouvoir de direction</a:t>
            </a:r>
          </a:p>
          <a:p>
            <a:pPr lvl="1" eaLnBrk="1" hangingPunct="1">
              <a:spcAft>
                <a:spcPts val="1000"/>
              </a:spcAft>
              <a:buClr>
                <a:srgbClr val="BD002E"/>
              </a:buClr>
              <a:buFont typeface="Wingdings" charset="0"/>
              <a:buChar char="§"/>
            </a:pPr>
            <a:r>
              <a:rPr lang="fr-FR" dirty="0">
                <a:latin typeface="+mn-lt"/>
                <a:cs typeface="Tahoma" charset="0"/>
              </a:rPr>
              <a:t>Ne pas donner de travail, donner des objectifs irréalisables, donner du travail inutile, isoler…</a:t>
            </a:r>
          </a:p>
          <a:p>
            <a:pPr eaLnBrk="1" hangingPunct="1">
              <a:spcAft>
                <a:spcPts val="1000"/>
              </a:spcAft>
              <a:buClr>
                <a:srgbClr val="BD002E"/>
              </a:buClr>
              <a:buFont typeface="Lucida Grande" charset="0"/>
              <a:buChar char="▸"/>
            </a:pPr>
            <a:r>
              <a:rPr lang="fr-FR" b="1" dirty="0">
                <a:latin typeface="+mn-lt"/>
                <a:cs typeface="Tahoma" charset="0"/>
              </a:rPr>
              <a:t>Le détournement du pouvoir d</a:t>
            </a:r>
            <a:r>
              <a:rPr lang="ja-JP" altLang="fr-FR" b="1" dirty="0">
                <a:latin typeface="+mn-lt"/>
                <a:cs typeface="Tahoma" charset="0"/>
              </a:rPr>
              <a:t>’</a:t>
            </a:r>
            <a:r>
              <a:rPr lang="fr-FR" altLang="ja-JP" b="1" dirty="0">
                <a:latin typeface="+mn-lt"/>
                <a:cs typeface="Tahoma" charset="0"/>
              </a:rPr>
              <a:t>organisation</a:t>
            </a:r>
          </a:p>
          <a:p>
            <a:pPr lvl="1" eaLnBrk="1" hangingPunct="1">
              <a:spcAft>
                <a:spcPts val="1000"/>
              </a:spcAft>
              <a:buClr>
                <a:srgbClr val="BD002E"/>
              </a:buClr>
              <a:buFont typeface="Wingdings" charset="0"/>
              <a:buChar char="§"/>
            </a:pPr>
            <a:r>
              <a:rPr lang="fr-FR" dirty="0">
                <a:latin typeface="+mn-lt"/>
                <a:cs typeface="Tahoma" charset="0"/>
              </a:rPr>
              <a:t>Modifier arbitrairement les conditions de travail </a:t>
            </a:r>
            <a:br>
              <a:rPr lang="fr-FR" dirty="0">
                <a:latin typeface="+mn-lt"/>
                <a:cs typeface="Tahoma" charset="0"/>
              </a:rPr>
            </a:br>
            <a:r>
              <a:rPr lang="fr-FR" dirty="0">
                <a:latin typeface="+mn-lt"/>
                <a:cs typeface="Tahoma" charset="0"/>
              </a:rPr>
              <a:t>ou les attributions essentielles du poste de travail</a:t>
            </a:r>
          </a:p>
        </p:txBody>
      </p:sp>
      <p:sp>
        <p:nvSpPr>
          <p:cNvPr id="3" name="TextBox 2"/>
          <p:cNvSpPr txBox="1"/>
          <p:nvPr/>
        </p:nvSpPr>
        <p:spPr>
          <a:xfrm>
            <a:off x="457200" y="708682"/>
            <a:ext cx="8229600" cy="646331"/>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defRPr/>
            </a:pPr>
            <a:r>
              <a:rPr lang="en-US" sz="4000" b="1" dirty="0">
                <a:solidFill>
                  <a:srgbClr val="BD002E"/>
                </a:solidFill>
                <a:effectLst>
                  <a:outerShdw blurRad="38100" dist="38100" dir="2700000" algn="tl">
                    <a:srgbClr val="DDDDDD"/>
                  </a:outerShdw>
                </a:effectLst>
                <a:latin typeface="+mj-lt"/>
                <a:cs typeface="Tahoma" charset="0"/>
              </a:rPr>
              <a:t>PRATIQUES vs RÈGLES DE DROIT</a:t>
            </a:r>
          </a:p>
        </p:txBody>
      </p:sp>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35508901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450" decel="100000" fill="hold"/>
                                        <p:tgtEl>
                                          <p:spTgt spid="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6082"/>
                                        </p:tgtEl>
                                        <p:attrNameLst>
                                          <p:attrName>style.visibility</p:attrName>
                                        </p:attrNameLst>
                                      </p:cBhvr>
                                      <p:to>
                                        <p:strVal val="visible"/>
                                      </p:to>
                                    </p:set>
                                    <p:animEffect transition="in" filter="fade">
                                      <p:cBhvr>
                                        <p:cTn id="14" dur="1000"/>
                                        <p:tgtEl>
                                          <p:spTgt spid="46082"/>
                                        </p:tgtEl>
                                      </p:cBhvr>
                                    </p:animEffect>
                                    <p:anim calcmode="lin" valueType="num">
                                      <p:cBhvr>
                                        <p:cTn id="15" dur="1000" fill="hold"/>
                                        <p:tgtEl>
                                          <p:spTgt spid="46082"/>
                                        </p:tgtEl>
                                        <p:attrNameLst>
                                          <p:attrName>ppt_x</p:attrName>
                                        </p:attrNameLst>
                                      </p:cBhvr>
                                      <p:tavLst>
                                        <p:tav tm="0">
                                          <p:val>
                                            <p:strVal val="#ppt_x"/>
                                          </p:val>
                                        </p:tav>
                                        <p:tav tm="100000">
                                          <p:val>
                                            <p:strVal val="#ppt_x"/>
                                          </p:val>
                                        </p:tav>
                                      </p:tavLst>
                                    </p:anim>
                                    <p:anim calcmode="lin" valueType="num">
                                      <p:cBhvr>
                                        <p:cTn id="16" dur="1000" fill="hold"/>
                                        <p:tgtEl>
                                          <p:spTgt spid="46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87736"/>
            <a:ext cx="8229600" cy="1143000"/>
          </a:xfrm>
        </p:spPr>
        <p:txBody>
          <a:bodyPr>
            <a:normAutofit/>
          </a:bodyPr>
          <a:lstStyle/>
          <a:p>
            <a:r>
              <a:rPr lang="fr-FR" b="1" dirty="0">
                <a:solidFill>
                  <a:srgbClr val="FF0000"/>
                </a:solidFill>
                <a:latin typeface="Verdana"/>
                <a:cs typeface="Verdana"/>
              </a:rPr>
              <a:t>Quizz</a:t>
            </a:r>
            <a:endParaRPr lang="fr-FR" b="1" dirty="0">
              <a:latin typeface="Verdana"/>
              <a:cs typeface="Verdana"/>
            </a:endParaRPr>
          </a:p>
        </p:txBody>
      </p:sp>
      <p:sp>
        <p:nvSpPr>
          <p:cNvPr id="3" name="Espace réservé du contenu 2"/>
          <p:cNvSpPr>
            <a:spLocks noGrp="1"/>
          </p:cNvSpPr>
          <p:nvPr>
            <p:ph idx="1"/>
          </p:nvPr>
        </p:nvSpPr>
        <p:spPr>
          <a:xfrm>
            <a:off x="457200" y="4011631"/>
            <a:ext cx="8229600" cy="738169"/>
          </a:xfrm>
        </p:spPr>
        <p:txBody>
          <a:bodyPr>
            <a:normAutofit/>
          </a:bodyPr>
          <a:lstStyle/>
          <a:p>
            <a:pPr marL="0" indent="0" algn="ctr">
              <a:buNone/>
            </a:pPr>
            <a:r>
              <a:rPr lang="fr-FR" sz="4000" b="1" dirty="0">
                <a:solidFill>
                  <a:srgbClr val="FF0000"/>
                </a:solidFill>
                <a:latin typeface="Verdana"/>
                <a:cs typeface="Verdana"/>
              </a:rPr>
              <a:t>Harcèlement moral ?</a:t>
            </a: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18425" t="19650" r="16472" b="19953"/>
          <a:stretch/>
        </p:blipFill>
        <p:spPr>
          <a:xfrm>
            <a:off x="3517900" y="1943283"/>
            <a:ext cx="2108200" cy="1955800"/>
          </a:xfrm>
          <a:prstGeom prst="rect">
            <a:avLst/>
          </a:prstGeom>
        </p:spPr>
      </p:pic>
      <p:sp>
        <p:nvSpPr>
          <p:cNvPr id="6" name="ZoneTexte 5"/>
          <p:cNvSpPr txBox="1"/>
          <p:nvPr/>
        </p:nvSpPr>
        <p:spPr>
          <a:xfrm>
            <a:off x="283335" y="220354"/>
            <a:ext cx="592428" cy="646331"/>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p:spPr>
        <p:txBody>
          <a:bodyPr wrap="square" rtlCol="0">
            <a:spAutoFit/>
          </a:bodyPr>
          <a:lstStyle/>
          <a:p>
            <a:pPr algn="ctr"/>
            <a:r>
              <a:rPr lang="fr-FR" sz="3600" b="1" dirty="0">
                <a:solidFill>
                  <a:srgbClr val="990033"/>
                </a:solidFill>
              </a:rPr>
              <a:t>5</a:t>
            </a:r>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6840203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89800"/>
            <a:ext cx="8229600" cy="779462"/>
          </a:xfrm>
        </p:spPr>
        <p:txBody>
          <a:bodyPr>
            <a:normAutofit/>
          </a:bodyPr>
          <a:lstStyle/>
          <a:p>
            <a:r>
              <a:rPr lang="fr-FR" b="1" dirty="0">
                <a:solidFill>
                  <a:srgbClr val="FF0000"/>
                </a:solidFill>
                <a:cs typeface="Verdana"/>
              </a:rPr>
              <a:t>Harcèlement moral ?</a:t>
            </a:r>
            <a:endParaRPr lang="fr-FR" b="1" dirty="0">
              <a:cs typeface="Verdana"/>
            </a:endParaRPr>
          </a:p>
        </p:txBody>
      </p:sp>
      <p:sp>
        <p:nvSpPr>
          <p:cNvPr id="3" name="Espace réservé du contenu 2"/>
          <p:cNvSpPr>
            <a:spLocks noGrp="1"/>
          </p:cNvSpPr>
          <p:nvPr>
            <p:ph idx="1"/>
          </p:nvPr>
        </p:nvSpPr>
        <p:spPr>
          <a:xfrm>
            <a:off x="457200" y="1569263"/>
            <a:ext cx="8229600" cy="2177238"/>
          </a:xfrm>
        </p:spPr>
        <p:txBody>
          <a:bodyPr/>
          <a:lstStyle/>
          <a:p>
            <a:r>
              <a:rPr lang="fr-FR" dirty="0">
                <a:solidFill>
                  <a:srgbClr val="FF0000"/>
                </a:solidFill>
                <a:cs typeface="Verdana"/>
              </a:rPr>
              <a:t>Alors que vous estimez être déjà sous l’eau, on vous donne une surcharge de travail en vous disant que c’est exceptionnel et sur un ton qui n’appelle aucun refus?</a:t>
            </a:r>
          </a:p>
        </p:txBody>
      </p:sp>
      <p:pic>
        <p:nvPicPr>
          <p:cNvPr id="4" name="Image 3" descr="891ec75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528" y="3505200"/>
            <a:ext cx="6768943" cy="2936663"/>
          </a:xfrm>
          <a:prstGeom prst="rect">
            <a:avLst/>
          </a:prstGeom>
        </p:spPr>
      </p:pic>
      <p:sp>
        <p:nvSpPr>
          <p:cNvPr id="5"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29220765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737393"/>
            <a:ext cx="8229600" cy="1143000"/>
          </a:xfrm>
        </p:spPr>
        <p:txBody>
          <a:bodyPr>
            <a:noAutofit/>
          </a:bodyPr>
          <a:lstStyle/>
          <a:p>
            <a:pPr algn="l"/>
            <a:r>
              <a:rPr lang="fr-FR" sz="3200" b="1" dirty="0">
                <a:solidFill>
                  <a:srgbClr val="C00000"/>
                </a:solidFill>
                <a:latin typeface="+mn-lt"/>
                <a:cs typeface="Verdana"/>
              </a:rPr>
              <a:t>Donner une surcharge de travail exceptionnelle et temporaire, est- ce du HM ? </a:t>
            </a:r>
            <a:br>
              <a:rPr lang="fr-FR" sz="1800" dirty="0">
                <a:solidFill>
                  <a:srgbClr val="C00000"/>
                </a:solidFill>
                <a:latin typeface="+mn-lt"/>
                <a:cs typeface="Verdana"/>
              </a:rPr>
            </a:br>
            <a:endParaRPr lang="fr-FR" sz="1800" dirty="0">
              <a:solidFill>
                <a:srgbClr val="C00000"/>
              </a:solidFill>
              <a:latin typeface="+mn-lt"/>
            </a:endParaRPr>
          </a:p>
        </p:txBody>
      </p:sp>
      <p:sp>
        <p:nvSpPr>
          <p:cNvPr id="8" name="Espace réservé du contenu 7"/>
          <p:cNvSpPr>
            <a:spLocks noGrp="1"/>
          </p:cNvSpPr>
          <p:nvPr>
            <p:ph sz="half" idx="2"/>
          </p:nvPr>
        </p:nvSpPr>
        <p:spPr>
          <a:xfrm>
            <a:off x="457200" y="1755774"/>
            <a:ext cx="4187825" cy="4327525"/>
          </a:xfrm>
        </p:spPr>
        <p:txBody>
          <a:bodyPr>
            <a:noAutofit/>
          </a:bodyPr>
          <a:lstStyle/>
          <a:p>
            <a:pPr marL="0" indent="0" fontAlgn="base">
              <a:buNone/>
            </a:pPr>
            <a:r>
              <a:rPr lang="fr-FR" sz="2800" dirty="0">
                <a:cs typeface="Verdana"/>
              </a:rPr>
              <a:t>Bien que la personne soit « sous les dossiers » en permanence,  si cette surcharge est exceptionnelle et temporaire, la situation étant censée revenir à la normale après ce « rush », il ne s’agit pas de harcèlement moral.</a:t>
            </a:r>
          </a:p>
          <a:p>
            <a:endParaRPr lang="fr-FR" sz="2800" dirty="0"/>
          </a:p>
        </p:txBody>
      </p:sp>
      <p:sp>
        <p:nvSpPr>
          <p:cNvPr id="9" name="Espace réservé du texte 8"/>
          <p:cNvSpPr>
            <a:spLocks noGrp="1"/>
          </p:cNvSpPr>
          <p:nvPr>
            <p:ph type="body" sz="quarter" idx="3"/>
          </p:nvPr>
        </p:nvSpPr>
        <p:spPr>
          <a:xfrm>
            <a:off x="4865688" y="1577974"/>
            <a:ext cx="4041775" cy="639762"/>
          </a:xfrm>
        </p:spPr>
        <p:txBody>
          <a:bodyPr>
            <a:noAutofit/>
          </a:bodyPr>
          <a:lstStyle/>
          <a:p>
            <a:r>
              <a:rPr lang="fr-FR" sz="3200" dirty="0">
                <a:solidFill>
                  <a:srgbClr val="FF0000"/>
                </a:solidFill>
                <a:cs typeface="Verdana"/>
              </a:rPr>
              <a:t>Mais attention</a:t>
            </a:r>
            <a:r>
              <a:rPr lang="fr-FR" dirty="0">
                <a:solidFill>
                  <a:srgbClr val="FF0000"/>
                </a:solidFill>
                <a:cs typeface="Verdana"/>
              </a:rPr>
              <a:t> !</a:t>
            </a:r>
          </a:p>
        </p:txBody>
      </p:sp>
      <p:sp>
        <p:nvSpPr>
          <p:cNvPr id="10" name="Espace réservé du contenu 9"/>
          <p:cNvSpPr>
            <a:spLocks noGrp="1"/>
          </p:cNvSpPr>
          <p:nvPr>
            <p:ph sz="quarter" idx="4"/>
          </p:nvPr>
        </p:nvSpPr>
        <p:spPr>
          <a:xfrm>
            <a:off x="4865688" y="2286000"/>
            <a:ext cx="4041775" cy="3951288"/>
          </a:xfrm>
        </p:spPr>
        <p:txBody>
          <a:bodyPr>
            <a:normAutofit/>
          </a:bodyPr>
          <a:lstStyle/>
          <a:p>
            <a:pPr fontAlgn="base"/>
            <a:r>
              <a:rPr lang="fr-FR" sz="2800" dirty="0">
                <a:cs typeface="Verdana"/>
              </a:rPr>
              <a:t>Le fait que ce ne soit pas du HM n’exonère pas l’employeur de son obligation  de préserver la santé physique et mentale des agents !</a:t>
            </a:r>
          </a:p>
          <a:p>
            <a:pPr fontAlgn="base"/>
            <a:endParaRPr lang="fr-FR" sz="2800" dirty="0"/>
          </a:p>
          <a:p>
            <a:pPr fontAlgn="base"/>
            <a:endParaRPr lang="fr-FR" sz="2800" dirty="0"/>
          </a:p>
        </p:txBody>
      </p:sp>
      <p:sp>
        <p:nvSpPr>
          <p:cNvPr id="11"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10654817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43831"/>
            <a:ext cx="8229600" cy="2839246"/>
          </a:xfrm>
        </p:spPr>
        <p:txBody>
          <a:bodyPr>
            <a:normAutofit fontScale="92500" lnSpcReduction="20000"/>
          </a:bodyPr>
          <a:lstStyle/>
          <a:p>
            <a:r>
              <a:rPr lang="fr-FR" dirty="0">
                <a:solidFill>
                  <a:srgbClr val="FF0000"/>
                </a:solidFill>
                <a:cs typeface="Verdana"/>
              </a:rPr>
              <a:t>Depuis quelques temps, les tâches concernant votre poste de travail diminuent. On ne vous donne plus autant ou plus rien à faire, vous êtes inquiet.</a:t>
            </a:r>
          </a:p>
          <a:p>
            <a:r>
              <a:rPr lang="fr-FR" dirty="0">
                <a:solidFill>
                  <a:srgbClr val="FF0000"/>
                </a:solidFill>
                <a:cs typeface="Verdana"/>
              </a:rPr>
              <a:t>Depuis quelques temps, on vous dit que vous êtes devenu mauvais, on vous enlève vos tâches, vos prérogatives, vos missions …</a:t>
            </a:r>
          </a:p>
        </p:txBody>
      </p:sp>
      <p:pic>
        <p:nvPicPr>
          <p:cNvPr id="5" name="Image 4" descr="plac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548" y="4075115"/>
            <a:ext cx="3805452" cy="2043758"/>
          </a:xfrm>
          <a:prstGeom prst="rect">
            <a:avLst/>
          </a:prstGeom>
        </p:spPr>
      </p:pic>
      <p:pic>
        <p:nvPicPr>
          <p:cNvPr id="6" name="Image 5" descr="c3ea15d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075115"/>
            <a:ext cx="2818118" cy="2333952"/>
          </a:xfrm>
          <a:prstGeom prst="rect">
            <a:avLst/>
          </a:prstGeom>
        </p:spPr>
      </p:pic>
      <p:sp>
        <p:nvSpPr>
          <p:cNvPr id="7" name="Titre 1"/>
          <p:cNvSpPr>
            <a:spLocks noGrp="1"/>
          </p:cNvSpPr>
          <p:nvPr>
            <p:ph type="title"/>
          </p:nvPr>
        </p:nvSpPr>
        <p:spPr>
          <a:xfrm>
            <a:off x="457200" y="664369"/>
            <a:ext cx="8229600" cy="779462"/>
          </a:xfrm>
        </p:spPr>
        <p:txBody>
          <a:bodyPr>
            <a:normAutofit/>
          </a:bodyPr>
          <a:lstStyle/>
          <a:p>
            <a:r>
              <a:rPr lang="fr-FR" b="1" dirty="0">
                <a:solidFill>
                  <a:srgbClr val="FF0000"/>
                </a:solidFill>
                <a:cs typeface="Verdana"/>
              </a:rPr>
              <a:t>Harcèlement moral ?</a:t>
            </a:r>
            <a:endParaRPr lang="fr-FR" b="1" dirty="0">
              <a:cs typeface="Verdana"/>
            </a:endParaRPr>
          </a:p>
        </p:txBody>
      </p:sp>
      <p:sp>
        <p:nvSpPr>
          <p:cNvPr id="8"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36122426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8682"/>
            <a:ext cx="8229600" cy="708956"/>
          </a:xfrm>
        </p:spPr>
        <p:txBody>
          <a:bodyPr>
            <a:normAutofit fontScale="90000"/>
          </a:bodyPr>
          <a:lstStyle/>
          <a:p>
            <a:pPr algn="l"/>
            <a:r>
              <a:rPr lang="fr-FR" b="1" dirty="0">
                <a:cs typeface="Verdana"/>
              </a:rPr>
              <a:t>Comme toujours, étudier le contexte</a:t>
            </a:r>
          </a:p>
        </p:txBody>
      </p:sp>
      <p:sp>
        <p:nvSpPr>
          <p:cNvPr id="3" name="Espace réservé du texte 2"/>
          <p:cNvSpPr>
            <a:spLocks noGrp="1"/>
          </p:cNvSpPr>
          <p:nvPr>
            <p:ph type="body" idx="1"/>
          </p:nvPr>
        </p:nvSpPr>
        <p:spPr/>
        <p:txBody>
          <a:bodyPr>
            <a:noAutofit/>
          </a:bodyPr>
          <a:lstStyle/>
          <a:p>
            <a:r>
              <a:rPr lang="fr-FR" sz="3600" dirty="0">
                <a:solidFill>
                  <a:srgbClr val="FF0000"/>
                </a:solidFill>
              </a:rPr>
              <a:t>Cas 1</a:t>
            </a:r>
          </a:p>
        </p:txBody>
      </p:sp>
      <p:sp>
        <p:nvSpPr>
          <p:cNvPr id="4" name="Espace réservé du contenu 3"/>
          <p:cNvSpPr>
            <a:spLocks noGrp="1"/>
          </p:cNvSpPr>
          <p:nvPr>
            <p:ph sz="half" idx="2"/>
          </p:nvPr>
        </p:nvSpPr>
        <p:spPr>
          <a:xfrm>
            <a:off x="457200" y="2777923"/>
            <a:ext cx="4040188" cy="3348239"/>
          </a:xfrm>
        </p:spPr>
        <p:txBody>
          <a:bodyPr>
            <a:normAutofit/>
          </a:bodyPr>
          <a:lstStyle/>
          <a:p>
            <a:r>
              <a:rPr lang="fr-FR" dirty="0">
                <a:latin typeface="Verdana"/>
                <a:cs typeface="Verdana"/>
              </a:rPr>
              <a:t>Votre secteur d’activité est </a:t>
            </a:r>
            <a:r>
              <a:rPr lang="fr-FR" dirty="0">
                <a:cs typeface="Verdana"/>
              </a:rPr>
              <a:t>en</a:t>
            </a:r>
            <a:r>
              <a:rPr lang="fr-FR" dirty="0">
                <a:latin typeface="Verdana"/>
                <a:cs typeface="Verdana"/>
              </a:rPr>
              <a:t> voie de disparition et on ne sait pas quoi vous donner à faire</a:t>
            </a:r>
          </a:p>
        </p:txBody>
      </p:sp>
      <p:sp>
        <p:nvSpPr>
          <p:cNvPr id="5" name="Espace réservé du texte 4"/>
          <p:cNvSpPr>
            <a:spLocks noGrp="1"/>
          </p:cNvSpPr>
          <p:nvPr>
            <p:ph type="body" sz="quarter" idx="3"/>
          </p:nvPr>
        </p:nvSpPr>
        <p:spPr/>
        <p:txBody>
          <a:bodyPr>
            <a:noAutofit/>
          </a:bodyPr>
          <a:lstStyle/>
          <a:p>
            <a:r>
              <a:rPr lang="fr-FR" sz="3600" dirty="0">
                <a:solidFill>
                  <a:srgbClr val="FF0000"/>
                </a:solidFill>
              </a:rPr>
              <a:t>Cas 2</a:t>
            </a:r>
          </a:p>
        </p:txBody>
      </p:sp>
      <p:sp>
        <p:nvSpPr>
          <p:cNvPr id="6" name="Espace réservé du contenu 5"/>
          <p:cNvSpPr>
            <a:spLocks noGrp="1"/>
          </p:cNvSpPr>
          <p:nvPr>
            <p:ph sz="quarter" idx="4"/>
          </p:nvPr>
        </p:nvSpPr>
        <p:spPr>
          <a:xfrm>
            <a:off x="4645025" y="2777923"/>
            <a:ext cx="4041775" cy="3348240"/>
          </a:xfrm>
        </p:spPr>
        <p:txBody>
          <a:bodyPr>
            <a:normAutofit/>
          </a:bodyPr>
          <a:lstStyle/>
          <a:p>
            <a:r>
              <a:rPr lang="fr-FR" sz="2800" dirty="0">
                <a:cs typeface="Verdana"/>
              </a:rPr>
              <a:t>Vous ne recevez plus les mails concernant les réunions, on vous enlève des dossiers pour les confier à d’autres, on déshabille votre poste…</a:t>
            </a:r>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41338414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2588" y="729320"/>
            <a:ext cx="8229600" cy="715962"/>
          </a:xfrm>
        </p:spPr>
        <p:txBody>
          <a:bodyPr>
            <a:normAutofit fontScale="90000"/>
          </a:bodyPr>
          <a:lstStyle/>
          <a:p>
            <a:pPr algn="l"/>
            <a:r>
              <a:rPr lang="fr-FR" b="1" dirty="0">
                <a:solidFill>
                  <a:srgbClr val="FF0000"/>
                </a:solidFill>
                <a:latin typeface="+mn-lt"/>
                <a:cs typeface="Verdana"/>
              </a:rPr>
              <a:t>Mise en scène de la disparition</a:t>
            </a:r>
            <a:endParaRPr lang="fr-FR" b="1" dirty="0">
              <a:latin typeface="+mn-lt"/>
              <a:cs typeface="Verdana"/>
            </a:endParaRPr>
          </a:p>
        </p:txBody>
      </p:sp>
      <p:sp>
        <p:nvSpPr>
          <p:cNvPr id="4" name="Espace réservé du contenu 3"/>
          <p:cNvSpPr>
            <a:spLocks noGrp="1"/>
          </p:cNvSpPr>
          <p:nvPr>
            <p:ph sz="half" idx="2"/>
          </p:nvPr>
        </p:nvSpPr>
        <p:spPr>
          <a:xfrm>
            <a:off x="457200" y="1704975"/>
            <a:ext cx="4040188" cy="3951288"/>
          </a:xfrm>
        </p:spPr>
        <p:txBody>
          <a:bodyPr>
            <a:normAutofit/>
          </a:bodyPr>
          <a:lstStyle/>
          <a:p>
            <a:r>
              <a:rPr lang="fr-FR" dirty="0">
                <a:cs typeface="Verdana"/>
              </a:rPr>
              <a:t>stratégie de </a:t>
            </a:r>
            <a:r>
              <a:rPr lang="fr-FR" b="1" dirty="0">
                <a:cs typeface="Verdana"/>
              </a:rPr>
              <a:t>mise à l’écart</a:t>
            </a:r>
            <a:r>
              <a:rPr lang="fr-FR" dirty="0">
                <a:cs typeface="Verdana"/>
              </a:rPr>
              <a:t> consistant à </a:t>
            </a:r>
            <a:r>
              <a:rPr lang="fr-FR" b="1" dirty="0">
                <a:cs typeface="Verdana"/>
              </a:rPr>
              <a:t>ne plus donner de travail et à  priver d’informations,</a:t>
            </a:r>
            <a:r>
              <a:rPr lang="fr-FR" dirty="0">
                <a:cs typeface="Verdana"/>
              </a:rPr>
              <a:t> en ne  rendant plus l’agent  destinataire de notes, courriels et courriers qui auraient du normalement lui être adressés</a:t>
            </a:r>
          </a:p>
        </p:txBody>
      </p:sp>
      <p:sp>
        <p:nvSpPr>
          <p:cNvPr id="6" name="Espace réservé du contenu 5"/>
          <p:cNvSpPr>
            <a:spLocks noGrp="1"/>
          </p:cNvSpPr>
          <p:nvPr>
            <p:ph sz="quarter" idx="4"/>
          </p:nvPr>
        </p:nvSpPr>
        <p:spPr>
          <a:xfrm>
            <a:off x="4572000" y="1720850"/>
            <a:ext cx="4041775" cy="3951288"/>
          </a:xfrm>
        </p:spPr>
        <p:txBody>
          <a:bodyPr>
            <a:normAutofit/>
          </a:bodyPr>
          <a:lstStyle/>
          <a:p>
            <a:pPr lvl="0"/>
            <a:r>
              <a:rPr lang="fr-FR" dirty="0"/>
              <a:t> transfert des responsabilités de l’agent à un stagiaire moins expérimenté, </a:t>
            </a:r>
          </a:p>
          <a:p>
            <a:pPr lvl="0"/>
            <a:r>
              <a:rPr lang="fr-FR" dirty="0"/>
              <a:t> mise à l’écart de ses missions habituelles,</a:t>
            </a:r>
          </a:p>
          <a:p>
            <a:r>
              <a:rPr lang="fr-FR" dirty="0"/>
              <a:t>s’approprier son travail le reléguant aux yeux des autres à un simple exécutant,</a:t>
            </a:r>
          </a:p>
          <a:p>
            <a:pPr lvl="0"/>
            <a:endParaRPr lang="fr-FR" dirty="0"/>
          </a:p>
          <a:p>
            <a:endParaRPr lang="fr-FR" dirty="0"/>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381880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5032612"/>
          </a:xfrm>
        </p:spPr>
        <p:txBody>
          <a:bodyPr>
            <a:normAutofit/>
          </a:bodyPr>
          <a:lstStyle/>
          <a:p>
            <a:pPr marL="0" indent="0">
              <a:buNone/>
            </a:pPr>
            <a:r>
              <a:rPr lang="fr-FR" sz="2800" dirty="0"/>
              <a:t>Deux courants vont s’affronter :</a:t>
            </a:r>
          </a:p>
          <a:p>
            <a:r>
              <a:rPr lang="fr-FR" sz="2800" dirty="0"/>
              <a:t>Le premier va soutenir l’existence de pervers narcissiques et de salariés fragiles, en allant sur la « naturalisation » du phénomène</a:t>
            </a:r>
          </a:p>
          <a:p>
            <a:r>
              <a:rPr lang="fr-FR" sz="2800" dirty="0"/>
              <a:t>Le second, appuyé sur les recherches cliniques en santé au travail, va  expliquer l’origine des profonds changements de modèles organisationnels au travail par l’existence et la diffusion de guides de management spécifiques et leurs mise en œuvre dans les entreprises </a:t>
            </a:r>
          </a:p>
        </p:txBody>
      </p:sp>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25649358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53269"/>
            <a:ext cx="8229600" cy="881062"/>
          </a:xfrm>
        </p:spPr>
        <p:txBody>
          <a:bodyPr>
            <a:noAutofit/>
          </a:bodyPr>
          <a:lstStyle/>
          <a:p>
            <a:pPr algn="l"/>
            <a:r>
              <a:rPr lang="fr-FR" sz="3600" b="1" dirty="0">
                <a:solidFill>
                  <a:srgbClr val="FF0000"/>
                </a:solidFill>
                <a:cs typeface="Verdana"/>
              </a:rPr>
              <a:t>Techniques d’attaque du geste de travail</a:t>
            </a:r>
            <a:endParaRPr lang="fr-FR" sz="3600" b="1" dirty="0"/>
          </a:p>
        </p:txBody>
      </p:sp>
      <p:sp>
        <p:nvSpPr>
          <p:cNvPr id="4" name="Espace réservé du contenu 3"/>
          <p:cNvSpPr>
            <a:spLocks noGrp="1"/>
          </p:cNvSpPr>
          <p:nvPr>
            <p:ph sz="half" idx="2"/>
          </p:nvPr>
        </p:nvSpPr>
        <p:spPr>
          <a:xfrm>
            <a:off x="355600" y="1882775"/>
            <a:ext cx="4040188" cy="3951288"/>
          </a:xfrm>
        </p:spPr>
        <p:txBody>
          <a:bodyPr>
            <a:normAutofit/>
          </a:bodyPr>
          <a:lstStyle/>
          <a:p>
            <a:r>
              <a:rPr lang="fr-FR" sz="2800" dirty="0">
                <a:cs typeface="Verdana"/>
              </a:rPr>
              <a:t>Outre la mise à l’écart de l’agent des affaires,  l'adoption à son encontre de termes "culpabilisants, méprisants et </a:t>
            </a:r>
            <a:r>
              <a:rPr lang="fr-FR" sz="2800" dirty="0" err="1">
                <a:cs typeface="Verdana"/>
              </a:rPr>
              <a:t>ostracisants</a:t>
            </a:r>
            <a:r>
              <a:rPr lang="fr-FR" sz="2800" dirty="0">
                <a:cs typeface="Verdana"/>
              </a:rPr>
              <a:t>"</a:t>
            </a:r>
          </a:p>
        </p:txBody>
      </p:sp>
      <p:sp>
        <p:nvSpPr>
          <p:cNvPr id="6" name="Espace réservé du contenu 5"/>
          <p:cNvSpPr>
            <a:spLocks noGrp="1"/>
          </p:cNvSpPr>
          <p:nvPr>
            <p:ph sz="quarter" idx="4"/>
          </p:nvPr>
        </p:nvSpPr>
        <p:spPr>
          <a:xfrm>
            <a:off x="4395789" y="1911350"/>
            <a:ext cx="4456112" cy="3951288"/>
          </a:xfrm>
        </p:spPr>
        <p:txBody>
          <a:bodyPr>
            <a:noAutofit/>
          </a:bodyPr>
          <a:lstStyle/>
          <a:p>
            <a:pPr lvl="0"/>
            <a:r>
              <a:rPr lang="fr-FR" sz="2800" dirty="0"/>
              <a:t>Surveillance tatillonne du travail, sollicitant la remise de rapports très fréquents pour des tâches mineures,</a:t>
            </a:r>
          </a:p>
          <a:p>
            <a:r>
              <a:rPr lang="fr-FR" sz="2800" dirty="0"/>
              <a:t>Missions impossibles à réaliser,  délais impossibles à tenir afin de prouver une insuffisance professionnelle,</a:t>
            </a:r>
          </a:p>
          <a:p>
            <a:pPr lvl="0"/>
            <a:endParaRPr lang="fr-FR" sz="2800" dirty="0"/>
          </a:p>
          <a:p>
            <a:endParaRPr lang="fr-FR" sz="2800" dirty="0"/>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38024916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2588" y="846138"/>
            <a:ext cx="8229600" cy="919162"/>
          </a:xfrm>
        </p:spPr>
        <p:txBody>
          <a:bodyPr/>
          <a:lstStyle/>
          <a:p>
            <a:pPr algn="l"/>
            <a:r>
              <a:rPr lang="fr-FR" b="1" dirty="0">
                <a:solidFill>
                  <a:srgbClr val="FF0000"/>
                </a:solidFill>
              </a:rPr>
              <a:t>Techniques relationnelles</a:t>
            </a:r>
          </a:p>
        </p:txBody>
      </p:sp>
      <p:sp>
        <p:nvSpPr>
          <p:cNvPr id="4" name="Espace réservé du contenu 3"/>
          <p:cNvSpPr>
            <a:spLocks noGrp="1"/>
          </p:cNvSpPr>
          <p:nvPr>
            <p:ph sz="half" idx="2"/>
          </p:nvPr>
        </p:nvSpPr>
        <p:spPr/>
        <p:txBody>
          <a:bodyPr>
            <a:normAutofit fontScale="92500"/>
          </a:bodyPr>
          <a:lstStyle/>
          <a:p>
            <a:r>
              <a:rPr lang="fr-FR" dirty="0"/>
              <a:t>Propos humiliants en présence de subordonnés en vue de discréditer l’autorité de l’agent dans son équipe,</a:t>
            </a:r>
          </a:p>
          <a:p>
            <a:r>
              <a:rPr lang="fr-FR" dirty="0"/>
              <a:t>Diminuer sa notation et entraîner l’échec de toute avancée promotionnelle,</a:t>
            </a:r>
          </a:p>
          <a:p>
            <a:pPr lvl="0"/>
            <a:r>
              <a:rPr lang="fr-FR" dirty="0"/>
              <a:t>Lui couper la parole ou l’invectiver brutalement et quotidiennement devant ses collègues,</a:t>
            </a:r>
          </a:p>
          <a:p>
            <a:endParaRPr lang="fr-FR" dirty="0"/>
          </a:p>
          <a:p>
            <a:pPr lvl="0"/>
            <a:endParaRPr lang="fr-FR" dirty="0"/>
          </a:p>
          <a:p>
            <a:endParaRPr lang="fr-FR" dirty="0"/>
          </a:p>
        </p:txBody>
      </p:sp>
      <p:sp>
        <p:nvSpPr>
          <p:cNvPr id="6" name="Espace réservé du contenu 5"/>
          <p:cNvSpPr>
            <a:spLocks noGrp="1"/>
          </p:cNvSpPr>
          <p:nvPr>
            <p:ph sz="quarter" idx="4"/>
          </p:nvPr>
        </p:nvSpPr>
        <p:spPr/>
        <p:txBody>
          <a:bodyPr>
            <a:normAutofit/>
          </a:bodyPr>
          <a:lstStyle/>
          <a:p>
            <a:pPr lvl="0"/>
            <a:r>
              <a:rPr lang="fr-FR" dirty="0"/>
              <a:t>Se moquer de l’agent ou en faire l’objet de dérision, colportant de fausses rumeurs ou des insinuations malveillantes,</a:t>
            </a:r>
          </a:p>
          <a:p>
            <a:pPr lvl="0"/>
            <a:r>
              <a:rPr lang="fr-FR" dirty="0"/>
              <a:t> Ne donner aucun poids ni aucun intérêt à ses propos, ses notes ou son travail,</a:t>
            </a:r>
          </a:p>
          <a:p>
            <a:endParaRPr lang="fr-FR" dirty="0"/>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36826885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63800"/>
            <a:ext cx="8229600" cy="4708525"/>
          </a:xfrm>
        </p:spPr>
        <p:txBody>
          <a:bodyPr/>
          <a:lstStyle/>
          <a:p>
            <a:r>
              <a:rPr lang="fr-FR" dirty="0">
                <a:solidFill>
                  <a:srgbClr val="FF0000"/>
                </a:solidFill>
                <a:latin typeface="+mj-lt"/>
                <a:cs typeface="Verdana"/>
              </a:rPr>
              <a:t>Depuis quelques temps, l’ambiance  au travail est mauvaise, tout le monde crie, s’énerve, s’engueule ou ne se parle plus. </a:t>
            </a:r>
          </a:p>
          <a:p>
            <a:r>
              <a:rPr lang="fr-FR" dirty="0">
                <a:solidFill>
                  <a:srgbClr val="FF0000"/>
                </a:solidFill>
                <a:latin typeface="+mj-lt"/>
                <a:cs typeface="Verdana"/>
              </a:rPr>
              <a:t>On vous met même à l’écart</a:t>
            </a:r>
          </a:p>
        </p:txBody>
      </p:sp>
      <p:pic>
        <p:nvPicPr>
          <p:cNvPr id="5" name="Image 4" descr="t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95" y="3918063"/>
            <a:ext cx="5489227" cy="2571638"/>
          </a:xfrm>
          <a:prstGeom prst="rect">
            <a:avLst/>
          </a:prstGeom>
        </p:spPr>
      </p:pic>
      <p:sp>
        <p:nvSpPr>
          <p:cNvPr id="6" name="Titre 1"/>
          <p:cNvSpPr>
            <a:spLocks noGrp="1"/>
          </p:cNvSpPr>
          <p:nvPr>
            <p:ph type="title"/>
          </p:nvPr>
        </p:nvSpPr>
        <p:spPr>
          <a:xfrm>
            <a:off x="457200" y="658814"/>
            <a:ext cx="8229600" cy="779462"/>
          </a:xfrm>
        </p:spPr>
        <p:txBody>
          <a:bodyPr>
            <a:normAutofit/>
          </a:bodyPr>
          <a:lstStyle/>
          <a:p>
            <a:r>
              <a:rPr lang="fr-FR" b="1" dirty="0">
                <a:solidFill>
                  <a:srgbClr val="FF0000"/>
                </a:solidFill>
                <a:cs typeface="Verdana"/>
              </a:rPr>
              <a:t>Harcèlement moral ?</a:t>
            </a:r>
            <a:endParaRPr lang="fr-FR" b="1" dirty="0">
              <a:cs typeface="Verdana"/>
            </a:endParaRPr>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36800400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58120"/>
            <a:ext cx="8229600" cy="1143000"/>
          </a:xfrm>
        </p:spPr>
        <p:txBody>
          <a:bodyPr>
            <a:normAutofit fontScale="90000"/>
          </a:bodyPr>
          <a:lstStyle/>
          <a:p>
            <a:pPr algn="l"/>
            <a:r>
              <a:rPr lang="fr-FR" b="1" dirty="0">
                <a:cs typeface="Verdana"/>
              </a:rPr>
              <a:t>Des conflits répétés avec un ou des collègues?</a:t>
            </a:r>
          </a:p>
        </p:txBody>
      </p:sp>
      <p:sp>
        <p:nvSpPr>
          <p:cNvPr id="4" name="Espace réservé du contenu 3"/>
          <p:cNvSpPr>
            <a:spLocks noGrp="1"/>
          </p:cNvSpPr>
          <p:nvPr>
            <p:ph sz="half" idx="2"/>
          </p:nvPr>
        </p:nvSpPr>
        <p:spPr>
          <a:xfrm>
            <a:off x="457200" y="1854994"/>
            <a:ext cx="4040188" cy="3951288"/>
          </a:xfrm>
        </p:spPr>
        <p:txBody>
          <a:bodyPr>
            <a:normAutofit fontScale="92500" lnSpcReduction="10000"/>
          </a:bodyPr>
          <a:lstStyle/>
          <a:p>
            <a:pPr fontAlgn="base"/>
            <a:r>
              <a:rPr lang="fr-FR" dirty="0">
                <a:cs typeface="Verdana"/>
              </a:rPr>
              <a:t>Les désaccords sont monnaies courantes, et ils font parfois place à des confrontations dures voire « enflammées » entre deux collaborateurs. Néanmoins, si la raison de ce conflit est très clairement définie et précisément délimitée (un aspect organisationnel, décisionnel ou méthodique) alors ce n’est pas du harcèlement moral</a:t>
            </a:r>
          </a:p>
        </p:txBody>
      </p:sp>
      <p:sp>
        <p:nvSpPr>
          <p:cNvPr id="5" name="Espace réservé du texte 4"/>
          <p:cNvSpPr>
            <a:spLocks noGrp="1"/>
          </p:cNvSpPr>
          <p:nvPr>
            <p:ph type="body" sz="quarter" idx="3"/>
          </p:nvPr>
        </p:nvSpPr>
        <p:spPr>
          <a:xfrm>
            <a:off x="4645025" y="1930699"/>
            <a:ext cx="4041775" cy="639762"/>
          </a:xfrm>
        </p:spPr>
        <p:txBody>
          <a:bodyPr>
            <a:noAutofit/>
          </a:bodyPr>
          <a:lstStyle/>
          <a:p>
            <a:r>
              <a:rPr lang="fr-FR" sz="3600" dirty="0">
                <a:solidFill>
                  <a:srgbClr val="FF0000"/>
                </a:solidFill>
              </a:rPr>
              <a:t>Oui, mais ?</a:t>
            </a:r>
          </a:p>
        </p:txBody>
      </p:sp>
      <p:sp>
        <p:nvSpPr>
          <p:cNvPr id="6" name="Espace réservé du contenu 5"/>
          <p:cNvSpPr>
            <a:spLocks noGrp="1"/>
          </p:cNvSpPr>
          <p:nvPr>
            <p:ph sz="quarter" idx="4"/>
          </p:nvPr>
        </p:nvSpPr>
        <p:spPr>
          <a:xfrm>
            <a:off x="4645025" y="2635250"/>
            <a:ext cx="4041775" cy="3284736"/>
          </a:xfrm>
        </p:spPr>
        <p:txBody>
          <a:bodyPr>
            <a:normAutofit/>
          </a:bodyPr>
          <a:lstStyle/>
          <a:p>
            <a:r>
              <a:rPr lang="fr-FR" dirty="0">
                <a:cs typeface="Verdana"/>
              </a:rPr>
              <a:t>La hiérarchie doit organiser le travail afin d’éviter les comportements hostiles entre agents, source de RPS </a:t>
            </a:r>
          </a:p>
        </p:txBody>
      </p:sp>
      <p:sp>
        <p:nvSpPr>
          <p:cNvPr id="7" name="Rectangle 6"/>
          <p:cNvSpPr/>
          <p:nvPr/>
        </p:nvSpPr>
        <p:spPr>
          <a:xfrm>
            <a:off x="2286000" y="2136339"/>
            <a:ext cx="4572000" cy="369332"/>
          </a:xfrm>
          <a:prstGeom prst="rect">
            <a:avLst/>
          </a:prstGeom>
        </p:spPr>
        <p:txBody>
          <a:bodyPr>
            <a:spAutoFit/>
          </a:bodyPr>
          <a:lstStyle/>
          <a:p>
            <a:pPr fontAlgn="base"/>
            <a:r>
              <a:rPr lang="fr-FR" dirty="0"/>
              <a:t>.</a:t>
            </a:r>
          </a:p>
        </p:txBody>
      </p:sp>
      <p:sp>
        <p:nvSpPr>
          <p:cNvPr id="8"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464017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7501" y="1846093"/>
            <a:ext cx="8470900" cy="2182655"/>
          </a:xfrm>
        </p:spPr>
        <p:txBody>
          <a:bodyPr>
            <a:noAutofit/>
          </a:bodyPr>
          <a:lstStyle/>
          <a:p>
            <a:r>
              <a:rPr lang="fr-FR" sz="3600" dirty="0">
                <a:solidFill>
                  <a:srgbClr val="FF0000"/>
                </a:solidFill>
                <a:cs typeface="Verdana"/>
              </a:rPr>
              <a:t>Depuis quelques temps, ou régulièrement, votre manager vous houspille, parle fort et vous critique sans cesse</a:t>
            </a:r>
          </a:p>
        </p:txBody>
      </p:sp>
      <p:pic>
        <p:nvPicPr>
          <p:cNvPr id="4" name="Image 3" descr="109539715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24" y="4028748"/>
            <a:ext cx="5591583" cy="2333952"/>
          </a:xfrm>
          <a:prstGeom prst="rect">
            <a:avLst/>
          </a:prstGeom>
        </p:spPr>
      </p:pic>
      <p:sp>
        <p:nvSpPr>
          <p:cNvPr id="6" name="Titre 1"/>
          <p:cNvSpPr>
            <a:spLocks noGrp="1"/>
          </p:cNvSpPr>
          <p:nvPr>
            <p:ph type="title"/>
          </p:nvPr>
        </p:nvSpPr>
        <p:spPr>
          <a:xfrm>
            <a:off x="438151" y="887656"/>
            <a:ext cx="8229600" cy="779462"/>
          </a:xfrm>
        </p:spPr>
        <p:txBody>
          <a:bodyPr>
            <a:normAutofit/>
          </a:bodyPr>
          <a:lstStyle/>
          <a:p>
            <a:r>
              <a:rPr lang="fr-FR" b="1" dirty="0">
                <a:solidFill>
                  <a:srgbClr val="FF0000"/>
                </a:solidFill>
                <a:cs typeface="Verdana"/>
              </a:rPr>
              <a:t>Harcèlement moral ?</a:t>
            </a:r>
            <a:endParaRPr lang="fr-FR" b="1" dirty="0">
              <a:cs typeface="Verdana"/>
            </a:endParaRPr>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39728471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0225" y="708682"/>
            <a:ext cx="8229600" cy="1143000"/>
          </a:xfrm>
        </p:spPr>
        <p:txBody>
          <a:bodyPr>
            <a:noAutofit/>
          </a:bodyPr>
          <a:lstStyle/>
          <a:p>
            <a:pPr algn="l"/>
            <a:r>
              <a:rPr lang="fr-FR" sz="3600" b="1" dirty="0">
                <a:cs typeface="Verdana"/>
              </a:rPr>
              <a:t>Manager sous pression, en burn-out ou harceleur?</a:t>
            </a:r>
          </a:p>
        </p:txBody>
      </p:sp>
      <p:sp>
        <p:nvSpPr>
          <p:cNvPr id="4" name="Espace réservé du contenu 3"/>
          <p:cNvSpPr>
            <a:spLocks noGrp="1"/>
          </p:cNvSpPr>
          <p:nvPr>
            <p:ph sz="half" idx="2"/>
          </p:nvPr>
        </p:nvSpPr>
        <p:spPr>
          <a:xfrm>
            <a:off x="457200" y="1927225"/>
            <a:ext cx="4040188" cy="3951288"/>
          </a:xfrm>
        </p:spPr>
        <p:txBody>
          <a:bodyPr>
            <a:normAutofit fontScale="92500"/>
          </a:bodyPr>
          <a:lstStyle/>
          <a:p>
            <a:r>
              <a:rPr lang="fr-FR" dirty="0"/>
              <a:t>Sous pression lui-même, le manager peut imposer des délais temporels trop courts, des cadences trop fortes, des objectifs inatteignables, dans un climat de tension. </a:t>
            </a:r>
            <a:r>
              <a:rPr lang="fr-FR" dirty="0">
                <a:solidFill>
                  <a:srgbClr val="FF0000"/>
                </a:solidFill>
              </a:rPr>
              <a:t>Attention</a:t>
            </a:r>
            <a:r>
              <a:rPr lang="fr-FR" dirty="0"/>
              <a:t>, on revient travailler tous les jours et les critiques, le dénigrement du travail, le retrait de responsabilités deviennent donc répétitifs</a:t>
            </a:r>
          </a:p>
          <a:p>
            <a:endParaRPr lang="fr-FR" dirty="0"/>
          </a:p>
        </p:txBody>
      </p:sp>
      <p:sp>
        <p:nvSpPr>
          <p:cNvPr id="5" name="Espace réservé du texte 4"/>
          <p:cNvSpPr>
            <a:spLocks noGrp="1"/>
          </p:cNvSpPr>
          <p:nvPr>
            <p:ph type="body" sz="quarter" idx="3"/>
          </p:nvPr>
        </p:nvSpPr>
        <p:spPr>
          <a:xfrm>
            <a:off x="4645025" y="1679575"/>
            <a:ext cx="4041775" cy="495300"/>
          </a:xfrm>
        </p:spPr>
        <p:txBody>
          <a:bodyPr/>
          <a:lstStyle/>
          <a:p>
            <a:r>
              <a:rPr lang="fr-FR" dirty="0"/>
              <a:t> </a:t>
            </a:r>
            <a:r>
              <a:rPr lang="fr-FR" dirty="0">
                <a:solidFill>
                  <a:srgbClr val="FF0000"/>
                </a:solidFill>
              </a:rPr>
              <a:t>OUI MAIS?</a:t>
            </a:r>
          </a:p>
        </p:txBody>
      </p:sp>
      <p:sp>
        <p:nvSpPr>
          <p:cNvPr id="6" name="Espace réservé du contenu 5"/>
          <p:cNvSpPr>
            <a:spLocks noGrp="1"/>
          </p:cNvSpPr>
          <p:nvPr>
            <p:ph sz="quarter" idx="4"/>
          </p:nvPr>
        </p:nvSpPr>
        <p:spPr/>
        <p:txBody>
          <a:bodyPr>
            <a:normAutofit fontScale="77500" lnSpcReduction="20000"/>
          </a:bodyPr>
          <a:lstStyle/>
          <a:p>
            <a:r>
              <a:rPr lang="fr-FR" i="1" dirty="0"/>
              <a:t> </a:t>
            </a:r>
            <a:r>
              <a:rPr lang="fr-FR" i="1" dirty="0">
                <a:cs typeface="Verdana"/>
              </a:rPr>
              <a:t>depuis un arrêt du 10 novembre 2009, la Cour de cassation admet que </a:t>
            </a:r>
            <a:r>
              <a:rPr lang="fr-FR" sz="2500" b="1" i="1" dirty="0">
                <a:solidFill>
                  <a:srgbClr val="C00000"/>
                </a:solidFill>
                <a:cs typeface="Verdana"/>
              </a:rPr>
              <a:t>des</a:t>
            </a:r>
            <a:r>
              <a:rPr lang="fr-FR" i="1" dirty="0">
                <a:cs typeface="Verdana"/>
              </a:rPr>
              <a:t> </a:t>
            </a:r>
            <a:r>
              <a:rPr lang="fr-FR" b="1" i="1" dirty="0">
                <a:solidFill>
                  <a:srgbClr val="C00000"/>
                </a:solidFill>
                <a:cs typeface="Verdana"/>
              </a:rPr>
              <a:t>méthodes de management peuvent constituer des faits de harcèlement psychologique</a:t>
            </a:r>
            <a:r>
              <a:rPr lang="fr-FR" i="1" dirty="0">
                <a:cs typeface="Verdana"/>
              </a:rPr>
              <a:t>, mais à la condition que la méthode de gestion incriminée se manifeste pour un salarié déterminé par des agissements répétés, une dégradation des conditions de travail susceptible de porter atteinte aux droits et à la dignité, d’altérer la santé physique ou mentale ou de compromettre l’avenir professionnel du salarié.</a:t>
            </a:r>
            <a:endParaRPr lang="fr-FR" dirty="0">
              <a:cs typeface="Verdana"/>
            </a:endParaRPr>
          </a:p>
          <a:p>
            <a:endParaRPr lang="fr-FR" dirty="0"/>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38170474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57238"/>
            <a:ext cx="8229600" cy="1143000"/>
          </a:xfrm>
        </p:spPr>
        <p:txBody>
          <a:bodyPr>
            <a:normAutofit fontScale="90000"/>
          </a:bodyPr>
          <a:lstStyle/>
          <a:p>
            <a:r>
              <a:rPr lang="fr-FR" b="1" dirty="0">
                <a:cs typeface="Verdana"/>
              </a:rPr>
              <a:t>Un management directif et autoritaire</a:t>
            </a:r>
            <a:br>
              <a:rPr lang="fr-FR" dirty="0"/>
            </a:br>
            <a:endParaRPr lang="fr-FR" dirty="0"/>
          </a:p>
        </p:txBody>
      </p:sp>
      <p:sp>
        <p:nvSpPr>
          <p:cNvPr id="4" name="Espace réservé du contenu 3"/>
          <p:cNvSpPr>
            <a:spLocks noGrp="1"/>
          </p:cNvSpPr>
          <p:nvPr>
            <p:ph sz="half" idx="2"/>
          </p:nvPr>
        </p:nvSpPr>
        <p:spPr>
          <a:xfrm>
            <a:off x="531019" y="1762124"/>
            <a:ext cx="4040188" cy="3951288"/>
          </a:xfrm>
        </p:spPr>
        <p:txBody>
          <a:bodyPr>
            <a:normAutofit/>
          </a:bodyPr>
          <a:lstStyle/>
          <a:p>
            <a:pPr marL="0" indent="0" fontAlgn="base">
              <a:buNone/>
            </a:pPr>
            <a:r>
              <a:rPr lang="fr-FR" sz="2800" dirty="0">
                <a:cs typeface="Verdana"/>
              </a:rPr>
              <a:t>La frontière entre management autoritaire et harcèlement moral est mince et dans une telle situation, le manager doit connaître</a:t>
            </a:r>
            <a:r>
              <a:rPr lang="fr-FR" sz="2800" b="1" dirty="0">
                <a:cs typeface="Verdana"/>
              </a:rPr>
              <a:t> les techniques de management étiquetées pathogènes</a:t>
            </a:r>
          </a:p>
        </p:txBody>
      </p:sp>
      <p:sp>
        <p:nvSpPr>
          <p:cNvPr id="5" name="Espace réservé du texte 4"/>
          <p:cNvSpPr>
            <a:spLocks noGrp="1"/>
          </p:cNvSpPr>
          <p:nvPr>
            <p:ph type="body" sz="quarter" idx="3"/>
          </p:nvPr>
        </p:nvSpPr>
        <p:spPr>
          <a:xfrm>
            <a:off x="4645025" y="1515407"/>
            <a:ext cx="4041775" cy="866774"/>
          </a:xfrm>
        </p:spPr>
        <p:txBody>
          <a:bodyPr>
            <a:noAutofit/>
          </a:bodyPr>
          <a:lstStyle/>
          <a:p>
            <a:r>
              <a:rPr lang="fr-FR" dirty="0">
                <a:solidFill>
                  <a:srgbClr val="FF0000"/>
                </a:solidFill>
                <a:cs typeface="Verdana"/>
              </a:rPr>
              <a:t>Attention,  dans le HM, on ne retient plus l’intentionnalité </a:t>
            </a:r>
            <a:r>
              <a:rPr lang="fr-FR" dirty="0">
                <a:solidFill>
                  <a:srgbClr val="FF0000"/>
                </a:solidFill>
              </a:rPr>
              <a:t>!</a:t>
            </a:r>
          </a:p>
        </p:txBody>
      </p:sp>
      <p:sp>
        <p:nvSpPr>
          <p:cNvPr id="6" name="Espace réservé du contenu 5"/>
          <p:cNvSpPr>
            <a:spLocks noGrp="1"/>
          </p:cNvSpPr>
          <p:nvPr>
            <p:ph sz="quarter" idx="4"/>
          </p:nvPr>
        </p:nvSpPr>
        <p:spPr>
          <a:xfrm>
            <a:off x="4645025" y="2441575"/>
            <a:ext cx="4041775" cy="3951288"/>
          </a:xfrm>
        </p:spPr>
        <p:txBody>
          <a:bodyPr>
            <a:normAutofit/>
          </a:bodyPr>
          <a:lstStyle/>
          <a:p>
            <a:pPr marL="0" indent="0">
              <a:buNone/>
            </a:pPr>
            <a:r>
              <a:rPr lang="fr-FR" sz="2800" dirty="0"/>
              <a:t>Réflexions et critiques, remise en cause systématique du travail, reproches sans vérifier la réalisation, agressivité injustifiée, remarques déplacée sur la tenue, l’âge,</a:t>
            </a:r>
          </a:p>
        </p:txBody>
      </p:sp>
      <p:sp>
        <p:nvSpPr>
          <p:cNvPr id="8"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3358378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4607" y="1646912"/>
            <a:ext cx="7992193" cy="4479251"/>
          </a:xfrm>
        </p:spPr>
        <p:txBody>
          <a:bodyPr/>
          <a:lstStyle/>
          <a:p>
            <a:r>
              <a:rPr lang="fr-FR" dirty="0">
                <a:solidFill>
                  <a:srgbClr val="FF0000"/>
                </a:solidFill>
                <a:latin typeface="+mj-lt"/>
              </a:rPr>
              <a:t> </a:t>
            </a:r>
            <a:r>
              <a:rPr lang="fr-FR" dirty="0">
                <a:solidFill>
                  <a:srgbClr val="FF0000"/>
                </a:solidFill>
                <a:latin typeface="+mj-lt"/>
                <a:cs typeface="Verdana"/>
              </a:rPr>
              <a:t>Votre cadre vient de vous traiter de conne, d’abruti,  en public…</a:t>
            </a:r>
          </a:p>
        </p:txBody>
      </p:sp>
      <p:pic>
        <p:nvPicPr>
          <p:cNvPr id="5" name="Image 4" descr="haddock003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430" y="3056393"/>
            <a:ext cx="3033370" cy="3069770"/>
          </a:xfrm>
          <a:prstGeom prst="rect">
            <a:avLst/>
          </a:prstGeom>
        </p:spPr>
      </p:pic>
      <p:sp>
        <p:nvSpPr>
          <p:cNvPr id="6" name="Titre 1"/>
          <p:cNvSpPr>
            <a:spLocks noGrp="1"/>
          </p:cNvSpPr>
          <p:nvPr>
            <p:ph type="title"/>
          </p:nvPr>
        </p:nvSpPr>
        <p:spPr>
          <a:xfrm>
            <a:off x="575903" y="708682"/>
            <a:ext cx="8229600" cy="779462"/>
          </a:xfrm>
        </p:spPr>
        <p:txBody>
          <a:bodyPr>
            <a:normAutofit/>
          </a:bodyPr>
          <a:lstStyle/>
          <a:p>
            <a:r>
              <a:rPr lang="fr-FR" b="1" dirty="0">
                <a:solidFill>
                  <a:srgbClr val="FF0000"/>
                </a:solidFill>
                <a:cs typeface="Verdana"/>
              </a:rPr>
              <a:t>Harcèlement moral ?</a:t>
            </a:r>
            <a:endParaRPr lang="fr-FR" b="1" dirty="0">
              <a:cs typeface="Verdana"/>
            </a:endParaRPr>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17244734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69925"/>
            <a:ext cx="8229600" cy="820738"/>
          </a:xfrm>
        </p:spPr>
        <p:txBody>
          <a:bodyPr>
            <a:normAutofit fontScale="90000"/>
          </a:bodyPr>
          <a:lstStyle/>
          <a:p>
            <a:r>
              <a:rPr lang="fr-FR" b="1" dirty="0"/>
              <a:t>Des agressions verbales ponctuelles</a:t>
            </a:r>
            <a:endParaRPr lang="fr-FR" dirty="0"/>
          </a:p>
        </p:txBody>
      </p:sp>
      <p:sp>
        <p:nvSpPr>
          <p:cNvPr id="4" name="Espace réservé du contenu 3"/>
          <p:cNvSpPr>
            <a:spLocks noGrp="1"/>
          </p:cNvSpPr>
          <p:nvPr>
            <p:ph sz="half" idx="2"/>
          </p:nvPr>
        </p:nvSpPr>
        <p:spPr>
          <a:xfrm>
            <a:off x="531812" y="1576388"/>
            <a:ext cx="4205288" cy="3951288"/>
          </a:xfrm>
        </p:spPr>
        <p:txBody>
          <a:bodyPr>
            <a:normAutofit/>
          </a:bodyPr>
          <a:lstStyle/>
          <a:p>
            <a:r>
              <a:rPr lang="fr-FR" dirty="0"/>
              <a:t>Il ne s’agit pas de harcèlement moral si un manager réagit avec impulsivité et agressivité de manière exceptionnelle. La question se posera en revanche si les insultes ou les comportements violents sont réguliers et se répètent avec un employé en particulier.</a:t>
            </a:r>
          </a:p>
          <a:p>
            <a:endParaRPr lang="fr-FR" dirty="0"/>
          </a:p>
        </p:txBody>
      </p:sp>
      <p:sp>
        <p:nvSpPr>
          <p:cNvPr id="5" name="Espace réservé du texte 4"/>
          <p:cNvSpPr>
            <a:spLocks noGrp="1"/>
          </p:cNvSpPr>
          <p:nvPr>
            <p:ph type="body" sz="quarter" idx="3"/>
          </p:nvPr>
        </p:nvSpPr>
        <p:spPr>
          <a:xfrm>
            <a:off x="5123095" y="1490663"/>
            <a:ext cx="2375803" cy="639762"/>
          </a:xfrm>
        </p:spPr>
        <p:txBody>
          <a:bodyPr>
            <a:normAutofit lnSpcReduction="10000"/>
          </a:bodyPr>
          <a:lstStyle/>
          <a:p>
            <a:r>
              <a:rPr lang="fr-FR" sz="3600" dirty="0">
                <a:solidFill>
                  <a:srgbClr val="FF0000"/>
                </a:solidFill>
              </a:rPr>
              <a:t>Oui, mais</a:t>
            </a:r>
            <a:r>
              <a:rPr lang="fr-FR" dirty="0"/>
              <a:t> </a:t>
            </a:r>
            <a:r>
              <a:rPr lang="fr-FR" dirty="0">
                <a:solidFill>
                  <a:srgbClr val="FF0000"/>
                </a:solidFill>
              </a:rPr>
              <a:t>:</a:t>
            </a:r>
          </a:p>
        </p:txBody>
      </p:sp>
      <p:sp>
        <p:nvSpPr>
          <p:cNvPr id="6" name="Espace réservé du contenu 5"/>
          <p:cNvSpPr>
            <a:spLocks noGrp="1"/>
          </p:cNvSpPr>
          <p:nvPr>
            <p:ph sz="quarter" idx="4"/>
          </p:nvPr>
        </p:nvSpPr>
        <p:spPr>
          <a:xfrm>
            <a:off x="4886325" y="2130425"/>
            <a:ext cx="4041775" cy="2670175"/>
          </a:xfrm>
        </p:spPr>
        <p:txBody>
          <a:bodyPr/>
          <a:lstStyle/>
          <a:p>
            <a:r>
              <a:rPr lang="fr-FR" dirty="0"/>
              <a:t>Une agression verbale peut déclencher un état de détresse et être déclaré en accident du travail</a:t>
            </a:r>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32247126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479653"/>
            <a:ext cx="8820057" cy="1643062"/>
          </a:xfrm>
        </p:spPr>
        <p:txBody>
          <a:bodyPr/>
          <a:lstStyle/>
          <a:p>
            <a:r>
              <a:rPr lang="fr-FR" dirty="0">
                <a:solidFill>
                  <a:srgbClr val="FF0000"/>
                </a:solidFill>
                <a:cs typeface="Verdana"/>
              </a:rPr>
              <a:t>Vos locaux sont vétustes, le logiciel ne fonctionne plus,  vous manquez de moyens, de collègues pour faire le travail</a:t>
            </a:r>
          </a:p>
        </p:txBody>
      </p:sp>
      <p:pic>
        <p:nvPicPr>
          <p:cNvPr id="7" name="Image 6" descr="c3ea15d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269508"/>
            <a:ext cx="3864990" cy="2937237"/>
          </a:xfrm>
          <a:prstGeom prst="rect">
            <a:avLst/>
          </a:prstGeom>
        </p:spPr>
      </p:pic>
      <p:pic>
        <p:nvPicPr>
          <p:cNvPr id="8" name="Image 7" descr="incompet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703" y="3114776"/>
            <a:ext cx="4281754" cy="3246699"/>
          </a:xfrm>
          <a:prstGeom prst="rect">
            <a:avLst/>
          </a:prstGeom>
        </p:spPr>
      </p:pic>
      <p:sp>
        <p:nvSpPr>
          <p:cNvPr id="9" name="Titre 1"/>
          <p:cNvSpPr>
            <a:spLocks noGrp="1"/>
          </p:cNvSpPr>
          <p:nvPr>
            <p:ph type="title"/>
          </p:nvPr>
        </p:nvSpPr>
        <p:spPr>
          <a:xfrm>
            <a:off x="457200" y="673430"/>
            <a:ext cx="8229600" cy="779462"/>
          </a:xfrm>
        </p:spPr>
        <p:txBody>
          <a:bodyPr>
            <a:normAutofit/>
          </a:bodyPr>
          <a:lstStyle/>
          <a:p>
            <a:r>
              <a:rPr lang="fr-FR" b="1" dirty="0">
                <a:solidFill>
                  <a:srgbClr val="FF0000"/>
                </a:solidFill>
                <a:cs typeface="Verdana"/>
              </a:rPr>
              <a:t>Harcèlement moral ?</a:t>
            </a:r>
            <a:endParaRPr lang="fr-FR" b="1" dirty="0">
              <a:cs typeface="Verdana"/>
            </a:endParaRPr>
          </a:p>
        </p:txBody>
      </p:sp>
      <p:sp>
        <p:nvSpPr>
          <p:cNvPr id="10"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346776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rotWithShape="1">
          <a:blip r:embed="rId2"/>
          <a:srcRect b="42830"/>
          <a:stretch/>
        </p:blipFill>
        <p:spPr>
          <a:xfrm>
            <a:off x="1535495" y="1747756"/>
            <a:ext cx="5776564" cy="3868843"/>
          </a:xfrm>
        </p:spPr>
      </p:pic>
      <p:sp>
        <p:nvSpPr>
          <p:cNvPr id="4"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
        <p:nvSpPr>
          <p:cNvPr id="3" name="ZoneTexte 2"/>
          <p:cNvSpPr txBox="1"/>
          <p:nvPr/>
        </p:nvSpPr>
        <p:spPr>
          <a:xfrm>
            <a:off x="928047" y="982639"/>
            <a:ext cx="6619165" cy="461665"/>
          </a:xfrm>
          <a:prstGeom prst="rect">
            <a:avLst/>
          </a:prstGeom>
          <a:noFill/>
        </p:spPr>
        <p:txBody>
          <a:bodyPr wrap="square" rtlCol="0">
            <a:spAutoFit/>
          </a:bodyPr>
          <a:lstStyle/>
          <a:p>
            <a:r>
              <a:rPr lang="fr-FR" b="1" dirty="0">
                <a:solidFill>
                  <a:srgbClr val="990033"/>
                </a:solidFill>
              </a:rPr>
              <a:t>Les guides de management </a:t>
            </a:r>
            <a:r>
              <a:rPr lang="fr-FR" sz="2400" b="1" dirty="0">
                <a:solidFill>
                  <a:srgbClr val="990033"/>
                </a:solidFill>
              </a:rPr>
              <a:t>pour</a:t>
            </a:r>
            <a:r>
              <a:rPr lang="fr-FR" b="1" dirty="0">
                <a:solidFill>
                  <a:srgbClr val="990033"/>
                </a:solidFill>
              </a:rPr>
              <a:t> l’entreprise - exemples </a:t>
            </a:r>
          </a:p>
        </p:txBody>
      </p:sp>
    </p:spTree>
    <p:extLst>
      <p:ext uri="{BB962C8B-B14F-4D97-AF65-F5344CB8AC3E}">
        <p14:creationId xmlns:p14="http://schemas.microsoft.com/office/powerpoint/2010/main" val="2806240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9795"/>
            <a:ext cx="8229600" cy="1157288"/>
          </a:xfrm>
        </p:spPr>
        <p:txBody>
          <a:bodyPr>
            <a:noAutofit/>
          </a:bodyPr>
          <a:lstStyle/>
          <a:p>
            <a:pPr algn="l"/>
            <a:r>
              <a:rPr lang="fr-FR" sz="3200" b="1" dirty="0">
                <a:solidFill>
                  <a:srgbClr val="FF0000"/>
                </a:solidFill>
              </a:rPr>
              <a:t>La dégradation des moyens matériels nécessaires aux bonnes conditions de travail </a:t>
            </a:r>
          </a:p>
        </p:txBody>
      </p:sp>
      <p:sp>
        <p:nvSpPr>
          <p:cNvPr id="4" name="Espace réservé du contenu 3"/>
          <p:cNvSpPr>
            <a:spLocks noGrp="1"/>
          </p:cNvSpPr>
          <p:nvPr>
            <p:ph sz="half" idx="2"/>
          </p:nvPr>
        </p:nvSpPr>
        <p:spPr>
          <a:xfrm>
            <a:off x="531812" y="1921669"/>
            <a:ext cx="4040188" cy="3951288"/>
          </a:xfrm>
        </p:spPr>
        <p:txBody>
          <a:bodyPr>
            <a:normAutofit/>
          </a:bodyPr>
          <a:lstStyle/>
          <a:p>
            <a:r>
              <a:rPr lang="fr-FR" dirty="0">
                <a:cs typeface="Verdana"/>
              </a:rPr>
              <a:t>Administration qui « [refuse] de communiquer avec [ses agents], de les recevoir en entretien et [qui pratique] une rétention de l'information »</a:t>
            </a:r>
          </a:p>
          <a:p>
            <a:r>
              <a:rPr lang="fr-FR" dirty="0">
                <a:cs typeface="Verdana"/>
              </a:rPr>
              <a:t>la rétention d’information </a:t>
            </a:r>
          </a:p>
          <a:p>
            <a:endParaRPr lang="fr-FR" sz="2000" dirty="0"/>
          </a:p>
          <a:p>
            <a:endParaRPr lang="fr-FR" sz="2000" dirty="0"/>
          </a:p>
        </p:txBody>
      </p:sp>
      <p:sp>
        <p:nvSpPr>
          <p:cNvPr id="6" name="Espace réservé du contenu 5"/>
          <p:cNvSpPr>
            <a:spLocks noGrp="1"/>
          </p:cNvSpPr>
          <p:nvPr>
            <p:ph sz="quarter" idx="4"/>
          </p:nvPr>
        </p:nvSpPr>
        <p:spPr>
          <a:xfrm>
            <a:off x="4645025" y="1819275"/>
            <a:ext cx="4041775" cy="3951288"/>
          </a:xfrm>
        </p:spPr>
        <p:txBody>
          <a:bodyPr>
            <a:normAutofit fontScale="62500" lnSpcReduction="20000"/>
          </a:bodyPr>
          <a:lstStyle/>
          <a:p>
            <a:r>
              <a:rPr lang="fr-FR" dirty="0"/>
              <a:t>C.E. 26 janvier 2007, Giffard, n° 282.703 C.A.A. Nancy 14 juin 2012, n° 11NC01167 </a:t>
            </a:r>
          </a:p>
          <a:p>
            <a:r>
              <a:rPr lang="fr-FR" dirty="0"/>
              <a:t>C.A.A. Nancy, 25 février 2016, M.C. c/ communauté de communes d'Epinal-Golbey, n° 13NC00879) </a:t>
            </a:r>
            <a:r>
              <a:rPr lang="fr-FR" b="1" dirty="0"/>
              <a:t> </a:t>
            </a:r>
            <a:r>
              <a:rPr lang="fr-FR" dirty="0"/>
              <a:t>C.A.A. Bordeaux, 12 octobre 2015, M.C. c/ commune de Cayenne, n° 14BX01110 ; </a:t>
            </a:r>
          </a:p>
          <a:p>
            <a:r>
              <a:rPr lang="fr-FR" dirty="0"/>
              <a:t>C.A.A. Versailles, 22 septembre 2016, n° 14VE02598 </a:t>
            </a:r>
          </a:p>
          <a:p>
            <a:r>
              <a:rPr lang="fr-FR" dirty="0"/>
              <a:t>selon le Défenseur des droits DDD, Décision MLD - 2016-111 </a:t>
            </a:r>
          </a:p>
          <a:p>
            <a:r>
              <a:rPr lang="fr-FR" dirty="0"/>
              <a:t>C.A.A. Nancy 14 juin 2012, </a:t>
            </a:r>
            <a:r>
              <a:rPr lang="fr-FR" dirty="0" err="1"/>
              <a:t>préc</a:t>
            </a:r>
            <a:r>
              <a:rPr lang="fr-FR" dirty="0"/>
              <a:t>. </a:t>
            </a:r>
          </a:p>
          <a:p>
            <a:r>
              <a:rPr lang="fr-FR" dirty="0"/>
              <a:t>C.E., réf., 19 juin 2014, Commune du Castelet, n°381.061, </a:t>
            </a:r>
            <a:r>
              <a:rPr lang="fr-FR" dirty="0" err="1"/>
              <a:t>T</a:t>
            </a:r>
            <a:r>
              <a:rPr lang="fr-FR" dirty="0"/>
              <a:t>., p.794 </a:t>
            </a:r>
          </a:p>
          <a:p>
            <a:endParaRPr lang="fr-FR" dirty="0"/>
          </a:p>
          <a:p>
            <a:r>
              <a:rPr lang="fr-FR" dirty="0"/>
              <a:t>C.E., 21 novembre 2014, Chambre de commerce et d’industrie Nice-Côte d’Azur, n°375.121, AJDA 2014, p.2281 </a:t>
            </a:r>
          </a:p>
          <a:p>
            <a:endParaRPr lang="fr-FR" dirty="0"/>
          </a:p>
          <a:p>
            <a:endParaRPr lang="fr-FR" dirty="0"/>
          </a:p>
          <a:p>
            <a:endParaRPr lang="fr-FR" dirty="0"/>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7639903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3732"/>
            <a:ext cx="8229600" cy="1143000"/>
          </a:xfrm>
        </p:spPr>
        <p:txBody>
          <a:bodyPr>
            <a:normAutofit/>
          </a:bodyPr>
          <a:lstStyle/>
          <a:p>
            <a:pPr fontAlgn="base"/>
            <a:r>
              <a:rPr lang="fr-FR" b="1" dirty="0">
                <a:cs typeface="Verdana"/>
              </a:rPr>
              <a:t>De mauvaises conditions de travail</a:t>
            </a:r>
            <a:endParaRPr lang="fr-FR" dirty="0">
              <a:cs typeface="Verdana"/>
            </a:endParaRPr>
          </a:p>
        </p:txBody>
      </p:sp>
      <p:sp>
        <p:nvSpPr>
          <p:cNvPr id="4" name="Espace réservé du contenu 3"/>
          <p:cNvSpPr>
            <a:spLocks noGrp="1"/>
          </p:cNvSpPr>
          <p:nvPr>
            <p:ph sz="half" idx="2"/>
          </p:nvPr>
        </p:nvSpPr>
        <p:spPr>
          <a:xfrm>
            <a:off x="457200" y="2026443"/>
            <a:ext cx="4040188" cy="1834357"/>
          </a:xfrm>
        </p:spPr>
        <p:txBody>
          <a:bodyPr>
            <a:normAutofit/>
          </a:bodyPr>
          <a:lstStyle/>
          <a:p>
            <a:pPr fontAlgn="base"/>
            <a:r>
              <a:rPr lang="fr-FR" dirty="0">
                <a:latin typeface="Verdana"/>
                <a:cs typeface="Verdana"/>
              </a:rPr>
              <a:t>Un espace de travail confiné n’est pas du harcèlement moral.</a:t>
            </a:r>
          </a:p>
        </p:txBody>
      </p:sp>
      <p:sp>
        <p:nvSpPr>
          <p:cNvPr id="5" name="Espace réservé du texte 4"/>
          <p:cNvSpPr>
            <a:spLocks noGrp="1"/>
          </p:cNvSpPr>
          <p:nvPr>
            <p:ph type="body" sz="quarter" idx="3"/>
          </p:nvPr>
        </p:nvSpPr>
        <p:spPr>
          <a:xfrm>
            <a:off x="4792662" y="1535113"/>
            <a:ext cx="4041775" cy="639762"/>
          </a:xfrm>
        </p:spPr>
        <p:txBody>
          <a:bodyPr>
            <a:noAutofit/>
          </a:bodyPr>
          <a:lstStyle/>
          <a:p>
            <a:r>
              <a:rPr lang="fr-FR" sz="3600" dirty="0">
                <a:solidFill>
                  <a:srgbClr val="FF0000"/>
                </a:solidFill>
              </a:rPr>
              <a:t>Oui mais?</a:t>
            </a:r>
          </a:p>
        </p:txBody>
      </p:sp>
      <p:sp>
        <p:nvSpPr>
          <p:cNvPr id="6" name="Espace réservé du contenu 5"/>
          <p:cNvSpPr>
            <a:spLocks noGrp="1"/>
          </p:cNvSpPr>
          <p:nvPr>
            <p:ph sz="quarter" idx="4"/>
          </p:nvPr>
        </p:nvSpPr>
        <p:spPr>
          <a:xfrm>
            <a:off x="4572000" y="2174875"/>
            <a:ext cx="4406900" cy="3654425"/>
          </a:xfrm>
        </p:spPr>
        <p:txBody>
          <a:bodyPr>
            <a:normAutofit fontScale="92500"/>
          </a:bodyPr>
          <a:lstStyle/>
          <a:p>
            <a:r>
              <a:rPr lang="fr-FR" dirty="0">
                <a:latin typeface="Verdana"/>
                <a:cs typeface="Verdana"/>
              </a:rPr>
              <a:t>Si la dégradation des conditions de travail porte atteinte à la dignité, altère potentiellement la santé physique et mentale ou compromet l’avenir professionnel de l’employé, alors oui, dans ce cas, il s’agit bien de harcèlement psychologique</a:t>
            </a:r>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20649702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78520"/>
            <a:ext cx="8229600" cy="1143000"/>
          </a:xfrm>
        </p:spPr>
        <p:txBody>
          <a:bodyPr/>
          <a:lstStyle/>
          <a:p>
            <a:pPr algn="l"/>
            <a:r>
              <a:rPr lang="fr-FR" b="1" dirty="0"/>
              <a:t>Un management maladroit</a:t>
            </a:r>
          </a:p>
        </p:txBody>
      </p:sp>
      <p:sp>
        <p:nvSpPr>
          <p:cNvPr id="4" name="Espace réservé du contenu 3"/>
          <p:cNvSpPr>
            <a:spLocks noGrp="1"/>
          </p:cNvSpPr>
          <p:nvPr>
            <p:ph sz="half" idx="2"/>
          </p:nvPr>
        </p:nvSpPr>
        <p:spPr>
          <a:xfrm>
            <a:off x="457200" y="1717675"/>
            <a:ext cx="4040188" cy="3951288"/>
          </a:xfrm>
        </p:spPr>
        <p:txBody>
          <a:bodyPr/>
          <a:lstStyle/>
          <a:p>
            <a:r>
              <a:rPr lang="fr-FR" dirty="0"/>
              <a:t>Un document intitulé avertissement et rédigé en ces termes :</a:t>
            </a:r>
          </a:p>
          <a:p>
            <a:pPr marL="0" indent="0">
              <a:buNone/>
            </a:pPr>
            <a:r>
              <a:rPr lang="fr-FR" dirty="0"/>
              <a:t>« </a:t>
            </a:r>
            <a:r>
              <a:rPr lang="fr-FR" b="1" dirty="0"/>
              <a:t>quand il n’y a pas de clients, le personnel est averti qu’il ne doit pas rester les bras croisés, à ne rien faire, il doit s’occuper ».</a:t>
            </a:r>
            <a:r>
              <a:rPr lang="fr-FR" dirty="0"/>
              <a:t> </a:t>
            </a:r>
          </a:p>
          <a:p>
            <a:endParaRPr lang="fr-FR" dirty="0"/>
          </a:p>
        </p:txBody>
      </p:sp>
      <p:sp>
        <p:nvSpPr>
          <p:cNvPr id="7"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29801961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4607" y="1925639"/>
            <a:ext cx="7992193" cy="1935162"/>
          </a:xfrm>
        </p:spPr>
        <p:txBody>
          <a:bodyPr/>
          <a:lstStyle/>
          <a:p>
            <a:r>
              <a:rPr lang="fr-FR" dirty="0">
                <a:solidFill>
                  <a:srgbClr val="FF0000"/>
                </a:solidFill>
              </a:rPr>
              <a:t>Vos subordonnés font la fronde contre vous, se moquent de vous, court-circuitent vos prescriptions, est ce du  harcèlement moral?</a:t>
            </a:r>
          </a:p>
        </p:txBody>
      </p:sp>
      <p:sp>
        <p:nvSpPr>
          <p:cNvPr id="5" name="Titre 1"/>
          <p:cNvSpPr>
            <a:spLocks noGrp="1"/>
          </p:cNvSpPr>
          <p:nvPr>
            <p:ph type="title"/>
          </p:nvPr>
        </p:nvSpPr>
        <p:spPr>
          <a:xfrm>
            <a:off x="457200" y="716620"/>
            <a:ext cx="8229600" cy="779462"/>
          </a:xfrm>
        </p:spPr>
        <p:txBody>
          <a:bodyPr>
            <a:normAutofit/>
          </a:bodyPr>
          <a:lstStyle/>
          <a:p>
            <a:r>
              <a:rPr lang="fr-FR" b="1" dirty="0">
                <a:solidFill>
                  <a:srgbClr val="FF0000"/>
                </a:solidFill>
                <a:cs typeface="Verdana"/>
              </a:rPr>
              <a:t>Harcèlement moral ?</a:t>
            </a:r>
            <a:endParaRPr lang="fr-FR" b="1" dirty="0">
              <a:cs typeface="Verdana"/>
            </a:endParaRPr>
          </a:p>
        </p:txBody>
      </p:sp>
      <p:sp>
        <p:nvSpPr>
          <p:cNvPr id="6"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13767838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8300" y="708682"/>
            <a:ext cx="8229600" cy="1143000"/>
          </a:xfrm>
        </p:spPr>
        <p:txBody>
          <a:bodyPr>
            <a:normAutofit fontScale="90000"/>
          </a:bodyPr>
          <a:lstStyle/>
          <a:p>
            <a:r>
              <a:rPr lang="fr-FR" dirty="0">
                <a:solidFill>
                  <a:srgbClr val="FF0000"/>
                </a:solidFill>
              </a:rPr>
              <a:t>Harceler son supérieur, c’est possible</a:t>
            </a:r>
          </a:p>
        </p:txBody>
      </p:sp>
      <p:sp>
        <p:nvSpPr>
          <p:cNvPr id="4" name="Espace réservé du contenu 3"/>
          <p:cNvSpPr>
            <a:spLocks noGrp="1"/>
          </p:cNvSpPr>
          <p:nvPr>
            <p:ph sz="half" idx="2"/>
          </p:nvPr>
        </p:nvSpPr>
        <p:spPr>
          <a:xfrm>
            <a:off x="531812" y="1666874"/>
            <a:ext cx="4040188" cy="4848225"/>
          </a:xfrm>
        </p:spPr>
        <p:txBody>
          <a:bodyPr>
            <a:normAutofit fontScale="92500" lnSpcReduction="20000"/>
          </a:bodyPr>
          <a:lstStyle/>
          <a:p>
            <a:r>
              <a:rPr lang="fr-FR" dirty="0"/>
              <a:t>Pour la première fois, dans un</a:t>
            </a:r>
            <a:r>
              <a:rPr lang="fr-FR" dirty="0">
                <a:hlinkClick r:id="rId2"/>
              </a:rPr>
              <a:t> arrêt du 6 décembre 2011, n° 10-82.266</a:t>
            </a:r>
            <a:r>
              <a:rPr lang="fr-FR" dirty="0"/>
              <a:t>, la chambre criminelle de la Cour de cassation condamne un salarié auteur d’ un harcèlement moral ascendant ( remontant,) que peut exercer un subordonné sur son supérieur hiérarchique : un éducateur a été poursuivi pour avoir harcelé moralement son chef de service. Les conditions de travail s’étaient tellement dégradées que le chef de service s’est suicidé.</a:t>
            </a:r>
          </a:p>
          <a:p>
            <a:endParaRPr lang="fr-FR" dirty="0"/>
          </a:p>
        </p:txBody>
      </p:sp>
      <p:sp>
        <p:nvSpPr>
          <p:cNvPr id="6" name="Espace réservé du contenu 5"/>
          <p:cNvSpPr>
            <a:spLocks noGrp="1"/>
          </p:cNvSpPr>
          <p:nvPr>
            <p:ph sz="quarter" idx="4"/>
          </p:nvPr>
        </p:nvSpPr>
        <p:spPr>
          <a:xfrm>
            <a:off x="4645025" y="1666875"/>
            <a:ext cx="4041775" cy="3951288"/>
          </a:xfrm>
        </p:spPr>
        <p:txBody>
          <a:bodyPr>
            <a:noAutofit/>
          </a:bodyPr>
          <a:lstStyle/>
          <a:p>
            <a:r>
              <a:rPr lang="fr-FR" sz="1600" i="1" dirty="0"/>
              <a:t>…il est reproché au prévenu de s’être rendu coupable de </a:t>
            </a:r>
            <a:r>
              <a:rPr lang="fr-FR" sz="1600" b="1" i="1" dirty="0"/>
              <a:t>harcèlement moral</a:t>
            </a:r>
            <a:r>
              <a:rPr lang="fr-FR" sz="1600" i="1" dirty="0"/>
              <a:t> sur la personne de M. X…, son supérieur hiérarchique, en dévalorisant de manière régulière son action et en diffusant une</a:t>
            </a:r>
            <a:r>
              <a:rPr lang="fr-FR" sz="1600" b="1" i="1" dirty="0"/>
              <a:t> image d’incompétence</a:t>
            </a:r>
            <a:r>
              <a:rPr lang="fr-FR" sz="1600" i="1" dirty="0"/>
              <a:t> dans son environnement professionnel et auprès des agents de son service en multipliant les refus de se soumettre et les critiques de ses instructions, en adoptant de manière répétée un </a:t>
            </a:r>
            <a:r>
              <a:rPr lang="fr-FR" sz="1600" b="1" i="1" dirty="0"/>
              <a:t>comportement irrévérencieux et méprisant</a:t>
            </a:r>
            <a:r>
              <a:rPr lang="fr-FR" sz="1600" i="1" dirty="0"/>
              <a:t> ; que ces agissements, compte tenu de leur répétition dans le temps, peuvent, certes, avoir eu pour effet de dégrader les conditions de travail au sein du SAST et plus particulièrement celles de M. X…, son chef hiérarchique…</a:t>
            </a:r>
            <a:endParaRPr lang="fr-FR" sz="1600" dirty="0"/>
          </a:p>
          <a:p>
            <a:endParaRPr lang="fr-FR" sz="1600" dirty="0"/>
          </a:p>
        </p:txBody>
      </p:sp>
      <p:sp>
        <p:nvSpPr>
          <p:cNvPr id="8" name="Rectangle 3"/>
          <p:cNvSpPr txBox="1">
            <a:spLocks noChangeArrowheads="1"/>
          </p:cNvSpPr>
          <p:nvPr/>
        </p:nvSpPr>
        <p:spPr>
          <a:xfrm>
            <a:off x="5787128" y="220354"/>
            <a:ext cx="3158090" cy="48832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p:spPr>
        <p:txBody>
          <a:bodyPr>
            <a:normAutofit lnSpcReduction="10000"/>
          </a:bodyPr>
          <a:lstStyle>
            <a:lvl1pPr>
              <a:defRPr>
                <a:solidFill>
                  <a:srgbClr val="404040"/>
                </a:solidFill>
                <a:latin typeface="Century Gothic" charset="0"/>
                <a:ea typeface="ＭＳ Ｐゴシック" charset="0"/>
              </a:defRPr>
            </a:lvl1pPr>
            <a:lvl2pPr>
              <a:defRPr sz="1600">
                <a:solidFill>
                  <a:srgbClr val="404040"/>
                </a:solidFill>
                <a:latin typeface="Century Gothic" charset="0"/>
                <a:ea typeface="ＭＳ Ｐゴシック" charset="0"/>
              </a:defRPr>
            </a:lvl2pPr>
            <a:lvl3pPr>
              <a:defRPr sz="1400">
                <a:solidFill>
                  <a:srgbClr val="404040"/>
                </a:solidFill>
                <a:latin typeface="Century Gothic" charset="0"/>
                <a:ea typeface="ＭＳ Ｐゴシック" charset="0"/>
              </a:defRPr>
            </a:lvl3pPr>
            <a:lvl4pPr>
              <a:defRPr sz="1200">
                <a:solidFill>
                  <a:srgbClr val="404040"/>
                </a:solidFill>
                <a:latin typeface="Century Gothic" charset="0"/>
                <a:ea typeface="ＭＳ Ｐゴシック" charset="0"/>
              </a:defRPr>
            </a:lvl4pPr>
            <a:lvl5pPr>
              <a:defRPr sz="1200">
                <a:solidFill>
                  <a:srgbClr val="404040"/>
                </a:solidFill>
                <a:latin typeface="Century Gothic" charset="0"/>
                <a:ea typeface="ＭＳ Ｐゴシック" charset="0"/>
              </a:defRPr>
            </a:lvl5pPr>
            <a:lvl6pPr eaLnBrk="0" fontAlgn="base" hangingPunct="0">
              <a:spcAft>
                <a:spcPct val="0"/>
              </a:spcAft>
              <a:buFont typeface="Wingdings 3" charset="0"/>
              <a:defRPr sz="1200">
                <a:solidFill>
                  <a:srgbClr val="404040"/>
                </a:solidFill>
                <a:latin typeface="Century Gothic" charset="0"/>
                <a:ea typeface="ＭＳ Ｐゴシック" charset="0"/>
              </a:defRPr>
            </a:lvl6pPr>
            <a:lvl7pPr eaLnBrk="0" fontAlgn="base" hangingPunct="0">
              <a:spcAft>
                <a:spcPct val="0"/>
              </a:spcAft>
              <a:buFont typeface="Wingdings 3" charset="0"/>
              <a:defRPr sz="1200">
                <a:solidFill>
                  <a:srgbClr val="404040"/>
                </a:solidFill>
                <a:latin typeface="Century Gothic" charset="0"/>
                <a:ea typeface="ＭＳ Ｐゴシック" charset="0"/>
              </a:defRPr>
            </a:lvl7pPr>
            <a:lvl8pPr eaLnBrk="0" fontAlgn="base" hangingPunct="0">
              <a:spcAft>
                <a:spcPct val="0"/>
              </a:spcAft>
              <a:buFont typeface="Wingdings 3" charset="0"/>
              <a:defRPr sz="1200">
                <a:solidFill>
                  <a:srgbClr val="404040"/>
                </a:solidFill>
                <a:latin typeface="Century Gothic" charset="0"/>
                <a:ea typeface="ＭＳ Ｐゴシック" charset="0"/>
              </a:defRPr>
            </a:lvl8pPr>
            <a:lvl9pPr eaLnBrk="0" fontAlgn="base" hangingPunct="0">
              <a:spcAft>
                <a:spcPct val="0"/>
              </a:spcAft>
              <a:buFont typeface="Wingdings 3" charset="0"/>
              <a:defRPr sz="1200">
                <a:solidFill>
                  <a:srgbClr val="404040"/>
                </a:solidFill>
                <a:latin typeface="Century Gothic" charset="0"/>
                <a:ea typeface="ＭＳ Ｐゴシック" charset="0"/>
              </a:defRPr>
            </a:lvl9pPr>
          </a:lstStyle>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HARCELEMENT MORAL </a:t>
            </a:r>
          </a:p>
          <a:p>
            <a:pPr defTabSz="457200" eaLnBrk="1" hangingPunct="1">
              <a:lnSpc>
                <a:spcPct val="80000"/>
              </a:lnSpc>
              <a:spcBef>
                <a:spcPts val="1000"/>
              </a:spcBef>
              <a:buClr>
                <a:schemeClr val="accent1"/>
              </a:buClr>
              <a:buFont typeface="Arial" charset="0"/>
              <a:buNone/>
            </a:pPr>
            <a:r>
              <a:rPr lang="fr-FR" sz="1200" b="1" dirty="0">
                <a:solidFill>
                  <a:srgbClr val="990033"/>
                </a:solidFill>
                <a:latin typeface="Verdana" charset="0"/>
                <a:ea typeface="MS PGothic" charset="0"/>
              </a:rPr>
              <a:t>Du délit au mode de management</a:t>
            </a:r>
            <a:endParaRPr lang="fr-FR" sz="800" dirty="0">
              <a:solidFill>
                <a:srgbClr val="990033"/>
              </a:solidFill>
              <a:latin typeface="Verdana" charset="0"/>
              <a:ea typeface="MS PGothic" charset="0"/>
            </a:endParaRPr>
          </a:p>
          <a:p>
            <a:pPr defTabSz="457200" eaLnBrk="1" hangingPunct="1">
              <a:lnSpc>
                <a:spcPct val="80000"/>
              </a:lnSpc>
              <a:spcBef>
                <a:spcPts val="1000"/>
              </a:spcBef>
              <a:buClr>
                <a:schemeClr val="accent1"/>
              </a:buClr>
              <a:buFont typeface="Arial" charset="0"/>
              <a:buChar char="•"/>
            </a:pPr>
            <a:endParaRPr lang="fr-FR" sz="800" dirty="0">
              <a:solidFill>
                <a:srgbClr val="990033"/>
              </a:solidFill>
              <a:latin typeface="Verdana" charset="0"/>
              <a:ea typeface="MS PGothic" charset="0"/>
            </a:endParaRPr>
          </a:p>
        </p:txBody>
      </p:sp>
    </p:spTree>
    <p:extLst>
      <p:ext uri="{BB962C8B-B14F-4D97-AF65-F5344CB8AC3E}">
        <p14:creationId xmlns:p14="http://schemas.microsoft.com/office/powerpoint/2010/main" val="32312762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Souffrance et travail">
  <a:themeElements>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s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is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ème Souffrance et travail" id="{89CE10CE-6326-4A04-8FD4-BA3302C088C2}" vid="{BBA6F957-7B66-4103-AC52-27F05383EA2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hème Souffrance et travai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ème Souffrance et travail" id="{0EFDB8F0-F871-4F76-9B0E-B05965946B57}" vid="{29144C4C-CEB3-4B3D-B83F-79B1CBEE77E8}"/>
    </a:ext>
  </a:extLst>
</a:theme>
</file>

<file path=ppt/theme/theme4.xml><?xml version="1.0" encoding="utf-8"?>
<a:theme xmlns:a="http://schemas.openxmlformats.org/drawingml/2006/main" name="2_Thème Souffrance et travail">
  <a:themeElements>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s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is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ème Souffrance et travail" id="{89CE10CE-6326-4A04-8FD4-BA3302C088C2}" vid="{BBA6F957-7B66-4103-AC52-27F05383EA2F}"/>
    </a:ext>
  </a:extLst>
</a:theme>
</file>

<file path=ppt/theme/theme5.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Brise.thmx</Template>
  <TotalTime>6437</TotalTime>
  <Words>7595</Words>
  <Application>Microsoft Office PowerPoint</Application>
  <PresentationFormat>Affichage à l'écran (4:3)</PresentationFormat>
  <Paragraphs>1006</Paragraphs>
  <Slides>94</Slides>
  <Notes>33</Notes>
  <HiddenSlides>0</HiddenSlides>
  <MMClips>0</MMClips>
  <ScaleCrop>false</ScaleCrop>
  <HeadingPairs>
    <vt:vector size="8" baseType="variant">
      <vt:variant>
        <vt:lpstr>Polices utilisées</vt:lpstr>
      </vt:variant>
      <vt:variant>
        <vt:i4>19</vt:i4>
      </vt:variant>
      <vt:variant>
        <vt:lpstr>Thème</vt:lpstr>
      </vt:variant>
      <vt:variant>
        <vt:i4>6</vt:i4>
      </vt:variant>
      <vt:variant>
        <vt:lpstr>Serveurs OLE incorporés</vt:lpstr>
      </vt:variant>
      <vt:variant>
        <vt:i4>0</vt:i4>
      </vt:variant>
      <vt:variant>
        <vt:lpstr>Titres des diapositives</vt:lpstr>
      </vt:variant>
      <vt:variant>
        <vt:i4>94</vt:i4>
      </vt:variant>
    </vt:vector>
  </HeadingPairs>
  <TitlesOfParts>
    <vt:vector size="119" baseType="lpstr">
      <vt:lpstr>MS PGothic</vt:lpstr>
      <vt:lpstr>MS PGothic</vt:lpstr>
      <vt:lpstr>宋体</vt:lpstr>
      <vt:lpstr>Arial</vt:lpstr>
      <vt:lpstr>Arial Narrow</vt:lpstr>
      <vt:lpstr>Calibri</vt:lpstr>
      <vt:lpstr>Calibri Light</vt:lpstr>
      <vt:lpstr>Century Gothic</vt:lpstr>
      <vt:lpstr>DejaVu Sans</vt:lpstr>
      <vt:lpstr>Droid Sans Fallback</vt:lpstr>
      <vt:lpstr>Impact</vt:lpstr>
      <vt:lpstr>Lucida Grande</vt:lpstr>
      <vt:lpstr>News Gothic MT</vt:lpstr>
      <vt:lpstr>Tahoma</vt:lpstr>
      <vt:lpstr>Times New Roman</vt:lpstr>
      <vt:lpstr>Verdana</vt:lpstr>
      <vt:lpstr>Wingdings</vt:lpstr>
      <vt:lpstr>Wingdings 2</vt:lpstr>
      <vt:lpstr>Wingdings 3</vt:lpstr>
      <vt:lpstr>Thème Souffrance et travail</vt:lpstr>
      <vt:lpstr>Thème Office</vt:lpstr>
      <vt:lpstr>1_Thème Souffrance et travail</vt:lpstr>
      <vt:lpstr>2_Thème Souffrance et travail</vt:lpstr>
      <vt:lpstr>1_Thème Office</vt:lpstr>
      <vt:lpstr>2_Thème Office</vt:lpstr>
      <vt:lpstr>Présentation PowerPoint</vt:lpstr>
      <vt:lpstr>SOMMAIRE</vt:lpstr>
      <vt:lpstr>Présentation PowerPoint</vt:lpstr>
      <vt:lpstr>Présentation PowerPoint</vt:lpstr>
      <vt:lpstr>Présentation PowerPoint</vt:lpstr>
      <vt:lpstr>Présentation PowerPoint</vt:lpstr>
      <vt:lpstr>Le travail - pacificateur individuel et social irremplaçable</vt:lpstr>
      <vt:lpstr>Présentation PowerPoint</vt:lpstr>
      <vt:lpstr>Présentation PowerPoint</vt:lpstr>
      <vt:lpstr>Présentation PowerPoint</vt:lpstr>
      <vt:lpstr>Présentation PowerPoint</vt:lpstr>
      <vt:lpstr>Les changements et structures de l’organisation du travail et leurs conséquences</vt:lpstr>
      <vt:lpstr>Un écart irréductible entre le prescrit et le réel</vt:lpstr>
      <vt:lpstr>Présentation PowerPoint</vt:lpstr>
      <vt:lpstr>Présentation PowerPoint</vt:lpstr>
      <vt:lpstr>Présentation PowerPoint</vt:lpstr>
      <vt:lpstr>Présentation PowerPoint</vt:lpstr>
      <vt:lpstr>Les pathologies liées au travail : surcharge et isolement</vt:lpstr>
      <vt:lpstr>Présentation PowerPoint</vt:lpstr>
      <vt:lpstr>3 catégories de comportements hostiles</vt:lpstr>
      <vt:lpstr>Présentation PowerPoint</vt:lpstr>
      <vt:lpstr>Présentation PowerPoint</vt:lpstr>
      <vt:lpstr>Présentation PowerPoint</vt:lpstr>
      <vt:lpstr>LE HARCELEMENT MORAL PARMI LES RISQUES PSYCHOSOCIAUX Divers modèles de compréhension et d’analyse du travail</vt:lpstr>
      <vt:lpstr>LE HARCELEMENT MORAL PARMI LES RISQUES PSYCHOSOCIAUX Divers modèles de compréhension et d’analyse du travail</vt:lpstr>
      <vt:lpstr>LE HARCELEMENT MORAL PARMI LES RISQUES PSYCHOSOCIAUX Divers modèles de compréhension et d’analyse du travail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Aménagement de la charge de la preuve (fonction publique)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Phase d’alerte</vt:lpstr>
      <vt:lpstr>Présentation PowerPoint</vt:lpstr>
      <vt:lpstr>Présentation PowerPoint</vt:lpstr>
      <vt:lpstr>Présentation PowerPoint</vt:lpstr>
      <vt:lpstr>LES PRÉROGATIVES DE L’EMPLOYEUR ET LES PRATIQUES DE MANAGEMENT PATHOGÈNES QUI EN DÉCOULENT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Quizz</vt:lpstr>
      <vt:lpstr>Harcèlement moral ?</vt:lpstr>
      <vt:lpstr>Donner une surcharge de travail exceptionnelle et temporaire, est- ce du HM ?  </vt:lpstr>
      <vt:lpstr>Harcèlement moral ?</vt:lpstr>
      <vt:lpstr>Comme toujours, étudier le contexte</vt:lpstr>
      <vt:lpstr>Mise en scène de la disparition</vt:lpstr>
      <vt:lpstr>Techniques d’attaque du geste de travail</vt:lpstr>
      <vt:lpstr>Techniques relationnelles</vt:lpstr>
      <vt:lpstr>Harcèlement moral ?</vt:lpstr>
      <vt:lpstr>Des conflits répétés avec un ou des collègues?</vt:lpstr>
      <vt:lpstr>Harcèlement moral ?</vt:lpstr>
      <vt:lpstr>Manager sous pression, en burn-out ou harceleur?</vt:lpstr>
      <vt:lpstr>Un management directif et autoritaire </vt:lpstr>
      <vt:lpstr>Harcèlement moral ?</vt:lpstr>
      <vt:lpstr>Des agressions verbales ponctuelles</vt:lpstr>
      <vt:lpstr>Harcèlement moral ?</vt:lpstr>
      <vt:lpstr>La dégradation des moyens matériels nécessaires aux bonnes conditions de travail </vt:lpstr>
      <vt:lpstr>De mauvaises conditions de travail</vt:lpstr>
      <vt:lpstr>Un management maladroit</vt:lpstr>
      <vt:lpstr>Harcèlement moral ?</vt:lpstr>
      <vt:lpstr>Harceler son supérieur, c’est possible</vt:lpstr>
    </vt:vector>
  </TitlesOfParts>
  <Company>DCTH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surcharge de travail exceptionnelle et temporaire causant un profond stress :</dc:title>
  <dc:creator>Marie Grenier Pezé</dc:creator>
  <cp:lastModifiedBy>patrice sawicki</cp:lastModifiedBy>
  <cp:revision>144</cp:revision>
  <dcterms:created xsi:type="dcterms:W3CDTF">2017-07-06T09:20:28Z</dcterms:created>
  <dcterms:modified xsi:type="dcterms:W3CDTF">2018-05-10T10:53:00Z</dcterms:modified>
</cp:coreProperties>
</file>