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8" r:id="rId1"/>
  </p:sldMasterIdLst>
  <p:notesMasterIdLst>
    <p:notesMasterId r:id="rId41"/>
  </p:notesMasterIdLst>
  <p:handoutMasterIdLst>
    <p:handoutMasterId r:id="rId42"/>
  </p:handoutMasterIdLst>
  <p:sldIdLst>
    <p:sldId id="560" r:id="rId2"/>
    <p:sldId id="544" r:id="rId3"/>
    <p:sldId id="524" r:id="rId4"/>
    <p:sldId id="574" r:id="rId5"/>
    <p:sldId id="523" r:id="rId6"/>
    <p:sldId id="494" r:id="rId7"/>
    <p:sldId id="567" r:id="rId8"/>
    <p:sldId id="501" r:id="rId9"/>
    <p:sldId id="512" r:id="rId10"/>
    <p:sldId id="546" r:id="rId11"/>
    <p:sldId id="518" r:id="rId12"/>
    <p:sldId id="432" r:id="rId13"/>
    <p:sldId id="503" r:id="rId14"/>
    <p:sldId id="305" r:id="rId15"/>
    <p:sldId id="452" r:id="rId16"/>
    <p:sldId id="453" r:id="rId17"/>
    <p:sldId id="309" r:id="rId18"/>
    <p:sldId id="547" r:id="rId19"/>
    <p:sldId id="538" r:id="rId20"/>
    <p:sldId id="532" r:id="rId21"/>
    <p:sldId id="533" r:id="rId22"/>
    <p:sldId id="540" r:id="rId23"/>
    <p:sldId id="515" r:id="rId24"/>
    <p:sldId id="570" r:id="rId25"/>
    <p:sldId id="571" r:id="rId26"/>
    <p:sldId id="572" r:id="rId27"/>
    <p:sldId id="536" r:id="rId28"/>
    <p:sldId id="548" r:id="rId29"/>
    <p:sldId id="543" r:id="rId30"/>
    <p:sldId id="535" r:id="rId31"/>
    <p:sldId id="566" r:id="rId32"/>
    <p:sldId id="562" r:id="rId33"/>
    <p:sldId id="565" r:id="rId34"/>
    <p:sldId id="292" r:id="rId35"/>
    <p:sldId id="487" r:id="rId36"/>
    <p:sldId id="551" r:id="rId37"/>
    <p:sldId id="552" r:id="rId38"/>
    <p:sldId id="313" r:id="rId39"/>
    <p:sldId id="564" r:id="rId40"/>
  </p:sldIdLst>
  <p:sldSz cx="9144000" cy="6858000" type="screen4x3"/>
  <p:notesSz cx="6858000" cy="100139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a:srgbClr val="F0F3C5"/>
    <a:srgbClr val="F3F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82593" autoAdjust="0"/>
  </p:normalViewPr>
  <p:slideViewPr>
    <p:cSldViewPr>
      <p:cViewPr>
        <p:scale>
          <a:sx n="79" d="100"/>
          <a:sy n="79" d="100"/>
        </p:scale>
        <p:origin x="-1590" y="168"/>
      </p:cViewPr>
      <p:guideLst>
        <p:guide orient="horz" pos="2160"/>
        <p:guide pos="2880"/>
      </p:guideLst>
    </p:cSldViewPr>
  </p:slideViewPr>
  <p:outlineViewPr>
    <p:cViewPr>
      <p:scale>
        <a:sx n="33" d="100"/>
        <a:sy n="33" d="100"/>
      </p:scale>
      <p:origin x="0" y="264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438" y="726"/>
      </p:cViewPr>
      <p:guideLst>
        <p:guide orient="horz" pos="3155"/>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501650"/>
          </a:xfrm>
          <a:prstGeom prst="rect">
            <a:avLst/>
          </a:prstGeom>
        </p:spPr>
        <p:txBody>
          <a:bodyPr vert="horz" lIns="92247" tIns="46124" rIns="92247" bIns="4612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501650"/>
          </a:xfrm>
          <a:prstGeom prst="rect">
            <a:avLst/>
          </a:prstGeom>
        </p:spPr>
        <p:txBody>
          <a:bodyPr vert="horz" lIns="92247" tIns="46124" rIns="92247" bIns="46124" rtlCol="0"/>
          <a:lstStyle>
            <a:lvl1pPr algn="r" fontAlgn="auto">
              <a:spcBef>
                <a:spcPts val="0"/>
              </a:spcBef>
              <a:spcAft>
                <a:spcPts val="0"/>
              </a:spcAft>
              <a:defRPr sz="1200">
                <a:latin typeface="+mn-lt"/>
                <a:cs typeface="+mn-cs"/>
              </a:defRPr>
            </a:lvl1pPr>
          </a:lstStyle>
          <a:p>
            <a:pPr>
              <a:defRPr/>
            </a:pPr>
            <a:r>
              <a:rPr lang="fr-FR"/>
              <a:t>MTN Prévention - 29/04/2010</a:t>
            </a:r>
          </a:p>
        </p:txBody>
      </p:sp>
      <p:sp>
        <p:nvSpPr>
          <p:cNvPr id="4" name="Espace réservé du pied de page 3"/>
          <p:cNvSpPr>
            <a:spLocks noGrp="1"/>
          </p:cNvSpPr>
          <p:nvPr>
            <p:ph type="ftr" sz="quarter" idx="2"/>
          </p:nvPr>
        </p:nvSpPr>
        <p:spPr>
          <a:xfrm>
            <a:off x="0" y="9510713"/>
            <a:ext cx="2971800" cy="501650"/>
          </a:xfrm>
          <a:prstGeom prst="rect">
            <a:avLst/>
          </a:prstGeom>
        </p:spPr>
        <p:txBody>
          <a:bodyPr vert="horz" lIns="92247" tIns="46124" rIns="92247" bIns="46124"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9510713"/>
            <a:ext cx="2971800" cy="501650"/>
          </a:xfrm>
          <a:prstGeom prst="rect">
            <a:avLst/>
          </a:prstGeom>
        </p:spPr>
        <p:txBody>
          <a:bodyPr vert="horz" lIns="92247" tIns="46124" rIns="92247" bIns="46124" rtlCol="0" anchor="b"/>
          <a:lstStyle>
            <a:lvl1pPr algn="r" fontAlgn="auto">
              <a:spcBef>
                <a:spcPts val="0"/>
              </a:spcBef>
              <a:spcAft>
                <a:spcPts val="0"/>
              </a:spcAft>
              <a:defRPr sz="1200">
                <a:latin typeface="+mn-lt"/>
                <a:cs typeface="+mn-cs"/>
              </a:defRPr>
            </a:lvl1pPr>
          </a:lstStyle>
          <a:p>
            <a:pPr>
              <a:defRPr/>
            </a:pPr>
            <a:fld id="{A373243E-B8DB-4617-92EA-223C1C5B89F9}" type="slidenum">
              <a:rPr lang="fr-FR"/>
              <a:pPr>
                <a:defRPr/>
              </a:pPr>
              <a:t>‹N°›</a:t>
            </a:fld>
            <a:endParaRPr lang="fr-FR" dirty="0"/>
          </a:p>
        </p:txBody>
      </p:sp>
    </p:spTree>
    <p:extLst>
      <p:ext uri="{BB962C8B-B14F-4D97-AF65-F5344CB8AC3E}">
        <p14:creationId xmlns:p14="http://schemas.microsoft.com/office/powerpoint/2010/main" val="298412634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500063"/>
          </a:xfrm>
          <a:prstGeom prst="rect">
            <a:avLst/>
          </a:prstGeom>
        </p:spPr>
        <p:txBody>
          <a:bodyPr vert="horz" lIns="92247" tIns="46124" rIns="92247" bIns="4612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500063"/>
          </a:xfrm>
          <a:prstGeom prst="rect">
            <a:avLst/>
          </a:prstGeom>
        </p:spPr>
        <p:txBody>
          <a:bodyPr vert="horz" lIns="92247" tIns="46124" rIns="92247" bIns="46124" rtlCol="0"/>
          <a:lstStyle>
            <a:lvl1pPr algn="r" fontAlgn="auto">
              <a:spcBef>
                <a:spcPts val="0"/>
              </a:spcBef>
              <a:spcAft>
                <a:spcPts val="0"/>
              </a:spcAft>
              <a:defRPr sz="1200">
                <a:latin typeface="+mn-lt"/>
                <a:cs typeface="+mn-cs"/>
              </a:defRPr>
            </a:lvl1pPr>
          </a:lstStyle>
          <a:p>
            <a:pPr>
              <a:defRPr/>
            </a:pPr>
            <a:r>
              <a:rPr lang="fr-FR"/>
              <a:t>MTN Prévention - 29/04/2010</a:t>
            </a:r>
          </a:p>
        </p:txBody>
      </p:sp>
      <p:sp>
        <p:nvSpPr>
          <p:cNvPr id="4" name="Espace réservé de l'image des diapositives 3"/>
          <p:cNvSpPr>
            <a:spLocks noGrp="1" noRot="1" noChangeAspect="1"/>
          </p:cNvSpPr>
          <p:nvPr>
            <p:ph type="sldImg" idx="2"/>
          </p:nvPr>
        </p:nvSpPr>
        <p:spPr>
          <a:xfrm>
            <a:off x="925513" y="750888"/>
            <a:ext cx="5008562" cy="3756025"/>
          </a:xfrm>
          <a:prstGeom prst="rect">
            <a:avLst/>
          </a:prstGeom>
          <a:noFill/>
          <a:ln w="12700">
            <a:solidFill>
              <a:prstClr val="black"/>
            </a:solidFill>
          </a:ln>
        </p:spPr>
        <p:txBody>
          <a:bodyPr vert="horz" lIns="92247" tIns="46124" rIns="92247" bIns="46124" rtlCol="0" anchor="ctr"/>
          <a:lstStyle/>
          <a:p>
            <a:pPr lvl="0"/>
            <a:endParaRPr lang="fr-FR" noProof="0" dirty="0"/>
          </a:p>
        </p:txBody>
      </p:sp>
      <p:sp>
        <p:nvSpPr>
          <p:cNvPr id="5" name="Espace réservé des commentaires 4"/>
          <p:cNvSpPr>
            <a:spLocks noGrp="1"/>
          </p:cNvSpPr>
          <p:nvPr>
            <p:ph type="body" sz="quarter" idx="3"/>
          </p:nvPr>
        </p:nvSpPr>
        <p:spPr>
          <a:xfrm>
            <a:off x="685800" y="4756150"/>
            <a:ext cx="5486400" cy="4506913"/>
          </a:xfrm>
          <a:prstGeom prst="rect">
            <a:avLst/>
          </a:prstGeom>
        </p:spPr>
        <p:txBody>
          <a:bodyPr vert="horz" lIns="92247" tIns="46124" rIns="92247" bIns="461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512300"/>
            <a:ext cx="2971800" cy="500063"/>
          </a:xfrm>
          <a:prstGeom prst="rect">
            <a:avLst/>
          </a:prstGeom>
        </p:spPr>
        <p:txBody>
          <a:bodyPr vert="horz" lIns="92247" tIns="46124" rIns="92247" bIns="46124"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9512300"/>
            <a:ext cx="2971800" cy="500063"/>
          </a:xfrm>
          <a:prstGeom prst="rect">
            <a:avLst/>
          </a:prstGeom>
        </p:spPr>
        <p:txBody>
          <a:bodyPr vert="horz" lIns="92247" tIns="46124" rIns="92247" bIns="46124" rtlCol="0" anchor="b"/>
          <a:lstStyle>
            <a:lvl1pPr algn="r" fontAlgn="auto">
              <a:spcBef>
                <a:spcPts val="0"/>
              </a:spcBef>
              <a:spcAft>
                <a:spcPts val="0"/>
              </a:spcAft>
              <a:defRPr sz="1200">
                <a:latin typeface="+mn-lt"/>
                <a:cs typeface="+mn-cs"/>
              </a:defRPr>
            </a:lvl1pPr>
          </a:lstStyle>
          <a:p>
            <a:pPr>
              <a:defRPr/>
            </a:pPr>
            <a:fld id="{D1688773-7DB0-416E-9546-C02C23531B32}" type="slidenum">
              <a:rPr lang="fr-FR"/>
              <a:pPr>
                <a:defRPr/>
              </a:pPr>
              <a:t>‹N°›</a:t>
            </a:fld>
            <a:endParaRPr lang="fr-FR" dirty="0"/>
          </a:p>
        </p:txBody>
      </p:sp>
    </p:spTree>
    <p:extLst>
      <p:ext uri="{BB962C8B-B14F-4D97-AF65-F5344CB8AC3E}">
        <p14:creationId xmlns:p14="http://schemas.microsoft.com/office/powerpoint/2010/main" val="102510696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46AA6E-31A1-4DCE-A936-539F893DBB92}" type="slidenum">
              <a:rPr lang="fr-FR"/>
              <a:pPr>
                <a:defRPr/>
              </a:pPr>
              <a:t>1</a:t>
            </a:fld>
            <a:endParaRPr lang="fr-F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6" name="Espace réservé de la date 5"/>
          <p:cNvSpPr>
            <a:spLocks noGrp="1"/>
          </p:cNvSpPr>
          <p:nvPr>
            <p:ph type="dt" sz="quarter" idx="1"/>
          </p:nvPr>
        </p:nvSpPr>
        <p:spPr/>
        <p:txBody>
          <a:bodyPr/>
          <a:lstStyle/>
          <a:p>
            <a:pPr>
              <a:defRPr/>
            </a:pPr>
            <a:r>
              <a:rPr lang="fr-FR"/>
              <a:t>MTN Prévention - 29/04/2010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3EB52-F36B-4F18-A1C4-A204192DD7AB}" type="slidenum">
              <a:rPr lang="fr-FR" smtClean="0"/>
              <a:pPr fontAlgn="base">
                <a:spcBef>
                  <a:spcPct val="0"/>
                </a:spcBef>
                <a:spcAft>
                  <a:spcPct val="0"/>
                </a:spcAft>
                <a:defRPr/>
              </a:pPr>
              <a:t>10</a:t>
            </a:fld>
            <a:endParaRPr lang="fr-FR"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fr-FR" sz="3200" i="1" smtClean="0"/>
              <a:t>le collectif travaille ensemble en vue d’atteindre un résultat donné dans un délai imparti avec des moyens spécifiques</a:t>
            </a:r>
            <a:endParaRPr lang="fr-FR" sz="3200" smtClean="0"/>
          </a:p>
          <a:p>
            <a:pPr eaLnBrk="1" hangingPunct="1">
              <a:spcBef>
                <a:spcPct val="0"/>
              </a:spcBef>
            </a:pPr>
            <a:endParaRPr lang="fr-FR" smtClean="0"/>
          </a:p>
        </p:txBody>
      </p:sp>
      <p:sp>
        <p:nvSpPr>
          <p:cNvPr id="6" name="Espace réservé de la date 5"/>
          <p:cNvSpPr>
            <a:spLocks noGrp="1"/>
          </p:cNvSpPr>
          <p:nvPr>
            <p:ph type="dt" sz="quarter" idx="1"/>
          </p:nvPr>
        </p:nvSpPr>
        <p:spPr/>
        <p:txBody>
          <a:bodyPr/>
          <a:lstStyle/>
          <a:p>
            <a:pPr>
              <a:defRPr/>
            </a:pPr>
            <a:r>
              <a:rPr lang="fr-FR"/>
              <a:t>MTN Prévention - 29/04/2010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347FB903-EFC1-4AF5-8915-466A99B570AF}" type="slidenum">
              <a:rPr lang="fr-FR" smtClean="0"/>
              <a:pPr>
                <a:defRPr/>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a:p>
            <a:r>
              <a:rPr lang="fr-FR" smtClean="0"/>
              <a:t>Comme </a:t>
            </a:r>
            <a:r>
              <a:rPr lang="fr-FR" dirty="0" smtClean="0"/>
              <a:t>l'a indiqué Valérie Langevin, psychologue du travail à l'INRS,</a:t>
            </a:r>
            <a:r>
              <a:rPr lang="fr-FR" b="1" dirty="0" smtClean="0"/>
              <a:t> </a:t>
            </a:r>
            <a:r>
              <a:rPr lang="fr-FR" dirty="0" smtClean="0"/>
              <a:t>ces chiffres, qui intègrent à la fois les coûts directs (dépenses de soins) et les coûts indirects (liés à l'absentéisme, aux cessations d'activité et aux décès prématurés), constituent une évaluation </a:t>
            </a:r>
            <a:r>
              <a:rPr lang="fr-FR" i="1" dirty="0" smtClean="0"/>
              <a:t>a minima</a:t>
            </a:r>
            <a:r>
              <a:rPr lang="fr-FR" dirty="0" smtClean="0"/>
              <a:t>. Les coûts réels du stress sont vraisemblablement nettement supérieurs et ce, pour deux raisons :</a:t>
            </a:r>
          </a:p>
          <a:p>
            <a:r>
              <a:rPr lang="fr-FR" dirty="0" smtClean="0"/>
              <a:t>- les chercheurs n'ont pris en compte qu'un seul facteur de stress, le </a:t>
            </a:r>
            <a:r>
              <a:rPr lang="fr-FR" i="1" dirty="0" smtClean="0"/>
              <a:t>job </a:t>
            </a:r>
            <a:r>
              <a:rPr lang="fr-FR" i="1" dirty="0" err="1" smtClean="0"/>
              <a:t>strain</a:t>
            </a:r>
            <a:r>
              <a:rPr lang="fr-FR" dirty="0" smtClean="0"/>
              <a:t>  ou « situation de travail tendue » définis par la combinaison d'une forte pression subie et d'une absence d'autonomie dans la réalisation du travail. Or, le </a:t>
            </a:r>
            <a:r>
              <a:rPr lang="fr-FR" i="1" dirty="0" smtClean="0"/>
              <a:t>job </a:t>
            </a:r>
            <a:r>
              <a:rPr lang="fr-FR" i="1" dirty="0" err="1" smtClean="0"/>
              <a:t>strain</a:t>
            </a:r>
            <a:r>
              <a:rPr lang="fr-FR" dirty="0" smtClean="0"/>
              <a:t>  représente moins d'un tiers des situations de travail fortement stressantes ;</a:t>
            </a:r>
          </a:p>
          <a:p>
            <a:r>
              <a:rPr lang="fr-FR" dirty="0" smtClean="0"/>
              <a:t>- parmi les pathologies liées au stress, les auteurs n'ont retenu que celles qui font l'objet de nombreuses études : les maladies cardio-vasculaires, la dépression et certains troubles </a:t>
            </a:r>
            <a:r>
              <a:rPr lang="fr-FR" dirty="0" err="1" smtClean="0"/>
              <a:t>musculo</a:t>
            </a:r>
            <a:r>
              <a:rPr lang="fr-FR" dirty="0" smtClean="0"/>
              <a:t>-squelettiques (TMS). D'autres maladies sont donc exclues du champ de l'étude. </a:t>
            </a:r>
          </a:p>
          <a:p>
            <a:pPr eaLnBrk="1" hangingPunct="1">
              <a:spcBef>
                <a:spcPct val="0"/>
              </a:spcBef>
            </a:pPr>
            <a:endParaRPr lang="fr-FR"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F8BF12-AD5C-4D09-83A1-FDC9141644BE}" type="slidenum">
              <a:rPr lang="fr-FR" smtClean="0"/>
              <a:pPr fontAlgn="base">
                <a:spcBef>
                  <a:spcPct val="0"/>
                </a:spcBef>
                <a:spcAft>
                  <a:spcPct val="0"/>
                </a:spcAft>
                <a:defRPr/>
              </a:pPr>
              <a:t>14</a:t>
            </a:fld>
            <a:endParaRPr lang="fr-FR" smtClean="0"/>
          </a:p>
        </p:txBody>
      </p:sp>
      <p:sp>
        <p:nvSpPr>
          <p:cNvPr id="6" name="Espace réservé de la date 5"/>
          <p:cNvSpPr>
            <a:spLocks noGrp="1"/>
          </p:cNvSpPr>
          <p:nvPr>
            <p:ph type="dt" sz="quarter" idx="1"/>
          </p:nvPr>
        </p:nvSpPr>
        <p:spPr/>
        <p:txBody>
          <a:bodyPr/>
          <a:lstStyle/>
          <a:p>
            <a:pPr>
              <a:defRPr/>
            </a:pPr>
            <a:r>
              <a:rPr lang="fr-FR"/>
              <a:t>MTN Prévention - 29/04/2010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03D99F44-157A-4261-B5F0-9785D5AD435A}" type="slidenum">
              <a:rPr lang="fr-FR" smtClean="0"/>
              <a:pPr>
                <a:defRPr/>
              </a:pPr>
              <a:t>17</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92500" lnSpcReduction="10000"/>
          </a:bodyPr>
          <a:lstStyle/>
          <a:p>
            <a:pPr>
              <a:defRPr/>
            </a:pPr>
            <a:r>
              <a:rPr lang="fr-FR" dirty="0" smtClean="0"/>
              <a:t>les démarches de prévention et de soins sur une base individuelle, consistant par exemple à installer des équipements sportifs sur le lieu de travail ou à créer un numéro vert, peuvent avoir leur utilité à court terme mais ne sauraient être suffisantes. Elles ne permettent pas de traiter les problèmes à la racine et peuvent même avoir des effets pervers, en encourageant la tendance de certains salariés au surinvestissement ou en faisant naître un sentiment de culpabilité chez ceux qui ne parviennent pas à gérer la pression, malgré les dispositifs mis en place. Il convient donc de se concentrer plutôt sur les aspects collectifs, qui touchent à l'organisation et aux méthodes de management en vigueur dans les entreprises et les administrations. Il est également nécessaire de renforcer les acteurs de la prévention des risques professionnels, en portant une attention particulière à la médecine du travail, qui devrait prochainement faire l'objet d'une réforme, et au comité d'hygiène, de sécurité et des conditions de travail (CHSCT), instance de représentation du personnel dont le rôle est essentiel.</a:t>
            </a:r>
          </a:p>
          <a:p>
            <a:pPr>
              <a:defRPr/>
            </a:pPr>
            <a:endParaRPr lang="fr-FR" dirty="0" smtClean="0"/>
          </a:p>
          <a:p>
            <a:pPr>
              <a:defRPr/>
            </a:pPr>
            <a:r>
              <a:rPr lang="fr-FR" b="1" dirty="0" smtClean="0"/>
              <a:t>Primaire : combattre le risque à la source </a:t>
            </a:r>
          </a:p>
          <a:p>
            <a:pPr>
              <a:defRPr/>
            </a:pPr>
            <a:r>
              <a:rPr lang="fr-FR" dirty="0" smtClean="0"/>
              <a:t>vise à éliminer ou réduire les facteurs de risque présents dans l’entreprise. Il faut d’abord évaluer ces risques</a:t>
            </a:r>
          </a:p>
          <a:p>
            <a:pPr>
              <a:defRPr/>
            </a:pPr>
            <a:r>
              <a:rPr lang="fr-FR" dirty="0" smtClean="0"/>
              <a:t>Touche à l’organisation du travail, au lien social, aux méthodes de management, à la gestion des changements</a:t>
            </a:r>
          </a:p>
          <a:p>
            <a:pPr>
              <a:defRPr/>
            </a:pPr>
            <a:r>
              <a:rPr lang="fr-FR" b="1" dirty="0" smtClean="0"/>
              <a:t>Secondaire : </a:t>
            </a:r>
            <a:r>
              <a:rPr lang="fr-FR" dirty="0" smtClean="0"/>
              <a:t>vise à réduire les conséquences des RPS, la gravité d’une situation</a:t>
            </a:r>
          </a:p>
          <a:p>
            <a:pPr>
              <a:defRPr/>
            </a:pPr>
            <a:r>
              <a:rPr lang="fr-FR" dirty="0" smtClean="0"/>
              <a:t>Action de sensibilisation et de formation des salariés et des managers, mise en place de procédures d’alerte</a:t>
            </a:r>
          </a:p>
          <a:p>
            <a:pPr>
              <a:defRPr/>
            </a:pPr>
            <a:r>
              <a:rPr lang="fr-FR" b="1" dirty="0" smtClean="0"/>
              <a:t>Tertiaire : prise en charge des salariés en souffrance = réponse d’urgence pour éviter l’aggravation de la détérioration de l’état de santé</a:t>
            </a:r>
          </a:p>
          <a:p>
            <a:pPr>
              <a:defRPr/>
            </a:pPr>
            <a:r>
              <a:rPr lang="fr-FR" dirty="0" smtClean="0"/>
              <a:t>vise à réparer lorsque l’accident est survenu, à éviter la récidive ou l’aggravation de la situation</a:t>
            </a:r>
          </a:p>
          <a:p>
            <a:pPr>
              <a:defRPr/>
            </a:pPr>
            <a:endParaRPr lang="fr-FR" dirty="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DA2C443C-883A-4E53-A730-C04FB86C276F}" type="slidenum">
              <a:rPr lang="fr-FR" smtClean="0"/>
              <a:pPr>
                <a:defRPr/>
              </a:pPr>
              <a:t>18</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Effectif « suffisant » : pas d’analyse statistique à moins de 10 ; si possible à partir de 30.</a:t>
            </a:r>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E5A902CF-9A16-43A2-9775-610A1E441A1B}" type="slidenum">
              <a:rPr lang="fr-FR" smtClean="0"/>
              <a:pPr>
                <a:defRPr/>
              </a:pPr>
              <a:t>22</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smtClean="0">
                <a:solidFill>
                  <a:schemeClr val="tx2"/>
                </a:solidFill>
                <a:latin typeface="Gill Sans MT" pitchFamily="34" charset="0"/>
              </a:rPr>
              <a:t>Le rapport GOLLAC distingue</a:t>
            </a:r>
          </a:p>
          <a:p>
            <a:r>
              <a:rPr lang="fr-FR" b="1" smtClean="0">
                <a:solidFill>
                  <a:schemeClr val="tx2"/>
                </a:solidFill>
                <a:latin typeface="Gill Sans MT" pitchFamily="34" charset="0"/>
              </a:rPr>
              <a:t>six dimensions de facteurs psychosociaux de risque au travail</a:t>
            </a:r>
            <a:endParaRPr lang="fr-FR" sz="2000" smtClean="0"/>
          </a:p>
          <a:p>
            <a:r>
              <a:rPr lang="fr-FR" b="1" smtClean="0">
                <a:solidFill>
                  <a:schemeClr val="tx2"/>
                </a:solidFill>
                <a:latin typeface="Gill Sans MT" pitchFamily="34" charset="0"/>
              </a:rPr>
              <a:t>regroupant 40 indicateurs</a:t>
            </a:r>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98E642E9-4B27-4287-A46E-A12A8E6DE726}" type="slidenum">
              <a:rPr lang="fr-FR" smtClean="0"/>
              <a:pPr>
                <a:defRPr/>
              </a:pPr>
              <a:t>23</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5ADBB00F-107A-458F-AEBE-097C56317E26}" type="slidenum">
              <a:rPr lang="fr-FR" smtClean="0"/>
              <a:pPr>
                <a:defRPr/>
              </a:pPr>
              <a:t>27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Apporter une attention particulière aux évaluations et informer chaque opérateur des décisions prises : ce qui est dit et expliqué limite le doute et le RPS</a:t>
            </a:r>
          </a:p>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A146FC0B-3395-4844-AE46-3A7129A051EB}" type="slidenum">
              <a:rPr lang="fr-FR" smtClean="0"/>
              <a:pPr>
                <a:defRPr/>
              </a:pPr>
              <a:t>28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F51323A8-9DE1-46EA-933A-7CBA8BD58305}" type="slidenum">
              <a:rPr lang="fr-FR" smtClean="0"/>
              <a:pPr>
                <a:defRPr/>
              </a:pPr>
              <a:t>30</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414323F7-8703-4E4B-80D2-20B7ED909E24}" type="slidenum">
              <a:rPr lang="fr-FR" smtClean="0"/>
              <a:pPr>
                <a:defRPr/>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47500" lnSpcReduction="20000"/>
          </a:bodyPr>
          <a:lstStyle/>
          <a:p>
            <a:pPr>
              <a:defRPr/>
            </a:pPr>
            <a:r>
              <a:rPr lang="fr-FR" dirty="0" smtClean="0"/>
              <a:t>Qu’est-ce qu’il peut faire ?</a:t>
            </a:r>
          </a:p>
          <a:p>
            <a:pPr>
              <a:defRPr/>
            </a:pPr>
            <a:r>
              <a:rPr lang="fr-FR" dirty="0" smtClean="0"/>
              <a:t>• Au cours d’une consultation, le médecin du travail écoute</a:t>
            </a:r>
          </a:p>
          <a:p>
            <a:pPr>
              <a:defRPr/>
            </a:pPr>
            <a:r>
              <a:rPr lang="fr-FR" dirty="0" smtClean="0"/>
              <a:t>les difficultés rencontrées, évalue l’état de santé et le cas</a:t>
            </a:r>
          </a:p>
          <a:p>
            <a:pPr>
              <a:defRPr/>
            </a:pPr>
            <a:r>
              <a:rPr lang="fr-FR" dirty="0" smtClean="0"/>
              <a:t>échéant la gravité de la situation, peut conseiller le salarié</a:t>
            </a:r>
          </a:p>
          <a:p>
            <a:pPr>
              <a:defRPr/>
            </a:pPr>
            <a:r>
              <a:rPr lang="fr-FR" dirty="0" smtClean="0"/>
              <a:t>sur les orientations possibles et l’oriente au besoin vers</a:t>
            </a:r>
          </a:p>
          <a:p>
            <a:pPr>
              <a:defRPr/>
            </a:pPr>
            <a:r>
              <a:rPr lang="fr-FR" dirty="0" smtClean="0"/>
              <a:t>le système de soin.</a:t>
            </a:r>
          </a:p>
          <a:p>
            <a:pPr>
              <a:defRPr/>
            </a:pPr>
            <a:r>
              <a:rPr lang="fr-FR" dirty="0" smtClean="0"/>
              <a:t>• Si l’état de santé du salarié le justifie, il peut constater</a:t>
            </a:r>
          </a:p>
          <a:p>
            <a:pPr>
              <a:defRPr/>
            </a:pPr>
            <a:r>
              <a:rPr lang="fr-FR" dirty="0" smtClean="0"/>
              <a:t>l’incompatibilité du maintien au poste avec l’exigence de</a:t>
            </a:r>
          </a:p>
          <a:p>
            <a:pPr>
              <a:defRPr/>
            </a:pPr>
            <a:r>
              <a:rPr lang="fr-FR" dirty="0" smtClean="0"/>
              <a:t>préservation de la santé du salarié en formulant un avis</a:t>
            </a:r>
          </a:p>
          <a:p>
            <a:pPr>
              <a:defRPr/>
            </a:pPr>
            <a:r>
              <a:rPr lang="fr-FR" dirty="0" smtClean="0"/>
              <a:t>d’aptitude indiquant des aménagements ou des restrictions</a:t>
            </a:r>
          </a:p>
          <a:p>
            <a:pPr>
              <a:defRPr/>
            </a:pPr>
            <a:r>
              <a:rPr lang="fr-FR" dirty="0" smtClean="0"/>
              <a:t>au poste. Il peut adresser le salarié à son médecin traitant</a:t>
            </a:r>
          </a:p>
          <a:p>
            <a:pPr>
              <a:defRPr/>
            </a:pPr>
            <a:r>
              <a:rPr lang="fr-FR" dirty="0" smtClean="0"/>
              <a:t>en vue de la prescription de soins et d’ arrêt maladie.</a:t>
            </a:r>
          </a:p>
          <a:p>
            <a:pPr>
              <a:defRPr/>
            </a:pPr>
            <a:r>
              <a:rPr lang="fr-FR" dirty="0" smtClean="0"/>
              <a:t>• Il a libre accès aux lieux de travail et peut réaliser des</a:t>
            </a:r>
          </a:p>
          <a:p>
            <a:pPr>
              <a:defRPr/>
            </a:pPr>
            <a:r>
              <a:rPr lang="fr-FR" dirty="0" smtClean="0"/>
              <a:t>études de poste et des conditions de travail. Il peut alerter</a:t>
            </a:r>
          </a:p>
          <a:p>
            <a:pPr>
              <a:defRPr/>
            </a:pPr>
            <a:r>
              <a:rPr lang="fr-FR" dirty="0" smtClean="0"/>
              <a:t>l’employeur et le CHSCT, dans le strict respect du secret</a:t>
            </a:r>
          </a:p>
          <a:p>
            <a:pPr>
              <a:defRPr/>
            </a:pPr>
            <a:r>
              <a:rPr lang="fr-FR" dirty="0" smtClean="0"/>
              <a:t>médical, s’il juge que la situation de travail présente un</a:t>
            </a:r>
          </a:p>
          <a:p>
            <a:pPr>
              <a:defRPr/>
            </a:pPr>
            <a:r>
              <a:rPr lang="fr-FR" dirty="0" smtClean="0"/>
              <a:t>risque collectif pour la santé des salariés de l’entreprise.</a:t>
            </a:r>
          </a:p>
          <a:p>
            <a:pPr>
              <a:defRPr/>
            </a:pPr>
            <a:r>
              <a:rPr lang="fr-FR" dirty="0" smtClean="0"/>
              <a:t>• Si l’état de santé du salarié à l’issue de la prise en charge</a:t>
            </a:r>
          </a:p>
          <a:p>
            <a:pPr>
              <a:defRPr/>
            </a:pPr>
            <a:r>
              <a:rPr lang="fr-FR" dirty="0" smtClean="0"/>
              <a:t>par le système de soins le nécessite, il peut demander un</a:t>
            </a:r>
          </a:p>
          <a:p>
            <a:pPr>
              <a:defRPr/>
            </a:pPr>
            <a:r>
              <a:rPr lang="fr-FR" dirty="0" smtClean="0"/>
              <a:t>changement d’affectation en indiquant les restrictions</a:t>
            </a:r>
          </a:p>
          <a:p>
            <a:pPr>
              <a:defRPr/>
            </a:pPr>
            <a:r>
              <a:rPr lang="fr-FR" dirty="0" smtClean="0"/>
              <a:t>d’aptitude liées au contexte de travail ou à son organisation.</a:t>
            </a:r>
          </a:p>
          <a:p>
            <a:pPr>
              <a:defRPr/>
            </a:pPr>
            <a:r>
              <a:rPr lang="fr-FR" dirty="0" smtClean="0"/>
              <a:t>• Il peut aider un salarié à faire valoir des droits sociaux</a:t>
            </a:r>
          </a:p>
          <a:p>
            <a:pPr>
              <a:defRPr/>
            </a:pPr>
            <a:r>
              <a:rPr lang="fr-FR" dirty="0" smtClean="0"/>
              <a:t>(reconnaissance accident de travail ou maladie professionnelle).</a:t>
            </a:r>
          </a:p>
          <a:p>
            <a:pPr>
              <a:defRPr/>
            </a:pPr>
            <a:r>
              <a:rPr lang="fr-FR" dirty="0" smtClean="0"/>
              <a:t>• Lorsqu’il constate la présence d’un risque pour la santé</a:t>
            </a:r>
          </a:p>
          <a:p>
            <a:pPr>
              <a:defRPr/>
            </a:pPr>
            <a:r>
              <a:rPr lang="fr-FR" dirty="0" smtClean="0"/>
              <a:t>des travailleurs, il propose par un écrit motivé et circonstancié</a:t>
            </a:r>
          </a:p>
          <a:p>
            <a:pPr>
              <a:defRPr/>
            </a:pPr>
            <a:r>
              <a:rPr lang="fr-FR" dirty="0" smtClean="0"/>
              <a:t>des mesures visant à la préserver (article L. 4624-3 du</a:t>
            </a:r>
          </a:p>
          <a:p>
            <a:pPr>
              <a:defRPr/>
            </a:pPr>
            <a:r>
              <a:rPr lang="fr-FR" dirty="0" smtClean="0"/>
              <a:t>Code du Travail).</a:t>
            </a:r>
          </a:p>
          <a:p>
            <a:pPr>
              <a:defRPr/>
            </a:pPr>
            <a:r>
              <a:rPr lang="fr-FR" dirty="0" smtClean="0"/>
              <a:t>http://www.travailler-mieux.gouv.fr/IMG/pdf/PRST2_souffrance_30-04VF.pdf</a:t>
            </a:r>
          </a:p>
          <a:p>
            <a:pPr>
              <a:defRPr/>
            </a:pPr>
            <a:endParaRPr lang="fr-FR" dirty="0" smtClean="0"/>
          </a:p>
          <a:p>
            <a:pPr>
              <a:defRPr/>
            </a:pPr>
            <a:endParaRPr lang="fr-FR" dirty="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2F2251D5-73F1-41D3-AF08-1C858BFD0F72}" type="slidenum">
              <a:rPr lang="fr-FR" smtClean="0"/>
              <a:pPr>
                <a:defRPr/>
              </a:pPr>
              <a:t>32</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Qu’est-ce qu’il ne peut pas faire ?</a:t>
            </a:r>
          </a:p>
          <a:p>
            <a:r>
              <a:rPr lang="fr-FR" smtClean="0"/>
              <a:t>• Le médecin du travail a un rôle exclusivement préventif.</a:t>
            </a:r>
          </a:p>
          <a:p>
            <a:r>
              <a:rPr lang="fr-FR" smtClean="0"/>
              <a:t>Il ne peut pas apporter des soins (sauf en urgence), prescrire</a:t>
            </a:r>
          </a:p>
          <a:p>
            <a:r>
              <a:rPr lang="fr-FR" smtClean="0"/>
              <a:t>des médicaments ou des arrêts de maladie.</a:t>
            </a:r>
          </a:p>
          <a:p>
            <a:r>
              <a:rPr lang="fr-FR" smtClean="0"/>
              <a:t>• Il est soumis au secret médical. Il ne peut donner aucune</a:t>
            </a:r>
          </a:p>
          <a:p>
            <a:r>
              <a:rPr lang="fr-FR" smtClean="0"/>
              <a:t>information à l’employeur ni sur l’état de santé d’un salarié,</a:t>
            </a:r>
          </a:p>
          <a:p>
            <a:r>
              <a:rPr lang="fr-FR" smtClean="0"/>
              <a:t>ni même sur le fait qu’un salarié l’a sollicité. Il ne peut donner</a:t>
            </a:r>
          </a:p>
          <a:p>
            <a:r>
              <a:rPr lang="fr-FR" smtClean="0"/>
              <a:t>aucune information qui permettrait à l’employeur d’identifier</a:t>
            </a:r>
          </a:p>
          <a:p>
            <a:r>
              <a:rPr lang="fr-FR" smtClean="0"/>
              <a:t>le salarié venu signaler une situation préoccupante pour</a:t>
            </a:r>
          </a:p>
          <a:p>
            <a:r>
              <a:rPr lang="fr-FR" smtClean="0"/>
              <a:t>la santé.</a:t>
            </a:r>
          </a:p>
          <a:p>
            <a:r>
              <a:rPr lang="fr-FR" smtClean="0"/>
              <a:t>• Le médecin du travail ne peut pas décider de l’affectation</a:t>
            </a:r>
          </a:p>
          <a:p>
            <a:r>
              <a:rPr lang="fr-FR" smtClean="0"/>
              <a:t>d’un salarié, cette prérogative relève exclusivement de</a:t>
            </a:r>
          </a:p>
          <a:p>
            <a:r>
              <a:rPr lang="fr-FR" smtClean="0"/>
              <a:t>l’employeur qui doit prendre en considération les contreindications</a:t>
            </a:r>
          </a:p>
          <a:p>
            <a:r>
              <a:rPr lang="fr-FR" smtClean="0"/>
              <a:t>et les propositions du médecin du travail.</a:t>
            </a:r>
          </a:p>
          <a:p>
            <a:r>
              <a:rPr lang="fr-FR" smtClean="0"/>
              <a:t>• Il ne peut qualifier juridiquement des faits. Il ne peut donc</a:t>
            </a:r>
          </a:p>
          <a:p>
            <a:r>
              <a:rPr lang="fr-FR" smtClean="0"/>
              <a:t>pas établir un certificat médical par lequel il attesterait</a:t>
            </a:r>
          </a:p>
          <a:p>
            <a:r>
              <a:rPr lang="fr-FR" smtClean="0"/>
              <a:t>d’un harcèlement moral.</a:t>
            </a:r>
          </a:p>
          <a:p>
            <a:r>
              <a:rPr lang="fr-FR" smtClean="0"/>
              <a:t>http://www.travailler-mieux.gouv.fr/IMG/pdf/PRST2_souffrance_30-04VF.pdf</a:t>
            </a:r>
          </a:p>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CE9B4067-EC69-4EEA-9C5D-1AB32330B726}" type="slidenum">
              <a:rPr lang="fr-FR" smtClean="0"/>
              <a:pPr>
                <a:defRPr/>
              </a:pPr>
              <a:t>33</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04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F0BE23-ADDF-4140-9CB7-C16267300C5B}" type="slidenum">
              <a:rPr lang="fr-FR" smtClean="0"/>
              <a:pPr fontAlgn="base">
                <a:spcBef>
                  <a:spcPct val="0"/>
                </a:spcBef>
                <a:spcAft>
                  <a:spcPct val="0"/>
                </a:spcAft>
                <a:defRPr/>
              </a:pPr>
              <a:t>34</a:t>
            </a:fld>
            <a:endParaRPr lang="fr-FR" dirty="0" smtClean="0"/>
          </a:p>
        </p:txBody>
      </p:sp>
      <p:sp>
        <p:nvSpPr>
          <p:cNvPr id="6" name="Espace réservé de la date 5"/>
          <p:cNvSpPr>
            <a:spLocks noGrp="1"/>
          </p:cNvSpPr>
          <p:nvPr>
            <p:ph type="dt" sz="quarter" idx="1"/>
          </p:nvPr>
        </p:nvSpPr>
        <p:spPr/>
        <p:txBody>
          <a:bodyPr/>
          <a:lstStyle/>
          <a:p>
            <a:pPr>
              <a:defRPr/>
            </a:pPr>
            <a:r>
              <a:rPr lang="fr-FR"/>
              <a:t>MTN Prévention - 29/04/2010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B50E24-0CAD-40FF-A4FD-5080B7CF7B37}" type="slidenum">
              <a:rPr lang="fr-FR" smtClean="0"/>
              <a:pPr fontAlgn="base">
                <a:spcBef>
                  <a:spcPct val="0"/>
                </a:spcBef>
                <a:spcAft>
                  <a:spcPct val="0"/>
                </a:spcAft>
                <a:defRPr/>
              </a:pPr>
              <a:t>35</a:t>
            </a:fld>
            <a:endParaRPr lang="fr-FR" dirty="0" smtClean="0"/>
          </a:p>
        </p:txBody>
      </p:sp>
      <p:sp>
        <p:nvSpPr>
          <p:cNvPr id="6" name="Espace réservé de la date 5"/>
          <p:cNvSpPr>
            <a:spLocks noGrp="1"/>
          </p:cNvSpPr>
          <p:nvPr>
            <p:ph type="dt" sz="quarter" idx="1"/>
          </p:nvPr>
        </p:nvSpPr>
        <p:spPr/>
        <p:txBody>
          <a:bodyPr/>
          <a:lstStyle/>
          <a:p>
            <a:pPr>
              <a:defRPr/>
            </a:pPr>
            <a:r>
              <a:rPr lang="fr-FR"/>
              <a:t>MTN Prévention - 29/04/2010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5FEC75AF-BF02-47DF-8757-E76244BCD2A5}" type="slidenum">
              <a:rPr lang="fr-FR" smtClean="0"/>
              <a:pPr>
                <a:defRPr/>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a:defRPr/>
            </a:pPr>
            <a:r>
              <a:rPr lang="fr-FR" dirty="0" smtClean="0"/>
              <a:t>- Un état de stress survient quand il y a déséquilibre entre la perception qu’une personne a des contraintes que lui impose son environnement et la perception qu’elle a de ses propres ressources pour y faire face. </a:t>
            </a:r>
          </a:p>
          <a:p>
            <a:pPr>
              <a:defRPr/>
            </a:pPr>
            <a:endParaRPr lang="fr-FR" dirty="0" smtClean="0"/>
          </a:p>
          <a:p>
            <a:pPr>
              <a:defRPr/>
            </a:pPr>
            <a:r>
              <a:rPr lang="fr-FR" dirty="0" smtClean="0"/>
              <a:t>- </a:t>
            </a:r>
            <a:r>
              <a:rPr lang="fr-FR" dirty="0" smtClean="0">
                <a:solidFill>
                  <a:srgbClr val="FF0000"/>
                </a:solidFill>
              </a:rPr>
              <a:t>Le harcèlement moral se manifeste par des agissements répétés, qui ont pour objet ou pour effet une dégradation des conditions de travail susceptible de porter atteinte aux droits du salarié au travail et à sa dignité, d'altérer sa santé physique ou mentale ou de compromettre son avenir professionnel.</a:t>
            </a:r>
          </a:p>
          <a:p>
            <a:pPr>
              <a:defRPr/>
            </a:pPr>
            <a:endParaRPr lang="fr-FR" dirty="0" smtClean="0"/>
          </a:p>
          <a:p>
            <a:pPr>
              <a:defRPr/>
            </a:pPr>
            <a:r>
              <a:rPr lang="fr-FR" dirty="0" smtClean="0"/>
              <a:t>- Violences externes : ce sont les violences causées par une ou des personnes extérieures à l'entreprise (clients, usagers…).</a:t>
            </a:r>
          </a:p>
          <a:p>
            <a:pPr>
              <a:defRPr/>
            </a:pPr>
            <a:r>
              <a:rPr lang="fr-FR" dirty="0" smtClean="0"/>
              <a:t>Elles concernent les entreprises de services, d’activités sociales telles que : établissements de soins, sécurité sociale, transports urbains, commerces, banques, etc.</a:t>
            </a:r>
          </a:p>
          <a:p>
            <a:pPr>
              <a:defRPr/>
            </a:pPr>
            <a:endParaRPr lang="fr-FR" dirty="0" smtClean="0"/>
          </a:p>
          <a:p>
            <a:pPr marL="171450" indent="-171450">
              <a:buFontTx/>
              <a:buChar char="-"/>
              <a:defRPr/>
            </a:pPr>
            <a:r>
              <a:rPr lang="fr-FR" dirty="0" smtClean="0"/>
              <a:t>Le </a:t>
            </a:r>
            <a:r>
              <a:rPr lang="fr-FR" dirty="0" err="1" smtClean="0"/>
              <a:t>burn</a:t>
            </a:r>
            <a:r>
              <a:rPr lang="fr-FR" dirty="0" smtClean="0"/>
              <a:t> out se caractérise par un sentiment de fatigue intense, de perte de contrôle et d’incapacité à aboutir à des résultats concrets au travail. « Les batteries sont vides ». </a:t>
            </a:r>
          </a:p>
          <a:p>
            <a:pPr marL="171450" indent="-171450">
              <a:buFontTx/>
              <a:buChar char="-"/>
              <a:defRPr/>
            </a:pPr>
            <a:endParaRPr lang="fr-FR" i="1" dirty="0" smtClean="0">
              <a:sym typeface="Symbol" pitchFamily="18" charset="2"/>
            </a:endParaRPr>
          </a:p>
          <a:p>
            <a:pPr marL="171450" indent="-171450">
              <a:buFontTx/>
              <a:buChar char="-"/>
              <a:defRPr/>
            </a:pPr>
            <a:r>
              <a:rPr lang="fr-FR" dirty="0" smtClean="0"/>
              <a:t>Quant à la </a:t>
            </a:r>
            <a:r>
              <a:rPr lang="fr-FR" i="1" dirty="0" smtClean="0"/>
              <a:t>«souffrance morale au travail </a:t>
            </a:r>
            <a:r>
              <a:rPr lang="fr-FR" dirty="0" smtClean="0"/>
              <a:t>», il s’agit d’une notion plus large, plus diffuse, engendrant un état de </a:t>
            </a:r>
            <a:r>
              <a:rPr lang="fr-FR" i="1" dirty="0" smtClean="0"/>
              <a:t>mal-être</a:t>
            </a:r>
            <a:r>
              <a:rPr lang="fr-FR" dirty="0" smtClean="0"/>
              <a:t> généralisé pouvant déboucher secondairement sur des problèmes de santé et/ou favoriser l’émergence d’autres risques : conflits, violences, etc.</a:t>
            </a:r>
          </a:p>
          <a:p>
            <a:pPr marL="171450" indent="-171450">
              <a:buFontTx/>
              <a:buChar char="-"/>
              <a:defRPr/>
            </a:pPr>
            <a:endParaRPr lang="fr-FR" i="1" dirty="0" smtClean="0">
              <a:sym typeface="Symbol" pitchFamily="18" charset="2"/>
            </a:endParaRPr>
          </a:p>
          <a:p>
            <a:pPr>
              <a:defRPr/>
            </a:pPr>
            <a:endParaRPr lang="fr-FR" dirty="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EB46D41B-334A-4275-9921-EB42F9A6CB17}" type="slidenum">
              <a:rPr lang="fr-FR" smtClean="0"/>
              <a:pPr>
                <a:defRPr/>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E0530352-A32F-4CF8-A96E-E40B93238E79}" type="slidenum">
              <a:rPr lang="fr-FR" smtClean="0"/>
              <a:pPr>
                <a:defRPr/>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A08F17CB-121F-4429-9530-6FFEA731C720}" type="slidenum">
              <a:rPr lang="fr-FR" smtClean="0"/>
              <a:pPr>
                <a:defRPr/>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Contrairement à une idée répandue, on ne peut pas distinguer médicalement un « bon » et un « mauvais » stress : le stress s'exprime toujours de la même manière. En revanche, le stress aigu et le stress chronique n'ont pas les mêmes conséquences sur la santé. Alors que les conséquences du premier disparaissent avec le stimulus qui l'a fait naître, le second </a:t>
            </a:r>
            <a:r>
              <a:rPr lang="fr-FR" i="1" dirty="0" smtClean="0"/>
              <a:t>« s'inscrit dans la durée : c'est le cas quand, tous les jours au travail, nous avons l'impression que ce qui nous est demandé dans le cadre professionnel excède nos capacités. Ce type de situation de stress chronique, même lorsqu'il est choisi, est toujours délétère pour la santé.»</a:t>
            </a:r>
          </a:p>
          <a:p>
            <a:r>
              <a:rPr lang="fr-FR" i="1" dirty="0" smtClean="0"/>
              <a:t>« toute manifestation du stress au travail ne doit pas être considérée comme stress lié au travail »</a:t>
            </a:r>
            <a:r>
              <a:rPr lang="fr-FR" dirty="0" smtClean="0"/>
              <a:t>. Une distinction est donc faite entre le stress produit par le contenu et l'organisation du travail, et le stress qui, tout en s'exprimant dans le cadre professionnel, trouve ses causes à l'extérieur de la relation de travail. </a:t>
            </a:r>
          </a:p>
          <a:p>
            <a:r>
              <a:rPr lang="fr-FR" dirty="0" smtClean="0"/>
              <a:t>Stimulation/motivation : exemple de l’aide bibliothécaire qui espère devenir chef s’il parvient à ranger la réserve. Travail non stimulant (ennuyeux, répétitif, insalubre) mais motivant ; pas de conséquences si la promotion advient ; très pathogène dans le cas contraire.</a:t>
            </a:r>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D8ED77D8-9BB5-4BE1-BA20-4511D629FA80}" type="slidenum">
              <a:rPr lang="fr-FR" smtClean="0"/>
              <a:pPr>
                <a:defRPr/>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Exemples : « La violence engendre la violence » ; des salariés stressés seront plus facilement violents ou conflictuels ; un conflit entre 2 personnes va stresser les autres, etc. </a:t>
            </a:r>
          </a:p>
          <a:p>
            <a:r>
              <a:rPr lang="fr-FR" dirty="0" smtClean="0"/>
              <a:t>Transactionnel : la situation peut dégénérer toute seule (« partir en vrille ») ou se normaliser d’elle-même (résilience, etc.).</a:t>
            </a:r>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23D042A6-FE0E-457F-937B-CD92CB43B01A}" type="slidenum">
              <a:rPr lang="fr-FR" smtClean="0"/>
              <a:pPr>
                <a:defRPr/>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e la date 3"/>
          <p:cNvSpPr>
            <a:spLocks noGrp="1"/>
          </p:cNvSpPr>
          <p:nvPr>
            <p:ph type="dt" sz="quarter" idx="1"/>
          </p:nvPr>
        </p:nvSpPr>
        <p:spPr/>
        <p:txBody>
          <a:bodyPr/>
          <a:lstStyle/>
          <a:p>
            <a:pPr>
              <a:defRPr/>
            </a:pPr>
            <a:r>
              <a:rPr lang="fr-FR" smtClean="0"/>
              <a:t>MTN Prévention - 29/04/2010</a:t>
            </a:r>
            <a:endParaRPr lang="fr-FR"/>
          </a:p>
        </p:txBody>
      </p:sp>
      <p:sp>
        <p:nvSpPr>
          <p:cNvPr id="5" name="Espace réservé du numéro de diapositive 4"/>
          <p:cNvSpPr>
            <a:spLocks noGrp="1"/>
          </p:cNvSpPr>
          <p:nvPr>
            <p:ph type="sldNum" sz="quarter" idx="5"/>
          </p:nvPr>
        </p:nvSpPr>
        <p:spPr/>
        <p:txBody>
          <a:bodyPr/>
          <a:lstStyle/>
          <a:p>
            <a:pPr>
              <a:defRPr/>
            </a:pPr>
            <a:fld id="{48971DA0-09F7-479C-8C82-D8825F7A5430}" type="slidenum">
              <a:rPr lang="fr-FR" smtClean="0"/>
              <a:pPr>
                <a:defRPr/>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4A6177B-90CA-4743-9486-9C787A9EBE74}" type="slidenum">
              <a:rPr lang="fr-FR"/>
              <a:pPr>
                <a:defRPr/>
              </a:pPr>
              <a:t>‹N°›</a:t>
            </a:fld>
            <a:endParaRPr lang="fr-FR"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5A7F96-B27D-41FD-8E93-DC4DD02D08AA}" type="slidenum">
              <a:rPr lang="fr-FR"/>
              <a:pPr>
                <a:defRPr/>
              </a:pPr>
              <a:t>‹N°›</a:t>
            </a:fld>
            <a:endParaRPr lang="fr-FR"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3E0D5BB-6371-4623-94AB-13D26EBB9A1C}" type="slidenum">
              <a:rPr lang="fr-FR"/>
              <a:pPr>
                <a:defRPr/>
              </a:pPr>
              <a:t>‹N°›</a:t>
            </a:fld>
            <a:endParaRPr lang="fr-FR"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709DC23-062D-491E-88E6-A3628705F5A6}" type="slidenum">
              <a:rPr lang="fr-FR"/>
              <a:pPr>
                <a:defRPr/>
              </a:pPr>
              <a:t>‹N°›</a:t>
            </a:fld>
            <a:endParaRPr lang="fr-FR"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D2C2E99-5D18-4653-8CA3-2562985F7EB2}" type="slidenum">
              <a:rPr lang="fr-FR"/>
              <a:pPr>
                <a:defRPr/>
              </a:pPr>
              <a:t>‹N°›</a:t>
            </a:fld>
            <a:endParaRPr lang="fr-FR"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5708622-088E-4996-921F-BAE900DC000F}" type="slidenum">
              <a:rPr lang="fr-FR"/>
              <a:pPr>
                <a:defRPr/>
              </a:pPr>
              <a:t>‹N°›</a:t>
            </a:fld>
            <a:endParaRPr lang="fr-FR"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C1CBD4A2-8130-4C5D-849C-CA28808EFB4F}"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4594" r:id="rId1"/>
    <p:sldLayoutId id="2147484593" r:id="rId2"/>
    <p:sldLayoutId id="2147484592" r:id="rId3"/>
    <p:sldLayoutId id="2147484591" r:id="rId4"/>
    <p:sldLayoutId id="2147484590" r:id="rId5"/>
    <p:sldLayoutId id="2147484589" r:id="rId6"/>
  </p:sldLayoutIdLst>
  <p:transition spd="slow">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hyperlink" Target="http://episante-bourgogne.org/index.php?page=bdd_actions&amp;id_them=&amp;id_sthe=&amp;id=538" TargetMode="External"/><Relationship Id="rId2" Type="http://schemas.openxmlformats.org/officeDocument/2006/relationships/hyperlink" Target="http://www.echos-judiciaires.com/social/prevenir-et-traiter-le-stress-au-travail-a7230.html" TargetMode="External"/><Relationship Id="rId1" Type="http://schemas.openxmlformats.org/officeDocument/2006/relationships/slideLayout" Target="../slideLayouts/slideLayout2.xml"/><Relationship Id="rId4" Type="http://schemas.openxmlformats.org/officeDocument/2006/relationships/hyperlink" Target="http://philippe.davezies.free.fr/download/cat.php?idcat=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9"/>
          <p:cNvPicPr>
            <a:picLocks noChangeAspect="1" noChangeArrowheads="1"/>
          </p:cNvPicPr>
          <p:nvPr/>
        </p:nvPicPr>
        <p:blipFill>
          <a:blip r:embed="rId3" cstate="print"/>
          <a:srcRect/>
          <a:stretch>
            <a:fillRect/>
          </a:stretch>
        </p:blipFill>
        <p:spPr bwMode="auto">
          <a:xfrm>
            <a:off x="706438" y="431800"/>
            <a:ext cx="7705725" cy="5773738"/>
          </a:xfrm>
          <a:prstGeom prst="rect">
            <a:avLst/>
          </a:prstGeom>
          <a:noFill/>
          <a:ln w="9525">
            <a:noFill/>
            <a:miter lim="800000"/>
            <a:headEnd/>
            <a:tailEnd/>
          </a:ln>
        </p:spPr>
      </p:pic>
      <p:sp>
        <p:nvSpPr>
          <p:cNvPr id="2051" name="Rectangle 9"/>
          <p:cNvSpPr>
            <a:spLocks noChangeArrowheads="1"/>
          </p:cNvSpPr>
          <p:nvPr/>
        </p:nvSpPr>
        <p:spPr bwMode="auto">
          <a:xfrm>
            <a:off x="0" y="2890838"/>
            <a:ext cx="9144000" cy="0"/>
          </a:xfrm>
          <a:prstGeom prst="rect">
            <a:avLst/>
          </a:prstGeom>
          <a:noFill/>
          <a:ln w="9525">
            <a:noFill/>
            <a:miter lim="800000"/>
            <a:headEnd/>
            <a:tailEnd/>
          </a:ln>
        </p:spPr>
        <p:txBody>
          <a:bodyPr wrap="none" anchor="ctr">
            <a:spAutoFit/>
          </a:bodyPr>
          <a:lstStyle/>
          <a:p>
            <a:endParaRPr lang="fr-FR"/>
          </a:p>
        </p:txBody>
      </p:sp>
      <p:sp>
        <p:nvSpPr>
          <p:cNvPr id="2052" name="Rectangle 12"/>
          <p:cNvSpPr>
            <a:spLocks noChangeArrowheads="1"/>
          </p:cNvSpPr>
          <p:nvPr/>
        </p:nvSpPr>
        <p:spPr bwMode="auto">
          <a:xfrm>
            <a:off x="0" y="2905125"/>
            <a:ext cx="9144000" cy="0"/>
          </a:xfrm>
          <a:prstGeom prst="rect">
            <a:avLst/>
          </a:prstGeom>
          <a:noFill/>
          <a:ln w="9525">
            <a:noFill/>
            <a:miter lim="800000"/>
            <a:headEnd/>
            <a:tailEnd/>
          </a:ln>
        </p:spPr>
        <p:txBody>
          <a:bodyPr wrap="none" anchor="ctr">
            <a:spAutoFit/>
          </a:bodyPr>
          <a:lstStyle/>
          <a:p>
            <a:endParaRPr lang="fr-FR"/>
          </a:p>
        </p:txBody>
      </p:sp>
      <p:sp>
        <p:nvSpPr>
          <p:cNvPr id="2053" name="Rectangle 14"/>
          <p:cNvSpPr>
            <a:spLocks noChangeArrowheads="1"/>
          </p:cNvSpPr>
          <p:nvPr/>
        </p:nvSpPr>
        <p:spPr bwMode="auto">
          <a:xfrm>
            <a:off x="0" y="2938463"/>
            <a:ext cx="9144000" cy="0"/>
          </a:xfrm>
          <a:prstGeom prst="rect">
            <a:avLst/>
          </a:prstGeom>
          <a:noFill/>
          <a:ln w="9525">
            <a:noFill/>
            <a:miter lim="800000"/>
            <a:headEnd/>
            <a:tailEnd/>
          </a:ln>
        </p:spPr>
        <p:txBody>
          <a:bodyPr wrap="none" anchor="ctr">
            <a:spAutoFit/>
          </a:bodyPr>
          <a:lstStyle/>
          <a:p>
            <a:endParaRPr lang="fr-FR"/>
          </a:p>
        </p:txBody>
      </p:sp>
      <p:pic>
        <p:nvPicPr>
          <p:cNvPr id="2054" name="Picture 38"/>
          <p:cNvPicPr>
            <a:picLocks noChangeAspect="1" noChangeArrowheads="1"/>
          </p:cNvPicPr>
          <p:nvPr/>
        </p:nvPicPr>
        <p:blipFill>
          <a:blip r:embed="rId4" cstate="print"/>
          <a:srcRect/>
          <a:stretch>
            <a:fillRect/>
          </a:stretch>
        </p:blipFill>
        <p:spPr bwMode="auto">
          <a:xfrm>
            <a:off x="3344863" y="4365625"/>
            <a:ext cx="2454275" cy="1617663"/>
          </a:xfrm>
          <a:prstGeom prst="rect">
            <a:avLst/>
          </a:prstGeom>
          <a:noFill/>
          <a:ln w="9525">
            <a:noFill/>
            <a:miter lim="800000"/>
            <a:headEnd/>
            <a:tailEnd/>
          </a:ln>
        </p:spPr>
      </p:pic>
      <p:sp>
        <p:nvSpPr>
          <p:cNvPr id="2055" name="ZoneTexte 2"/>
          <p:cNvSpPr txBox="1">
            <a:spLocks noChangeArrowheads="1"/>
          </p:cNvSpPr>
          <p:nvPr/>
        </p:nvSpPr>
        <p:spPr bwMode="auto">
          <a:xfrm>
            <a:off x="1619250" y="1196975"/>
            <a:ext cx="6496050" cy="579438"/>
          </a:xfrm>
          <a:prstGeom prst="rect">
            <a:avLst/>
          </a:prstGeom>
          <a:noFill/>
          <a:ln w="9525">
            <a:noFill/>
            <a:miter lim="800000"/>
            <a:headEnd/>
            <a:tailEnd/>
          </a:ln>
        </p:spPr>
        <p:txBody>
          <a:bodyPr wrap="none">
            <a:spAutoFit/>
          </a:bodyPr>
          <a:lstStyle/>
          <a:p>
            <a:r>
              <a:rPr lang="fr-FR" sz="3200" b="1" dirty="0">
                <a:solidFill>
                  <a:schemeClr val="accent2"/>
                </a:solidFill>
              </a:rPr>
              <a:t>« Les Risques Psycho-Sociaux »</a:t>
            </a:r>
          </a:p>
        </p:txBody>
      </p:sp>
      <p:pic>
        <p:nvPicPr>
          <p:cNvPr id="8" name="Picture 2" descr="http://www.mode-sieste.com/wp-content/uploads/2010/07/RPS-Risques-Psychosociaux.jpg"/>
          <p:cNvPicPr>
            <a:picLocks noChangeAspect="1" noChangeArrowheads="1"/>
          </p:cNvPicPr>
          <p:nvPr/>
        </p:nvPicPr>
        <p:blipFill>
          <a:blip r:embed="rId5" cstate="print"/>
          <a:srcRect/>
          <a:stretch>
            <a:fillRect/>
          </a:stretch>
        </p:blipFill>
        <p:spPr bwMode="auto">
          <a:xfrm>
            <a:off x="3032125" y="2060575"/>
            <a:ext cx="3052763" cy="2060575"/>
          </a:xfrm>
          <a:prstGeom prst="rect">
            <a:avLst/>
          </a:prstGeom>
          <a:noFill/>
          <a:ln w="9525">
            <a:noFill/>
            <a:miter lim="800000"/>
            <a:headEnd/>
            <a:tailEnd/>
          </a:ln>
        </p:spPr>
      </p:pic>
      <p:sp>
        <p:nvSpPr>
          <p:cNvPr id="2057" name="ZoneTexte 8"/>
          <p:cNvSpPr txBox="1">
            <a:spLocks noChangeArrowheads="1"/>
          </p:cNvSpPr>
          <p:nvPr/>
        </p:nvSpPr>
        <p:spPr bwMode="auto">
          <a:xfrm>
            <a:off x="468313" y="6372225"/>
            <a:ext cx="8135937" cy="369888"/>
          </a:xfrm>
          <a:prstGeom prst="rect">
            <a:avLst/>
          </a:prstGeom>
          <a:noFill/>
          <a:ln w="9525">
            <a:noFill/>
            <a:miter lim="800000"/>
            <a:headEnd/>
            <a:tailEnd/>
          </a:ln>
        </p:spPr>
        <p:txBody>
          <a:bodyPr>
            <a:spAutoFit/>
          </a:bodyPr>
          <a:lstStyle/>
          <a:p>
            <a:pPr algn="ctr"/>
            <a:r>
              <a:rPr lang="fr-FR" i="1" dirty="0"/>
              <a:t>Groupe Santé Mentale de </a:t>
            </a:r>
            <a:r>
              <a:rPr lang="fr-FR" i="1" dirty="0" smtClean="0"/>
              <a:t>Bourgogne</a:t>
            </a:r>
            <a:endParaRPr lang="fr-FR"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accel="50000" decel="50000" fill="hold" nodeType="clickEffect">
                                  <p:stCondLst>
                                    <p:cond delay="0"/>
                                  </p:stCondLst>
                                  <p:childTnLst>
                                    <p:animMotion origin="layout" path="M 3.33333E-6 4.07407E-6 C -0.19532 0.0206 -0.36216 -0.0801 -0.37066 -0.22408 C -0.37969 -0.36875 -0.22622 -0.50324 -0.02969 -0.52385 C 0.16718 -0.54468 0.3335 -0.44375 0.34218 -0.29954 C 0.35104 -0.1551 0.19809 -0.02107 3.33333E-6 4.07407E-6 Z " pathEditMode="relative" rAng="10532045" ptsTypes="fffff">
                                      <p:cBhvr>
                                        <p:cTn id="6" dur="2000" fill="hold"/>
                                        <p:tgtEl>
                                          <p:spTgt spid="2054"/>
                                        </p:tgtEl>
                                        <p:attrNameLst>
                                          <p:attrName>ppt_x</p:attrName>
                                          <p:attrName>ppt_y</p:attrName>
                                        </p:attrNameLst>
                                      </p:cBhvr>
                                      <p:rCtr x="-1400" y="-26200"/>
                                    </p:animMotion>
                                  </p:childTnLst>
                                </p:cTn>
                              </p:par>
                            </p:childTnLst>
                          </p:cTn>
                        </p:par>
                        <p:par>
                          <p:cTn id="7" fill="hold" nodeType="afterGroup">
                            <p:stCondLst>
                              <p:cond delay="2000"/>
                            </p:stCondLst>
                            <p:childTnLst>
                              <p:par>
                                <p:cTn id="8" presetID="26"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80">
                                          <p:stCondLst>
                                            <p:cond delay="0"/>
                                          </p:stCondLst>
                                        </p:cTn>
                                        <p:tgtEl>
                                          <p:spTgt spid="8"/>
                                        </p:tgtEl>
                                      </p:cBhvr>
                                    </p:animEffect>
                                    <p:anim calcmode="lin" valueType="num">
                                      <p:cBhvr>
                                        <p:cTn id="1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6" dur="26">
                                          <p:stCondLst>
                                            <p:cond delay="650"/>
                                          </p:stCondLst>
                                        </p:cTn>
                                        <p:tgtEl>
                                          <p:spTgt spid="8"/>
                                        </p:tgtEl>
                                      </p:cBhvr>
                                      <p:to x="100000" y="60000"/>
                                    </p:animScale>
                                    <p:animScale>
                                      <p:cBhvr>
                                        <p:cTn id="17" dur="166" decel="50000">
                                          <p:stCondLst>
                                            <p:cond delay="676"/>
                                          </p:stCondLst>
                                        </p:cTn>
                                        <p:tgtEl>
                                          <p:spTgt spid="8"/>
                                        </p:tgtEl>
                                      </p:cBhvr>
                                      <p:to x="100000" y="100000"/>
                                    </p:animScale>
                                    <p:animScale>
                                      <p:cBhvr>
                                        <p:cTn id="18" dur="26">
                                          <p:stCondLst>
                                            <p:cond delay="1312"/>
                                          </p:stCondLst>
                                        </p:cTn>
                                        <p:tgtEl>
                                          <p:spTgt spid="8"/>
                                        </p:tgtEl>
                                      </p:cBhvr>
                                      <p:to x="100000" y="80000"/>
                                    </p:animScale>
                                    <p:animScale>
                                      <p:cBhvr>
                                        <p:cTn id="19" dur="166" decel="50000">
                                          <p:stCondLst>
                                            <p:cond delay="1338"/>
                                          </p:stCondLst>
                                        </p:cTn>
                                        <p:tgtEl>
                                          <p:spTgt spid="8"/>
                                        </p:tgtEl>
                                      </p:cBhvr>
                                      <p:to x="100000" y="100000"/>
                                    </p:animScale>
                                    <p:animScale>
                                      <p:cBhvr>
                                        <p:cTn id="20" dur="26">
                                          <p:stCondLst>
                                            <p:cond delay="1642"/>
                                          </p:stCondLst>
                                        </p:cTn>
                                        <p:tgtEl>
                                          <p:spTgt spid="8"/>
                                        </p:tgtEl>
                                      </p:cBhvr>
                                      <p:to x="100000" y="90000"/>
                                    </p:animScale>
                                    <p:animScale>
                                      <p:cBhvr>
                                        <p:cTn id="21" dur="166" decel="50000">
                                          <p:stCondLst>
                                            <p:cond delay="1668"/>
                                          </p:stCondLst>
                                        </p:cTn>
                                        <p:tgtEl>
                                          <p:spTgt spid="8"/>
                                        </p:tgtEl>
                                      </p:cBhvr>
                                      <p:to x="100000" y="100000"/>
                                    </p:animScale>
                                    <p:animScale>
                                      <p:cBhvr>
                                        <p:cTn id="22" dur="26">
                                          <p:stCondLst>
                                            <p:cond delay="1808"/>
                                          </p:stCondLst>
                                        </p:cTn>
                                        <p:tgtEl>
                                          <p:spTgt spid="8"/>
                                        </p:tgtEl>
                                      </p:cBhvr>
                                      <p:to x="100000" y="95000"/>
                                    </p:animScale>
                                    <p:animScale>
                                      <p:cBhvr>
                                        <p:cTn id="2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http://www.actimmis.gandi-site.net/communities/5/000/001/092/355/images/2192134.png"/>
          <p:cNvPicPr>
            <a:picLocks noChangeAspect="1" noChangeArrowheads="1"/>
          </p:cNvPicPr>
          <p:nvPr/>
        </p:nvPicPr>
        <p:blipFill>
          <a:blip r:embed="rId3" cstate="print"/>
          <a:srcRect/>
          <a:stretch>
            <a:fillRect/>
          </a:stretch>
        </p:blipFill>
        <p:spPr bwMode="auto">
          <a:xfrm>
            <a:off x="6408738" y="765175"/>
            <a:ext cx="2627312" cy="2284413"/>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pPr algn="l" eaLnBrk="1" hangingPunct="1">
              <a:defRPr/>
            </a:pPr>
            <a:r>
              <a:rPr lang="fr-FR" sz="6000" cap="all" dirty="0" smtClean="0"/>
              <a:t>RPS = rencontre</a:t>
            </a:r>
            <a:endParaRPr lang="fr-FR" sz="6000" b="1" cap="all" dirty="0" smtClean="0">
              <a:solidFill>
                <a:schemeClr val="tx2"/>
              </a:solidFill>
            </a:endParaRPr>
          </a:p>
        </p:txBody>
      </p:sp>
      <p:sp>
        <p:nvSpPr>
          <p:cNvPr id="10243" name="Rectangle 3"/>
          <p:cNvSpPr>
            <a:spLocks noGrp="1" noChangeArrowheads="1"/>
          </p:cNvSpPr>
          <p:nvPr>
            <p:ph idx="1"/>
          </p:nvPr>
        </p:nvSpPr>
        <p:spPr>
          <a:xfrm>
            <a:off x="107950" y="2205038"/>
            <a:ext cx="8391525" cy="4492625"/>
          </a:xfrm>
        </p:spPr>
        <p:txBody>
          <a:bodyPr/>
          <a:lstStyle/>
          <a:p>
            <a:pPr lvl="1" eaLnBrk="1" hangingPunct="1">
              <a:buFont typeface="Wingdings" pitchFamily="2" charset="2"/>
              <a:buChar char="Ø"/>
            </a:pPr>
            <a:r>
              <a:rPr lang="fr-FR" sz="6000" smtClean="0"/>
              <a:t> d’une </a:t>
            </a:r>
            <a:r>
              <a:rPr lang="fr-FR" sz="6000" i="1" smtClean="0">
                <a:solidFill>
                  <a:srgbClr val="FF0000"/>
                </a:solidFill>
              </a:rPr>
              <a:t>personne</a:t>
            </a:r>
            <a:r>
              <a:rPr lang="fr-FR" sz="6000" i="1" smtClean="0"/>
              <a:t>,</a:t>
            </a:r>
          </a:p>
          <a:p>
            <a:pPr lvl="1" eaLnBrk="1" hangingPunct="1">
              <a:buFont typeface="Wingdings" pitchFamily="2" charset="2"/>
              <a:buChar char="Ø"/>
            </a:pPr>
            <a:r>
              <a:rPr lang="fr-FR" sz="6000" smtClean="0"/>
              <a:t> d’un </a:t>
            </a:r>
            <a:r>
              <a:rPr lang="fr-FR" sz="6000" i="1" smtClean="0">
                <a:solidFill>
                  <a:srgbClr val="FF0000"/>
                </a:solidFill>
              </a:rPr>
              <a:t>collectif</a:t>
            </a:r>
            <a:r>
              <a:rPr lang="fr-FR" sz="6000" i="1" smtClean="0"/>
              <a:t>,</a:t>
            </a:r>
          </a:p>
          <a:p>
            <a:pPr lvl="1" eaLnBrk="1" hangingPunct="1">
              <a:buFont typeface="Wingdings" pitchFamily="2" charset="2"/>
              <a:buChar char="Ø"/>
            </a:pPr>
            <a:r>
              <a:rPr lang="fr-FR" sz="6000" smtClean="0"/>
              <a:t> et d’une </a:t>
            </a:r>
            <a:r>
              <a:rPr lang="fr-FR" sz="6000" i="1" smtClean="0">
                <a:solidFill>
                  <a:srgbClr val="FF0000"/>
                </a:solidFill>
              </a:rPr>
              <a:t>organisation du travail</a:t>
            </a:r>
            <a:r>
              <a:rPr lang="fr-FR" sz="6000" i="1" smtClean="0"/>
              <a:t>.</a:t>
            </a:r>
          </a:p>
          <a:p>
            <a:pPr lvl="1" eaLnBrk="1" hangingPunct="1"/>
            <a:endParaRPr lang="fr-FR" sz="3200" i="1" smtClean="0">
              <a:solidFill>
                <a:srgbClr val="FF0000"/>
              </a:solidFill>
            </a:endParaRPr>
          </a:p>
          <a:p>
            <a:pPr eaLnBrk="1" hangingPunct="1">
              <a:buFont typeface="Monotype Sorts"/>
              <a:buNone/>
            </a:pPr>
            <a:endParaRPr lang="fr-FR" sz="2400" smtClean="0">
              <a:latin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0" y="274638"/>
            <a:ext cx="9144000" cy="1143000"/>
          </a:xfrm>
        </p:spPr>
        <p:txBody>
          <a:bodyPr/>
          <a:lstStyle/>
          <a:p>
            <a:pPr eaLnBrk="1" hangingPunct="1"/>
            <a:r>
              <a:rPr lang="fr-FR" sz="4000" smtClean="0"/>
              <a:t>COUT HUMAIN =</a:t>
            </a:r>
            <a:r>
              <a:rPr lang="fr-FR" sz="4000" b="1" smtClean="0"/>
              <a:t> </a:t>
            </a:r>
            <a:r>
              <a:rPr lang="fr-FR" sz="4000" smtClean="0"/>
              <a:t> EFFETS SUR LA SANTE</a:t>
            </a:r>
          </a:p>
        </p:txBody>
      </p:sp>
      <p:graphicFrame>
        <p:nvGraphicFramePr>
          <p:cNvPr id="8" name="Tableau 7"/>
          <p:cNvGraphicFramePr>
            <a:graphicFrameLocks noGrp="1"/>
          </p:cNvGraphicFramePr>
          <p:nvPr/>
        </p:nvGraphicFramePr>
        <p:xfrm>
          <a:off x="6604000" y="1628775"/>
          <a:ext cx="2108200" cy="4329113"/>
        </p:xfrm>
        <a:graphic>
          <a:graphicData uri="http://schemas.openxmlformats.org/drawingml/2006/table">
            <a:tbl>
              <a:tblPr firstRow="1" bandRow="1">
                <a:tableStyleId>{5C22544A-7EE6-4342-B048-85BDC9FD1C3A}</a:tableStyleId>
              </a:tblPr>
              <a:tblGrid>
                <a:gridCol w="2108200"/>
              </a:tblGrid>
              <a:tr h="118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Troubles  physiologiques et physiques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txBody>
                  <a:tcPr marL="91413" marR="91413" marT="45717" marB="45717">
                    <a:solidFill>
                      <a:schemeClr val="accent2">
                        <a:lumMod val="75000"/>
                      </a:schemeClr>
                    </a:solidFill>
                  </a:tcPr>
                </a:tc>
              </a:tr>
              <a:tr h="3140289">
                <a:tc>
                  <a:txBody>
                    <a:bodyPr/>
                    <a:lstStyle/>
                    <a:p>
                      <a:r>
                        <a:rPr lang="fr-FR" sz="1800" dirty="0" smtClean="0">
                          <a:solidFill>
                            <a:schemeClr val="tx1"/>
                          </a:solidFill>
                        </a:rPr>
                        <a:t>Troubles du sommeil, fatigue,  palpitations, maladies cardio-vasculaires et métaboliques, dermatoses, douleurs musculaires et articulaires, TMS…</a:t>
                      </a:r>
                    </a:p>
                  </a:txBody>
                  <a:tcPr marL="91413" marR="91413" marT="45717" marB="45717">
                    <a:solidFill>
                      <a:srgbClr val="F0F3C5"/>
                    </a:solidFill>
                  </a:tcPr>
                </a:tc>
              </a:tr>
            </a:tbl>
          </a:graphicData>
        </a:graphic>
      </p:graphicFrame>
      <p:graphicFrame>
        <p:nvGraphicFramePr>
          <p:cNvPr id="9" name="Tableau 8"/>
          <p:cNvGraphicFramePr>
            <a:graphicFrameLocks noGrp="1"/>
          </p:cNvGraphicFramePr>
          <p:nvPr/>
        </p:nvGraphicFramePr>
        <p:xfrm>
          <a:off x="323850" y="1628775"/>
          <a:ext cx="2108200" cy="4297656"/>
        </p:xfrm>
        <a:graphic>
          <a:graphicData uri="http://schemas.openxmlformats.org/drawingml/2006/table">
            <a:tbl>
              <a:tblPr firstRow="1" bandRow="1">
                <a:tableStyleId>{5C22544A-7EE6-4342-B048-85BDC9FD1C3A}</a:tableStyleId>
              </a:tblPr>
              <a:tblGrid>
                <a:gridCol w="2108200"/>
              </a:tblGrid>
              <a:tr h="1188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Troubles  comportementaux</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txBody>
                  <a:tcPr marL="91413" marR="91413" marT="45714" marB="45714">
                    <a:solidFill>
                      <a:schemeClr val="accent2">
                        <a:lumMod val="75000"/>
                      </a:schemeClr>
                    </a:solidFill>
                  </a:tcPr>
                </a:tc>
              </a:tr>
              <a:tr h="31087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Violences (insultes, menaces, agressions)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troubles du comportement alimentaire :</a:t>
                      </a:r>
                      <a:r>
                        <a:rPr lang="fr-FR" sz="1800" baseline="0" dirty="0" smtClean="0">
                          <a:solidFill>
                            <a:schemeClr val="tx1"/>
                          </a:solidFill>
                        </a:rPr>
                        <a:t> anorexie, boulimie recours à des excitants</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aseline="0" dirty="0" smtClean="0">
                          <a:solidFill>
                            <a:schemeClr val="tx1"/>
                          </a:solidFill>
                        </a:rPr>
                        <a:t>addictions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repli sur soi…</a:t>
                      </a:r>
                    </a:p>
                  </a:txBody>
                  <a:tcPr marL="91413" marR="91413" marT="45714" marB="45714">
                    <a:solidFill>
                      <a:srgbClr val="F0F3C5"/>
                    </a:solidFill>
                  </a:tcPr>
                </a:tc>
              </a:tr>
            </a:tbl>
          </a:graphicData>
        </a:graphic>
      </p:graphicFrame>
      <p:graphicFrame>
        <p:nvGraphicFramePr>
          <p:cNvPr id="10" name="Tableau 9"/>
          <p:cNvGraphicFramePr>
            <a:graphicFrameLocks noGrp="1"/>
          </p:cNvGraphicFramePr>
          <p:nvPr/>
        </p:nvGraphicFramePr>
        <p:xfrm>
          <a:off x="4495800" y="1628775"/>
          <a:ext cx="2108200" cy="4297624"/>
        </p:xfrm>
        <a:graphic>
          <a:graphicData uri="http://schemas.openxmlformats.org/drawingml/2006/table">
            <a:tbl>
              <a:tblPr firstRow="1" bandRow="1">
                <a:tableStyleId>{5C22544A-7EE6-4342-B048-85BDC9FD1C3A}</a:tableStyleId>
              </a:tblPr>
              <a:tblGrid>
                <a:gridCol w="2108200"/>
              </a:tblGrid>
              <a:tr h="1188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Troubles intellectuels</a:t>
                      </a:r>
                    </a:p>
                    <a:p>
                      <a:endParaRPr lang="fr-FR" sz="1800" dirty="0" smtClean="0"/>
                    </a:p>
                    <a:p>
                      <a:endParaRPr lang="fr-FR" sz="1800" dirty="0" smtClean="0"/>
                    </a:p>
                  </a:txBody>
                  <a:tcPr marL="91413" marR="91413" marT="45706" marB="45706">
                    <a:solidFill>
                      <a:schemeClr val="accent2">
                        <a:lumMod val="75000"/>
                      </a:schemeClr>
                    </a:solidFill>
                  </a:tcPr>
                </a:tc>
              </a:tr>
              <a:tr h="3108741">
                <a:tc>
                  <a:txBody>
                    <a:bodyPr/>
                    <a:lstStyle/>
                    <a:p>
                      <a:r>
                        <a:rPr lang="fr-FR" sz="1800" dirty="0" smtClean="0">
                          <a:solidFill>
                            <a:schemeClr val="tx1"/>
                          </a:solidFill>
                        </a:rPr>
                        <a:t>Difficultés de concentration, défauts d’attention, troubles de mémoire, oublis… </a:t>
                      </a:r>
                    </a:p>
                    <a:p>
                      <a:endParaRPr lang="fr-FR" sz="1800" dirty="0" smtClean="0">
                        <a:solidFill>
                          <a:schemeClr val="tx1"/>
                        </a:solidFill>
                      </a:endParaRPr>
                    </a:p>
                    <a:p>
                      <a:endParaRPr lang="fr-FR" sz="1800" dirty="0" smtClean="0">
                        <a:solidFill>
                          <a:schemeClr val="tx1"/>
                        </a:solidFill>
                      </a:endParaRPr>
                    </a:p>
                    <a:p>
                      <a:endParaRPr lang="fr-FR" sz="1800" dirty="0" smtClean="0">
                        <a:solidFill>
                          <a:schemeClr val="tx1"/>
                        </a:solidFill>
                      </a:endParaRPr>
                    </a:p>
                    <a:p>
                      <a:endParaRPr lang="fr-FR" sz="1800" dirty="0" smtClean="0">
                        <a:solidFill>
                          <a:schemeClr val="tx1"/>
                        </a:solidFill>
                      </a:endParaRPr>
                    </a:p>
                    <a:p>
                      <a:endParaRPr lang="fr-FR" sz="1800" dirty="0" smtClean="0">
                        <a:solidFill>
                          <a:schemeClr val="tx1"/>
                        </a:solidFill>
                      </a:endParaRPr>
                    </a:p>
                    <a:p>
                      <a:endParaRPr lang="fr-FR" sz="1800" dirty="0" smtClean="0">
                        <a:solidFill>
                          <a:schemeClr val="tx1"/>
                        </a:solidFill>
                      </a:endParaRPr>
                    </a:p>
                  </a:txBody>
                  <a:tcPr marL="91413" marR="91413" marT="45706" marB="45706">
                    <a:solidFill>
                      <a:srgbClr val="F0F3C5"/>
                    </a:solidFill>
                  </a:tcPr>
                </a:tc>
              </a:tr>
            </a:tbl>
          </a:graphicData>
        </a:graphic>
      </p:graphicFrame>
      <p:graphicFrame>
        <p:nvGraphicFramePr>
          <p:cNvPr id="12" name="Espace réservé du contenu 11"/>
          <p:cNvGraphicFramePr>
            <a:graphicFrameLocks noGrp="1"/>
          </p:cNvGraphicFramePr>
          <p:nvPr>
            <p:ph idx="1"/>
          </p:nvPr>
        </p:nvGraphicFramePr>
        <p:xfrm>
          <a:off x="2417763" y="1628775"/>
          <a:ext cx="2108200" cy="4297624"/>
        </p:xfrm>
        <a:graphic>
          <a:graphicData uri="http://schemas.openxmlformats.org/drawingml/2006/table">
            <a:tbl>
              <a:tblPr firstRow="1" bandRow="1">
                <a:tableStyleId>{5C22544A-7EE6-4342-B048-85BDC9FD1C3A}</a:tableStyleId>
              </a:tblPr>
              <a:tblGrid>
                <a:gridCol w="2108200"/>
              </a:tblGrid>
              <a:tr h="1188622">
                <a:tc>
                  <a:txBody>
                    <a:bodyPr/>
                    <a:lstStyle/>
                    <a:p>
                      <a:r>
                        <a:rPr lang="fr-FR" sz="1800" b="1" dirty="0" smtClean="0"/>
                        <a:t>Troubles</a:t>
                      </a:r>
                      <a:r>
                        <a:rPr lang="fr-FR" sz="1800" b="1" baseline="0" dirty="0" smtClean="0"/>
                        <a:t> é</a:t>
                      </a:r>
                      <a:r>
                        <a:rPr lang="fr-FR" sz="1800" b="1" dirty="0" smtClean="0"/>
                        <a:t>motionnels et psychologiques</a:t>
                      </a:r>
                      <a:r>
                        <a:rPr lang="fr-FR" sz="1800" dirty="0" smtClean="0"/>
                        <a:t> </a:t>
                      </a:r>
                    </a:p>
                    <a:p>
                      <a:endParaRPr lang="fr-FR" sz="1800" dirty="0"/>
                    </a:p>
                  </a:txBody>
                  <a:tcPr marL="91413" marR="91413" marT="45706" marB="45706">
                    <a:solidFill>
                      <a:schemeClr val="accent2">
                        <a:lumMod val="75000"/>
                      </a:schemeClr>
                    </a:solidFill>
                  </a:tcPr>
                </a:tc>
              </a:tr>
              <a:tr h="3108741">
                <a:tc>
                  <a:txBody>
                    <a:bodyPr/>
                    <a:lstStyle/>
                    <a:p>
                      <a:r>
                        <a:rPr lang="fr-FR" sz="1800" dirty="0" smtClean="0">
                          <a:solidFill>
                            <a:schemeClr val="tx1"/>
                          </a:solidFill>
                        </a:rPr>
                        <a:t>Nervosité, crise de larmes, mal-être, anxiété, ennui, démotivation, syndrome post-traumatique, dépression, </a:t>
                      </a:r>
                    </a:p>
                    <a:p>
                      <a:r>
                        <a:rPr lang="fr-FR" sz="1800" dirty="0" err="1" smtClean="0">
                          <a:solidFill>
                            <a:schemeClr val="tx1"/>
                          </a:solidFill>
                        </a:rPr>
                        <a:t>burn</a:t>
                      </a:r>
                      <a:r>
                        <a:rPr lang="fr-FR" sz="1800" dirty="0" smtClean="0">
                          <a:solidFill>
                            <a:schemeClr val="tx1"/>
                          </a:solidFill>
                        </a:rPr>
                        <a:t> out, suicide…</a:t>
                      </a:r>
                    </a:p>
                    <a:p>
                      <a:endParaRPr lang="fr-FR" sz="1800" dirty="0" smtClean="0">
                        <a:solidFill>
                          <a:schemeClr val="tx1"/>
                        </a:solidFill>
                      </a:endParaRPr>
                    </a:p>
                    <a:p>
                      <a:endParaRPr lang="fr-FR" sz="1800" dirty="0" smtClean="0">
                        <a:solidFill>
                          <a:schemeClr val="tx1"/>
                        </a:solidFill>
                      </a:endParaRPr>
                    </a:p>
                    <a:p>
                      <a:endParaRPr lang="fr-FR" sz="1800" dirty="0">
                        <a:solidFill>
                          <a:schemeClr val="tx1"/>
                        </a:solidFill>
                      </a:endParaRPr>
                    </a:p>
                  </a:txBody>
                  <a:tcPr marL="91413" marR="91413" marT="45706" marB="45706">
                    <a:solidFill>
                      <a:srgbClr val="F0F3C5"/>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6" name="Picture 14" descr="http://auchanvalsud.unblog.fr/files/2012/02/article_image605.jpg"/>
          <p:cNvPicPr>
            <a:picLocks noChangeAspect="1" noChangeArrowheads="1"/>
          </p:cNvPicPr>
          <p:nvPr/>
        </p:nvPicPr>
        <p:blipFill>
          <a:blip r:embed="rId2" cstate="print"/>
          <a:srcRect/>
          <a:stretch>
            <a:fillRect/>
          </a:stretch>
        </p:blipFill>
        <p:spPr bwMode="auto">
          <a:xfrm>
            <a:off x="1436688" y="1220788"/>
            <a:ext cx="7239000" cy="5426075"/>
          </a:xfrm>
          <a:prstGeom prst="rect">
            <a:avLst/>
          </a:prstGeom>
          <a:noFill/>
          <a:ln w="9525">
            <a:noFill/>
            <a:miter lim="800000"/>
            <a:headEnd/>
            <a:tailEnd/>
          </a:ln>
        </p:spPr>
      </p:pic>
      <p:sp>
        <p:nvSpPr>
          <p:cNvPr id="6" name="Espace réservé du contenu 2"/>
          <p:cNvSpPr>
            <a:spLocks noGrp="1"/>
          </p:cNvSpPr>
          <p:nvPr>
            <p:ph idx="1"/>
          </p:nvPr>
        </p:nvSpPr>
        <p:spPr>
          <a:xfrm>
            <a:off x="457200" y="1600200"/>
            <a:ext cx="8507413" cy="4708525"/>
          </a:xfrm>
        </p:spPr>
        <p:txBody>
          <a:bodyPr rtlCol="0">
            <a:normAutofit/>
          </a:bodyPr>
          <a:lstStyle/>
          <a:p>
            <a:pPr marL="284163" indent="-284163" algn="ctr" eaLnBrk="1" fontAlgn="auto" hangingPunct="1">
              <a:spcAft>
                <a:spcPts val="0"/>
              </a:spcAft>
              <a:buFont typeface="Monotype Sorts" pitchFamily="2" charset="2"/>
              <a:buNone/>
              <a:defRPr/>
            </a:pPr>
            <a:r>
              <a:rPr lang="fr-FR" sz="3600" dirty="0" smtClean="0"/>
              <a:t>Un salarié qui va mal est un salarié :</a:t>
            </a:r>
          </a:p>
          <a:p>
            <a:pPr marL="284163" indent="-284163" eaLnBrk="1" fontAlgn="auto" hangingPunct="1">
              <a:spcBef>
                <a:spcPts val="1200"/>
              </a:spcBef>
              <a:spcAft>
                <a:spcPts val="0"/>
              </a:spcAft>
              <a:buFont typeface="Monotype Sorts" pitchFamily="2" charset="2"/>
              <a:buNone/>
              <a:defRPr/>
            </a:pPr>
            <a:endParaRPr lang="fr-FR" sz="3600" dirty="0" smtClean="0"/>
          </a:p>
          <a:p>
            <a:pPr marL="242888" indent="-204788" eaLnBrk="1" fontAlgn="auto" hangingPunct="1">
              <a:spcBef>
                <a:spcPts val="1200"/>
              </a:spcBef>
              <a:spcAft>
                <a:spcPts val="0"/>
              </a:spcAft>
              <a:buClr>
                <a:schemeClr val="accent1"/>
              </a:buClr>
              <a:buFont typeface="Wingdings 2"/>
              <a:buChar char=""/>
              <a:defRPr/>
            </a:pPr>
            <a:r>
              <a:rPr lang="fr-FR" dirty="0" smtClean="0"/>
              <a:t>qui travaille mal (baisse de qualité),</a:t>
            </a:r>
          </a:p>
          <a:p>
            <a:pPr marL="242888" indent="-204788" eaLnBrk="1" fontAlgn="auto" hangingPunct="1">
              <a:spcBef>
                <a:spcPts val="1200"/>
              </a:spcBef>
              <a:spcAft>
                <a:spcPts val="0"/>
              </a:spcAft>
              <a:buClr>
                <a:schemeClr val="accent1"/>
              </a:buClr>
              <a:buFont typeface="Wingdings 2"/>
              <a:buChar char=""/>
              <a:defRPr/>
            </a:pPr>
            <a:r>
              <a:rPr lang="fr-FR" dirty="0" smtClean="0"/>
              <a:t>qui produit moins (baisse de productivité),</a:t>
            </a:r>
          </a:p>
          <a:p>
            <a:pPr marL="242888" indent="-204788" eaLnBrk="1" fontAlgn="auto" hangingPunct="1">
              <a:spcBef>
                <a:spcPts val="1200"/>
              </a:spcBef>
              <a:spcAft>
                <a:spcPts val="0"/>
              </a:spcAft>
              <a:buClr>
                <a:schemeClr val="accent1"/>
              </a:buClr>
              <a:buFont typeface="Wingdings 2"/>
              <a:buChar char=""/>
              <a:defRPr/>
            </a:pPr>
            <a:r>
              <a:rPr lang="fr-FR" dirty="0" smtClean="0"/>
              <a:t>qui est plus souvent absent,</a:t>
            </a:r>
          </a:p>
          <a:p>
            <a:pPr marL="242888" indent="-204788" eaLnBrk="1" fontAlgn="auto" hangingPunct="1">
              <a:spcBef>
                <a:spcPts val="1200"/>
              </a:spcBef>
              <a:spcAft>
                <a:spcPts val="0"/>
              </a:spcAft>
              <a:buClr>
                <a:schemeClr val="accent1"/>
              </a:buClr>
              <a:buFont typeface="Wingdings 2"/>
              <a:buChar char=""/>
              <a:defRPr/>
            </a:pPr>
            <a:r>
              <a:rPr lang="fr-FR" dirty="0" smtClean="0"/>
              <a:t>qui fait plus d’erreurs (augmentation des coûts),</a:t>
            </a:r>
          </a:p>
          <a:p>
            <a:pPr marL="242888" indent="-204788" eaLnBrk="1" fontAlgn="auto" hangingPunct="1">
              <a:spcBef>
                <a:spcPts val="1200"/>
              </a:spcBef>
              <a:spcAft>
                <a:spcPts val="0"/>
              </a:spcAft>
              <a:buClr>
                <a:schemeClr val="accent1"/>
              </a:buClr>
              <a:buFont typeface="Wingdings 2"/>
              <a:buChar char=""/>
              <a:defRPr/>
            </a:pPr>
            <a:r>
              <a:rPr lang="fr-FR" dirty="0" smtClean="0"/>
              <a:t>qui a davantage d’accidents…</a:t>
            </a:r>
          </a:p>
          <a:p>
            <a:pPr marL="1042988" lvl="2" indent="-204788" eaLnBrk="1" fontAlgn="auto" hangingPunct="1">
              <a:spcAft>
                <a:spcPts val="0"/>
              </a:spcAft>
              <a:buFont typeface="Wingdings" pitchFamily="2" charset="2"/>
              <a:buNone/>
              <a:defRPr/>
            </a:pPr>
            <a:endParaRPr lang="fr-FR" dirty="0" smtClean="0"/>
          </a:p>
          <a:p>
            <a:pPr marL="365760" indent="-283464" eaLnBrk="1" fontAlgn="auto" hangingPunct="1">
              <a:spcAft>
                <a:spcPts val="0"/>
              </a:spcAft>
              <a:buFont typeface="Wingdings 2"/>
              <a:buChar char=""/>
              <a:defRPr/>
            </a:pPr>
            <a:endParaRPr lang="fr-FR" dirty="0"/>
          </a:p>
        </p:txBody>
      </p:sp>
      <p:pic>
        <p:nvPicPr>
          <p:cNvPr id="38914" name="Picture 2" descr="http://www.jpabelin.com/uploads/arret_maladie.jpg"/>
          <p:cNvPicPr>
            <a:picLocks noChangeAspect="1" noChangeArrowheads="1"/>
          </p:cNvPicPr>
          <p:nvPr/>
        </p:nvPicPr>
        <p:blipFill>
          <a:blip r:embed="rId3" cstate="print"/>
          <a:srcRect/>
          <a:stretch>
            <a:fillRect/>
          </a:stretch>
        </p:blipFill>
        <p:spPr bwMode="auto">
          <a:xfrm>
            <a:off x="6372225" y="5132388"/>
            <a:ext cx="2303463" cy="15382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323" name="Picture 11"/>
          <p:cNvPicPr>
            <a:picLocks noChangeAspect="1" noChangeArrowheads="1"/>
          </p:cNvPicPr>
          <p:nvPr/>
        </p:nvPicPr>
        <p:blipFill>
          <a:blip r:embed="rId4" cstate="print"/>
          <a:srcRect/>
          <a:stretch>
            <a:fillRect/>
          </a:stretch>
        </p:blipFill>
        <p:spPr bwMode="auto">
          <a:xfrm>
            <a:off x="6705600" y="2420938"/>
            <a:ext cx="2381250" cy="2381250"/>
          </a:xfrm>
          <a:prstGeom prst="rect">
            <a:avLst/>
          </a:prstGeom>
          <a:noFill/>
          <a:ln w="9525">
            <a:noFill/>
            <a:miter lim="800000"/>
            <a:headEnd/>
            <a:tailEnd/>
          </a:ln>
          <a:effectLst/>
        </p:spPr>
      </p:pic>
      <p:sp>
        <p:nvSpPr>
          <p:cNvPr id="13318" name="Titre 1"/>
          <p:cNvSpPr>
            <a:spLocks noGrp="1"/>
          </p:cNvSpPr>
          <p:nvPr>
            <p:ph type="title"/>
          </p:nvPr>
        </p:nvSpPr>
        <p:spPr>
          <a:xfrm>
            <a:off x="0" y="274638"/>
            <a:ext cx="9144000" cy="1143000"/>
          </a:xfrm>
        </p:spPr>
        <p:txBody>
          <a:bodyPr/>
          <a:lstStyle/>
          <a:p>
            <a:pPr eaLnBrk="1" hangingPunct="1"/>
            <a:r>
              <a:rPr lang="fr-FR" sz="3200" smtClean="0"/>
              <a:t>COUT ECONOMIQUE = IMPACTS SUR L’ENTREPRISE</a:t>
            </a:r>
          </a:p>
        </p:txBody>
      </p:sp>
      <p:pic>
        <p:nvPicPr>
          <p:cNvPr id="13322" name="Picture 10" descr="http://a31.idata.over-blog.com/400x400/0/03/66/15/illustrations-7/recession.jpg"/>
          <p:cNvPicPr>
            <a:picLocks noChangeAspect="1" noChangeArrowheads="1"/>
          </p:cNvPicPr>
          <p:nvPr/>
        </p:nvPicPr>
        <p:blipFill>
          <a:blip r:embed="rId5" cstate="print"/>
          <a:srcRect/>
          <a:stretch>
            <a:fillRect/>
          </a:stretch>
        </p:blipFill>
        <p:spPr bwMode="auto">
          <a:xfrm>
            <a:off x="2627313" y="4365625"/>
            <a:ext cx="2370137" cy="2368550"/>
          </a:xfrm>
          <a:prstGeom prst="rect">
            <a:avLst/>
          </a:prstGeom>
          <a:noFill/>
          <a:ln w="19050">
            <a:solidFill>
              <a:schemeClr val="tx2"/>
            </a:solidFill>
            <a:miter lim="800000"/>
            <a:headEnd/>
            <a:tailEnd/>
          </a:ln>
          <a:effectLst>
            <a:outerShdw blurRad="50800" dist="38100" dir="2700000" algn="tl" rotWithShape="0">
              <a:prstClr val="black">
                <a:alpha val="40000"/>
              </a:prstClr>
            </a:outerShdw>
          </a:effectLst>
        </p:spPr>
      </p:pic>
      <p:pic>
        <p:nvPicPr>
          <p:cNvPr id="13332" name="Picture 20" descr="http://idata.over-blog.com/3/69/42/67/Mes-images/Harcelement.jpg" hidden="1"/>
          <p:cNvPicPr>
            <a:picLocks noChangeAspect="1" noChangeArrowheads="1"/>
          </p:cNvPicPr>
          <p:nvPr/>
        </p:nvPicPr>
        <p:blipFill>
          <a:blip r:embed="rId6" cstate="print"/>
          <a:srcRect/>
          <a:stretch>
            <a:fillRect/>
          </a:stretch>
        </p:blipFill>
        <p:spPr bwMode="auto">
          <a:xfrm>
            <a:off x="2195513" y="2205038"/>
            <a:ext cx="4438650" cy="3933825"/>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13320" name="Picture 8"/>
          <p:cNvPicPr>
            <a:picLocks noChangeAspect="1" noChangeArrowheads="1"/>
          </p:cNvPicPr>
          <p:nvPr/>
        </p:nvPicPr>
        <p:blipFill>
          <a:blip r:embed="rId7" cstate="print"/>
          <a:srcRect/>
          <a:stretch>
            <a:fillRect/>
          </a:stretch>
        </p:blipFill>
        <p:spPr bwMode="auto">
          <a:xfrm>
            <a:off x="5689600" y="3884613"/>
            <a:ext cx="2247900" cy="2495550"/>
          </a:xfrm>
          <a:prstGeom prst="rect">
            <a:avLst/>
          </a:prstGeom>
          <a:noFill/>
          <a:ln w="9525">
            <a:noFill/>
            <a:miter lim="800000"/>
            <a:headEnd/>
            <a:tailEnd/>
          </a:ln>
          <a:effectLst/>
        </p:spPr>
      </p:pic>
      <p:pic>
        <p:nvPicPr>
          <p:cNvPr id="13324" name="Picture 12"/>
          <p:cNvPicPr>
            <a:picLocks noChangeAspect="1" noChangeArrowheads="1"/>
          </p:cNvPicPr>
          <p:nvPr/>
        </p:nvPicPr>
        <p:blipFill>
          <a:blip r:embed="rId8" cstate="print"/>
          <a:srcRect/>
          <a:stretch>
            <a:fillRect/>
          </a:stretch>
        </p:blipFill>
        <p:spPr bwMode="auto">
          <a:xfrm>
            <a:off x="6705600" y="2157413"/>
            <a:ext cx="2381250" cy="2208212"/>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13332"/>
                                        </p:tgtEl>
                                        <p:attrNameLst>
                                          <p:attrName>style.visibility</p:attrName>
                                        </p:attrNameLst>
                                      </p:cBhvr>
                                      <p:to>
                                        <p:strVal val="visible"/>
                                      </p:to>
                                    </p:set>
                                    <p:anim calcmode="lin" valueType="num">
                                      <p:cBhvr>
                                        <p:cTn id="11" dur="500" fill="hold"/>
                                        <p:tgtEl>
                                          <p:spTgt spid="13332"/>
                                        </p:tgtEl>
                                        <p:attrNameLst>
                                          <p:attrName>ppt_w</p:attrName>
                                        </p:attrNameLst>
                                      </p:cBhvr>
                                      <p:tavLst>
                                        <p:tav tm="0">
                                          <p:val>
                                            <p:fltVal val="0"/>
                                          </p:val>
                                        </p:tav>
                                        <p:tav tm="100000">
                                          <p:val>
                                            <p:strVal val="#ppt_w"/>
                                          </p:val>
                                        </p:tav>
                                      </p:tavLst>
                                    </p:anim>
                                    <p:anim calcmode="lin" valueType="num">
                                      <p:cBhvr>
                                        <p:cTn id="12" dur="500" fill="hold"/>
                                        <p:tgtEl>
                                          <p:spTgt spid="13332"/>
                                        </p:tgtEl>
                                        <p:attrNameLst>
                                          <p:attrName>ppt_h</p:attrName>
                                        </p:attrNameLst>
                                      </p:cBhvr>
                                      <p:tavLst>
                                        <p:tav tm="0">
                                          <p:val>
                                            <p:fltVal val="0"/>
                                          </p:val>
                                        </p:tav>
                                        <p:tav tm="100000">
                                          <p:val>
                                            <p:strVal val="#ppt_h"/>
                                          </p:val>
                                        </p:tav>
                                      </p:tavLst>
                                    </p:anim>
                                    <p:animEffect transition="in" filter="fade">
                                      <p:cBhvr>
                                        <p:cTn id="13" dur="500"/>
                                        <p:tgtEl>
                                          <p:spTgt spid="13332"/>
                                        </p:tgtEl>
                                      </p:cBhvr>
                                    </p:animEffect>
                                  </p:childTnLst>
                                </p:cTn>
                              </p:par>
                              <p:par>
                                <p:cTn id="14" presetID="53" presetClass="entr" presetSubtype="16" fill="hold" nodeType="withEffect">
                                  <p:stCondLst>
                                    <p:cond delay="0"/>
                                  </p:stCondLst>
                                  <p:childTnLst>
                                    <p:set>
                                      <p:cBhvr>
                                        <p:cTn id="15" dur="1" fill="hold">
                                          <p:stCondLst>
                                            <p:cond delay="0"/>
                                          </p:stCondLst>
                                        </p:cTn>
                                        <p:tgtEl>
                                          <p:spTgt spid="13326"/>
                                        </p:tgtEl>
                                        <p:attrNameLst>
                                          <p:attrName>style.visibility</p:attrName>
                                        </p:attrNameLst>
                                      </p:cBhvr>
                                      <p:to>
                                        <p:strVal val="visible"/>
                                      </p:to>
                                    </p:set>
                                    <p:anim calcmode="lin" valueType="num">
                                      <p:cBhvr>
                                        <p:cTn id="16" dur="500" fill="hold"/>
                                        <p:tgtEl>
                                          <p:spTgt spid="13326"/>
                                        </p:tgtEl>
                                        <p:attrNameLst>
                                          <p:attrName>ppt_w</p:attrName>
                                        </p:attrNameLst>
                                      </p:cBhvr>
                                      <p:tavLst>
                                        <p:tav tm="0">
                                          <p:val>
                                            <p:fltVal val="0"/>
                                          </p:val>
                                        </p:tav>
                                        <p:tav tm="100000">
                                          <p:val>
                                            <p:strVal val="#ppt_w"/>
                                          </p:val>
                                        </p:tav>
                                      </p:tavLst>
                                    </p:anim>
                                    <p:anim calcmode="lin" valueType="num">
                                      <p:cBhvr>
                                        <p:cTn id="17" dur="500" fill="hold"/>
                                        <p:tgtEl>
                                          <p:spTgt spid="13326"/>
                                        </p:tgtEl>
                                        <p:attrNameLst>
                                          <p:attrName>ppt_h</p:attrName>
                                        </p:attrNameLst>
                                      </p:cBhvr>
                                      <p:tavLst>
                                        <p:tav tm="0">
                                          <p:val>
                                            <p:fltVal val="0"/>
                                          </p:val>
                                        </p:tav>
                                        <p:tav tm="100000">
                                          <p:val>
                                            <p:strVal val="#ppt_h"/>
                                          </p:val>
                                        </p:tav>
                                      </p:tavLst>
                                    </p:anim>
                                    <p:animEffect transition="in" filter="fade">
                                      <p:cBhvr>
                                        <p:cTn id="18" dur="500"/>
                                        <p:tgtEl>
                                          <p:spTgt spid="133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10" presetClass="exit" presetSubtype="0" fill="hold" nodeType="withEffect">
                                  <p:stCondLst>
                                    <p:cond delay="0"/>
                                  </p:stCondLst>
                                  <p:childTnLst>
                                    <p:animEffect transition="out" filter="fade">
                                      <p:cBhvr>
                                        <p:cTn id="26" dur="2000"/>
                                        <p:tgtEl>
                                          <p:spTgt spid="13332"/>
                                        </p:tgtEl>
                                      </p:cBhvr>
                                    </p:animEffect>
                                    <p:set>
                                      <p:cBhvr>
                                        <p:cTn id="27" dur="1" fill="hold">
                                          <p:stCondLst>
                                            <p:cond delay="1999"/>
                                          </p:stCondLst>
                                        </p:cTn>
                                        <p:tgtEl>
                                          <p:spTgt spid="1333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3326"/>
                                        </p:tgtEl>
                                        <p:attrNameLst>
                                          <p:attrName>style.visibility</p:attrName>
                                        </p:attrNameLst>
                                      </p:cBhvr>
                                      <p:to>
                                        <p:strVal val="hidden"/>
                                      </p:to>
                                    </p:set>
                                  </p:childTnLst>
                                </p:cTn>
                              </p:par>
                            </p:childTnLst>
                          </p:cTn>
                        </p:par>
                        <p:par>
                          <p:cTn id="30" fill="hold" nodeType="afterGroup">
                            <p:stCondLst>
                              <p:cond delay="2000"/>
                            </p:stCondLst>
                            <p:childTnLst>
                              <p:par>
                                <p:cTn id="31" presetID="10" presetClass="entr" presetSubtype="0" fill="hold" nodeType="afterEffect">
                                  <p:stCondLst>
                                    <p:cond delay="0"/>
                                  </p:stCondLst>
                                  <p:childTnLst>
                                    <p:set>
                                      <p:cBhvr>
                                        <p:cTn id="32" dur="1" fill="hold">
                                          <p:stCondLst>
                                            <p:cond delay="0"/>
                                          </p:stCondLst>
                                        </p:cTn>
                                        <p:tgtEl>
                                          <p:spTgt spid="13320"/>
                                        </p:tgtEl>
                                        <p:attrNameLst>
                                          <p:attrName>style.visibility</p:attrName>
                                        </p:attrNameLst>
                                      </p:cBhvr>
                                      <p:to>
                                        <p:strVal val="visible"/>
                                      </p:to>
                                    </p:set>
                                    <p:animEffect transition="in" filter="fade">
                                      <p:cBhvr>
                                        <p:cTn id="33" dur="500"/>
                                        <p:tgtEl>
                                          <p:spTgt spid="133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additive="base">
                                        <p:cTn id="3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0" presetID="1" presetClass="exit" presetSubtype="0" fill="hold" nodeType="withEffect">
                                  <p:stCondLst>
                                    <p:cond delay="0"/>
                                  </p:stCondLst>
                                  <p:childTnLst>
                                    <p:set>
                                      <p:cBhvr>
                                        <p:cTn id="41" dur="1" fill="hold">
                                          <p:stCondLst>
                                            <p:cond delay="0"/>
                                          </p:stCondLst>
                                        </p:cTn>
                                        <p:tgtEl>
                                          <p:spTgt spid="13320"/>
                                        </p:tgtEl>
                                        <p:attrNameLst>
                                          <p:attrName>style.visibility</p:attrName>
                                        </p:attrNameLst>
                                      </p:cBhvr>
                                      <p:to>
                                        <p:strVal val="hidden"/>
                                      </p:to>
                                    </p:set>
                                  </p:childTnLst>
                                </p:cTn>
                              </p:par>
                              <p:par>
                                <p:cTn id="42" presetID="2" presetClass="entr" presetSubtype="4" fill="hold" nodeType="withEffect">
                                  <p:stCondLst>
                                    <p:cond delay="0"/>
                                  </p:stCondLst>
                                  <p:childTnLst>
                                    <p:set>
                                      <p:cBhvr>
                                        <p:cTn id="43" dur="1" fill="hold">
                                          <p:stCondLst>
                                            <p:cond delay="0"/>
                                          </p:stCondLst>
                                        </p:cTn>
                                        <p:tgtEl>
                                          <p:spTgt spid="13322"/>
                                        </p:tgtEl>
                                        <p:attrNameLst>
                                          <p:attrName>style.visibility</p:attrName>
                                        </p:attrNameLst>
                                      </p:cBhvr>
                                      <p:to>
                                        <p:strVal val="visible"/>
                                      </p:to>
                                    </p:set>
                                    <p:anim calcmode="lin" valueType="num">
                                      <p:cBhvr additive="base">
                                        <p:cTn id="44" dur="1000" fill="hold"/>
                                        <p:tgtEl>
                                          <p:spTgt spid="13322"/>
                                        </p:tgtEl>
                                        <p:attrNameLst>
                                          <p:attrName>ppt_x</p:attrName>
                                        </p:attrNameLst>
                                      </p:cBhvr>
                                      <p:tavLst>
                                        <p:tav tm="0">
                                          <p:val>
                                            <p:strVal val="#ppt_x"/>
                                          </p:val>
                                        </p:tav>
                                        <p:tav tm="100000">
                                          <p:val>
                                            <p:strVal val="#ppt_x"/>
                                          </p:val>
                                        </p:tav>
                                      </p:tavLst>
                                    </p:anim>
                                    <p:anim calcmode="lin" valueType="num">
                                      <p:cBhvr additive="base">
                                        <p:cTn id="45" dur="10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additive="base">
                                        <p:cTn id="5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2" presetID="10" presetClass="exit" presetSubtype="0" fill="hold" nodeType="withEffect">
                                  <p:stCondLst>
                                    <p:cond delay="0"/>
                                  </p:stCondLst>
                                  <p:childTnLst>
                                    <p:animEffect transition="out" filter="fade">
                                      <p:cBhvr>
                                        <p:cTn id="53" dur="500"/>
                                        <p:tgtEl>
                                          <p:spTgt spid="13322"/>
                                        </p:tgtEl>
                                      </p:cBhvr>
                                    </p:animEffect>
                                    <p:set>
                                      <p:cBhvr>
                                        <p:cTn id="54" dur="1" fill="hold">
                                          <p:stCondLst>
                                            <p:cond delay="499"/>
                                          </p:stCondLst>
                                        </p:cTn>
                                        <p:tgtEl>
                                          <p:spTgt spid="13322"/>
                                        </p:tgtEl>
                                        <p:attrNameLst>
                                          <p:attrName>style.visibility</p:attrName>
                                        </p:attrNameLst>
                                      </p:cBhvr>
                                      <p:to>
                                        <p:strVal val="hidden"/>
                                      </p:to>
                                    </p:set>
                                  </p:childTnLst>
                                </p:cTn>
                              </p:par>
                            </p:childTnLst>
                          </p:cTn>
                        </p:par>
                        <p:par>
                          <p:cTn id="55" fill="hold" nodeType="afterGroup">
                            <p:stCondLst>
                              <p:cond delay="500"/>
                            </p:stCondLst>
                            <p:childTnLst>
                              <p:par>
                                <p:cTn id="56" presetID="4" presetClass="entr" presetSubtype="16" fill="hold" nodeType="afterEffect">
                                  <p:stCondLst>
                                    <p:cond delay="0"/>
                                  </p:stCondLst>
                                  <p:childTnLst>
                                    <p:set>
                                      <p:cBhvr>
                                        <p:cTn id="57" dur="1" fill="hold">
                                          <p:stCondLst>
                                            <p:cond delay="0"/>
                                          </p:stCondLst>
                                        </p:cTn>
                                        <p:tgtEl>
                                          <p:spTgt spid="38914"/>
                                        </p:tgtEl>
                                        <p:attrNameLst>
                                          <p:attrName>style.visibility</p:attrName>
                                        </p:attrNameLst>
                                      </p:cBhvr>
                                      <p:to>
                                        <p:strVal val="visible"/>
                                      </p:to>
                                    </p:set>
                                    <p:animEffect transition="in" filter="box(in)">
                                      <p:cBhvr>
                                        <p:cTn id="58" dur="500"/>
                                        <p:tgtEl>
                                          <p:spTgt spid="389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 calcmode="lin" valueType="num">
                                      <p:cBhvr additive="base">
                                        <p:cTn id="6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500"/>
                            </p:stCondLst>
                            <p:childTnLst>
                              <p:par>
                                <p:cTn id="66" presetID="10" presetClass="entr" presetSubtype="0" fill="hold" nodeType="afterEffect">
                                  <p:stCondLst>
                                    <p:cond delay="0"/>
                                  </p:stCondLst>
                                  <p:childTnLst>
                                    <p:set>
                                      <p:cBhvr>
                                        <p:cTn id="67" dur="1" fill="hold">
                                          <p:stCondLst>
                                            <p:cond delay="0"/>
                                          </p:stCondLst>
                                        </p:cTn>
                                        <p:tgtEl>
                                          <p:spTgt spid="13324"/>
                                        </p:tgtEl>
                                        <p:attrNameLst>
                                          <p:attrName>style.visibility</p:attrName>
                                        </p:attrNameLst>
                                      </p:cBhvr>
                                      <p:to>
                                        <p:strVal val="visible"/>
                                      </p:to>
                                    </p:set>
                                    <p:animEffect transition="in" filter="fade">
                                      <p:cBhvr>
                                        <p:cTn id="68" dur="500"/>
                                        <p:tgtEl>
                                          <p:spTgt spid="13324"/>
                                        </p:tgtEl>
                                      </p:cBhvr>
                                    </p:animEffect>
                                  </p:childTnLst>
                                </p:cTn>
                              </p:par>
                              <p:par>
                                <p:cTn id="69" presetID="5" presetClass="exit" presetSubtype="10" fill="hold" nodeType="withEffect">
                                  <p:stCondLst>
                                    <p:cond delay="0"/>
                                  </p:stCondLst>
                                  <p:childTnLst>
                                    <p:animEffect transition="out" filter="checkerboard(across)">
                                      <p:cBhvr>
                                        <p:cTn id="70" dur="500"/>
                                        <p:tgtEl>
                                          <p:spTgt spid="38914"/>
                                        </p:tgtEl>
                                      </p:cBhvr>
                                    </p:animEffect>
                                    <p:set>
                                      <p:cBhvr>
                                        <p:cTn id="71" dur="1" fill="hold">
                                          <p:stCondLst>
                                            <p:cond delay="499"/>
                                          </p:stCondLst>
                                        </p:cTn>
                                        <p:tgtEl>
                                          <p:spTgt spid="38914"/>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6">
                                            <p:txEl>
                                              <p:pRg st="6" end="6"/>
                                            </p:txEl>
                                          </p:spTgt>
                                        </p:tgtEl>
                                        <p:attrNameLst>
                                          <p:attrName>style.visibility</p:attrName>
                                        </p:attrNameLst>
                                      </p:cBhvr>
                                      <p:to>
                                        <p:strVal val="visible"/>
                                      </p:to>
                                    </p:set>
                                    <p:anim calcmode="lin" valueType="num">
                                      <p:cBhvr additive="base">
                                        <p:cTn id="7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
                                            <p:txEl>
                                              <p:pRg st="6" end="6"/>
                                            </p:txEl>
                                          </p:spTgt>
                                        </p:tgtEl>
                                        <p:attrNameLst>
                                          <p:attrName>ppt_y</p:attrName>
                                        </p:attrNameLst>
                                      </p:cBhvr>
                                      <p:tavLst>
                                        <p:tav tm="0">
                                          <p:val>
                                            <p:strVal val="1+#ppt_h/2"/>
                                          </p:val>
                                        </p:tav>
                                        <p:tav tm="100000">
                                          <p:val>
                                            <p:strVal val="#ppt_y"/>
                                          </p:val>
                                        </p:tav>
                                      </p:tavLst>
                                    </p:anim>
                                  </p:childTnLst>
                                </p:cTn>
                              </p:par>
                              <p:par>
                                <p:cTn id="78" presetID="1" presetClass="exit" presetSubtype="0" fill="hold" nodeType="withEffect">
                                  <p:stCondLst>
                                    <p:cond delay="0"/>
                                  </p:stCondLst>
                                  <p:childTnLst>
                                    <p:set>
                                      <p:cBhvr>
                                        <p:cTn id="79" dur="1" fill="hold">
                                          <p:stCondLst>
                                            <p:cond delay="0"/>
                                          </p:stCondLst>
                                        </p:cTn>
                                        <p:tgtEl>
                                          <p:spTgt spid="13324"/>
                                        </p:tgtEl>
                                        <p:attrNameLst>
                                          <p:attrName>style.visibility</p:attrName>
                                        </p:attrNameLst>
                                      </p:cBhvr>
                                      <p:to>
                                        <p:strVal val="hidden"/>
                                      </p:to>
                                    </p:set>
                                  </p:childTnLst>
                                </p:cTn>
                              </p:par>
                            </p:childTnLst>
                          </p:cTn>
                        </p:par>
                        <p:par>
                          <p:cTn id="80" fill="hold" nodeType="afterGroup">
                            <p:stCondLst>
                              <p:cond delay="500"/>
                            </p:stCondLst>
                            <p:childTnLst>
                              <p:par>
                                <p:cTn id="81" presetID="10" presetClass="entr" presetSubtype="0" fill="hold" nodeType="afterEffect">
                                  <p:stCondLst>
                                    <p:cond delay="0"/>
                                  </p:stCondLst>
                                  <p:childTnLst>
                                    <p:set>
                                      <p:cBhvr>
                                        <p:cTn id="82" dur="1" fill="hold">
                                          <p:stCondLst>
                                            <p:cond delay="0"/>
                                          </p:stCondLst>
                                        </p:cTn>
                                        <p:tgtEl>
                                          <p:spTgt spid="13323"/>
                                        </p:tgtEl>
                                        <p:attrNameLst>
                                          <p:attrName>style.visibility</p:attrName>
                                        </p:attrNameLst>
                                      </p:cBhvr>
                                      <p:to>
                                        <p:strVal val="visible"/>
                                      </p:to>
                                    </p:set>
                                    <p:animEffect transition="in" filter="fade">
                                      <p:cBhvr>
                                        <p:cTn id="83"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info-jeunes.net/sites/www.info-jeunes.net/files/01-etudes-formation/images/se_faire_accompagner.jpg"/>
          <p:cNvPicPr>
            <a:picLocks noChangeAspect="1" noChangeArrowheads="1"/>
          </p:cNvPicPr>
          <p:nvPr/>
        </p:nvPicPr>
        <p:blipFill>
          <a:blip r:embed="rId2" cstate="print"/>
          <a:srcRect/>
          <a:stretch>
            <a:fillRect/>
          </a:stretch>
        </p:blipFill>
        <p:spPr bwMode="auto">
          <a:xfrm>
            <a:off x="6226175" y="2160588"/>
            <a:ext cx="2809875" cy="3571875"/>
          </a:xfrm>
          <a:prstGeom prst="rect">
            <a:avLst/>
          </a:prstGeom>
          <a:noFill/>
          <a:ln w="9525">
            <a:noFill/>
            <a:miter lim="800000"/>
            <a:headEnd/>
            <a:tailEnd/>
          </a:ln>
        </p:spPr>
      </p:pic>
      <p:sp>
        <p:nvSpPr>
          <p:cNvPr id="14339" name="Titre 1"/>
          <p:cNvSpPr>
            <a:spLocks noGrp="1"/>
          </p:cNvSpPr>
          <p:nvPr>
            <p:ph type="title"/>
          </p:nvPr>
        </p:nvSpPr>
        <p:spPr/>
        <p:txBody>
          <a:bodyPr/>
          <a:lstStyle/>
          <a:p>
            <a:endParaRPr lang="fr-FR" smtClean="0"/>
          </a:p>
        </p:txBody>
      </p:sp>
      <p:sp>
        <p:nvSpPr>
          <p:cNvPr id="3" name="Espace réservé du contenu 2"/>
          <p:cNvSpPr>
            <a:spLocks noGrp="1"/>
          </p:cNvSpPr>
          <p:nvPr>
            <p:ph idx="1"/>
          </p:nvPr>
        </p:nvSpPr>
        <p:spPr>
          <a:xfrm>
            <a:off x="169863" y="1484313"/>
            <a:ext cx="6489700" cy="4525962"/>
          </a:xfrm>
        </p:spPr>
        <p:txBody>
          <a:bodyPr/>
          <a:lstStyle/>
          <a:p>
            <a:pPr marL="242888" indent="-204788" algn="ctr" eaLnBrk="1" hangingPunct="1">
              <a:buFont typeface="Wingdings 2" pitchFamily="18" charset="2"/>
              <a:buNone/>
            </a:pPr>
            <a:r>
              <a:rPr lang="fr-FR" sz="4400" smtClean="0"/>
              <a:t>Aider un salarié à sortir de ses problèmes </a:t>
            </a:r>
          </a:p>
          <a:p>
            <a:pPr marL="242888" indent="-204788" algn="ctr" eaLnBrk="1" hangingPunct="1">
              <a:buFont typeface="Wingdings 2" pitchFamily="18" charset="2"/>
              <a:buNone/>
            </a:pPr>
            <a:endParaRPr lang="fr-FR" sz="4400" smtClean="0"/>
          </a:p>
          <a:p>
            <a:pPr marL="242888" indent="-204788" eaLnBrk="1" hangingPunct="1">
              <a:buFont typeface="Wingdings 2" pitchFamily="18" charset="2"/>
              <a:buNone/>
            </a:pPr>
            <a:r>
              <a:rPr lang="fr-FR" smtClean="0"/>
              <a:t>permet à l’entreprise de contribuer à ses objectifs économiques tout en répondant à ses obligations sociales.</a:t>
            </a:r>
          </a:p>
          <a:p>
            <a:pPr marL="242888" indent="-204788"/>
            <a:endParaRPr lang="fr-FR"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425" y="3357563"/>
            <a:ext cx="7286625" cy="3500437"/>
          </a:xfrm>
          <a:ln w="12700"/>
        </p:spPr>
        <p:txBody>
          <a:bodyPr rtlCol="0">
            <a:normAutofit fontScale="62500" lnSpcReduction="20000"/>
          </a:bodyPr>
          <a:lstStyle/>
          <a:p>
            <a:pPr marL="365760" indent="-283464" eaLnBrk="1" fontAlgn="auto" hangingPunct="1">
              <a:spcAft>
                <a:spcPts val="0"/>
              </a:spcAft>
              <a:buFont typeface="Wingdings 2"/>
              <a:buChar char=""/>
              <a:defRPr/>
            </a:pPr>
            <a:endParaRPr lang="fr-FR" dirty="0" smtClean="0"/>
          </a:p>
          <a:p>
            <a:pPr marL="82296" indent="0" eaLnBrk="1" fontAlgn="auto" hangingPunct="1">
              <a:spcAft>
                <a:spcPts val="0"/>
              </a:spcAft>
              <a:buFont typeface="Arial" pitchFamily="34" charset="0"/>
              <a:buNone/>
              <a:defRPr/>
            </a:pPr>
            <a:r>
              <a:rPr lang="fr-FR" sz="3600" dirty="0" smtClean="0"/>
              <a:t>Ce coût social inclut :</a:t>
            </a:r>
          </a:p>
          <a:p>
            <a:pPr marL="365760" indent="-283464" eaLnBrk="1" fontAlgn="auto" hangingPunct="1">
              <a:spcAft>
                <a:spcPts val="0"/>
              </a:spcAft>
              <a:buFont typeface="Wingdings 2"/>
              <a:buChar char=""/>
              <a:defRPr/>
            </a:pPr>
            <a:r>
              <a:rPr lang="fr-FR" sz="3600" dirty="0" smtClean="0"/>
              <a:t>Coût des soins,</a:t>
            </a:r>
          </a:p>
          <a:p>
            <a:pPr marL="365760" indent="-283464" eaLnBrk="1" fontAlgn="auto" hangingPunct="1">
              <a:spcAft>
                <a:spcPts val="0"/>
              </a:spcAft>
              <a:buFont typeface="Wingdings 2"/>
              <a:buChar char=""/>
              <a:defRPr/>
            </a:pPr>
            <a:r>
              <a:rPr lang="fr-FR" sz="3600" dirty="0" smtClean="0"/>
              <a:t>Perte de richesse liée à l’absentéisme, </a:t>
            </a:r>
          </a:p>
          <a:p>
            <a:pPr marL="365760" indent="-283464" eaLnBrk="1" fontAlgn="auto" hangingPunct="1">
              <a:spcAft>
                <a:spcPts val="0"/>
              </a:spcAft>
              <a:buFont typeface="Wingdings 2"/>
              <a:buChar char=""/>
              <a:defRPr/>
            </a:pPr>
            <a:r>
              <a:rPr lang="fr-FR" sz="3600" dirty="0" smtClean="0"/>
              <a:t>Cessations prématurées d’activité,</a:t>
            </a:r>
          </a:p>
          <a:p>
            <a:pPr marL="365760" indent="-283464" eaLnBrk="1" fontAlgn="auto" hangingPunct="1">
              <a:spcAft>
                <a:spcPts val="0"/>
              </a:spcAft>
              <a:buFont typeface="Wingdings 2"/>
              <a:buChar char=""/>
              <a:defRPr/>
            </a:pPr>
            <a:r>
              <a:rPr lang="fr-FR" sz="3600" dirty="0"/>
              <a:t>D</a:t>
            </a:r>
            <a:r>
              <a:rPr lang="fr-FR" sz="3600" dirty="0" smtClean="0"/>
              <a:t>écès prématurés,</a:t>
            </a:r>
          </a:p>
          <a:p>
            <a:pPr marL="82296" indent="0" eaLnBrk="1" fontAlgn="auto" hangingPunct="1">
              <a:spcAft>
                <a:spcPts val="0"/>
              </a:spcAft>
              <a:buFont typeface="Arial" pitchFamily="34" charset="0"/>
              <a:buNone/>
              <a:defRPr/>
            </a:pPr>
            <a:r>
              <a:rPr lang="fr-FR" sz="3600" dirty="0"/>
              <a:t>Les coûts réels du stress sont vraisemblablement nettement </a:t>
            </a:r>
            <a:r>
              <a:rPr lang="fr-FR" sz="3600" dirty="0" smtClean="0"/>
              <a:t>supérieurs (2 à 4 % du PIB).</a:t>
            </a:r>
          </a:p>
          <a:p>
            <a:pPr marL="82296" indent="0" eaLnBrk="1" fontAlgn="auto" hangingPunct="1">
              <a:spcAft>
                <a:spcPts val="0"/>
              </a:spcAft>
              <a:buFont typeface="Arial" pitchFamily="34" charset="0"/>
              <a:buNone/>
              <a:defRPr/>
            </a:pPr>
            <a:endParaRPr lang="fr-FR" dirty="0" smtClean="0"/>
          </a:p>
          <a:p>
            <a:pPr marL="82296" indent="0" eaLnBrk="1" fontAlgn="auto" hangingPunct="1">
              <a:spcAft>
                <a:spcPts val="0"/>
              </a:spcAft>
              <a:buFont typeface="Arial" pitchFamily="34" charset="0"/>
              <a:buNone/>
              <a:defRPr/>
            </a:pPr>
            <a:r>
              <a:rPr lang="fr-FR" sz="2600" i="1" dirty="0" smtClean="0"/>
              <a:t>d’après l’étude INRS - Arts et Métiers </a:t>
            </a:r>
            <a:r>
              <a:rPr lang="fr-FR" sz="2600" i="1" dirty="0" err="1" smtClean="0"/>
              <a:t>ParisTech</a:t>
            </a:r>
            <a:r>
              <a:rPr lang="fr-FR" sz="2600" i="1" dirty="0" smtClean="0"/>
              <a:t> de 2007</a:t>
            </a:r>
          </a:p>
        </p:txBody>
      </p:sp>
      <p:sp>
        <p:nvSpPr>
          <p:cNvPr id="15363" name="TextBox 5"/>
          <p:cNvSpPr txBox="1">
            <a:spLocks noChangeArrowheads="1"/>
          </p:cNvSpPr>
          <p:nvPr/>
        </p:nvSpPr>
        <p:spPr bwMode="auto">
          <a:xfrm>
            <a:off x="3286125" y="4357688"/>
            <a:ext cx="5429250" cy="369887"/>
          </a:xfrm>
          <a:prstGeom prst="rect">
            <a:avLst/>
          </a:prstGeom>
          <a:noFill/>
          <a:ln w="9525">
            <a:noFill/>
            <a:miter lim="800000"/>
            <a:headEnd/>
            <a:tailEnd/>
          </a:ln>
        </p:spPr>
        <p:txBody>
          <a:bodyPr>
            <a:spAutoFit/>
          </a:bodyPr>
          <a:lstStyle/>
          <a:p>
            <a:endParaRPr lang="fr-FR">
              <a:latin typeface="Gill Sans MT" pitchFamily="34" charset="0"/>
            </a:endParaRPr>
          </a:p>
        </p:txBody>
      </p:sp>
      <p:sp>
        <p:nvSpPr>
          <p:cNvPr id="19461" name="Rectangle 7"/>
          <p:cNvSpPr>
            <a:spLocks noChangeArrowheads="1"/>
          </p:cNvSpPr>
          <p:nvPr/>
        </p:nvSpPr>
        <p:spPr bwMode="auto">
          <a:xfrm>
            <a:off x="746125" y="1268413"/>
            <a:ext cx="7858125" cy="2181225"/>
          </a:xfrm>
          <a:prstGeom prst="rect">
            <a:avLst/>
          </a:prstGeom>
          <a:solidFill>
            <a:schemeClr val="bg1"/>
          </a:solidFill>
          <a:ln w="28575">
            <a:solidFill>
              <a:schemeClr val="accent2"/>
            </a:solidFill>
            <a:miter lim="800000"/>
            <a:headEnd/>
            <a:tailEnd/>
          </a:ln>
        </p:spPr>
        <p:txBody>
          <a:bodyPr anchor="ctr"/>
          <a:lstStyle/>
          <a:p>
            <a:pPr algn="ctr"/>
            <a:r>
              <a:rPr lang="fr-FR" sz="2400">
                <a:latin typeface="Gill Sans MT" pitchFamily="34" charset="0"/>
              </a:rPr>
              <a:t>Pour  une population active de 27,8 millions de salariés </a:t>
            </a:r>
          </a:p>
          <a:p>
            <a:pPr algn="ctr"/>
            <a:r>
              <a:rPr lang="fr-FR" sz="2400">
                <a:latin typeface="Gill Sans MT" pitchFamily="34" charset="0"/>
              </a:rPr>
              <a:t>le coût social </a:t>
            </a:r>
            <a:r>
              <a:rPr lang="fr-FR" sz="2400" i="1" u="sng">
                <a:latin typeface="Gill Sans MT" pitchFamily="34" charset="0"/>
              </a:rPr>
              <a:t>a minima </a:t>
            </a:r>
            <a:r>
              <a:rPr lang="fr-FR" sz="2400">
                <a:latin typeface="Gill Sans MT" pitchFamily="34" charset="0"/>
              </a:rPr>
              <a:t>du </a:t>
            </a:r>
            <a:r>
              <a:rPr lang="fr-FR" sz="2400" i="1">
                <a:latin typeface="Gill Sans MT" pitchFamily="34" charset="0"/>
              </a:rPr>
              <a:t>job strain </a:t>
            </a:r>
            <a:r>
              <a:rPr lang="fr-FR" sz="2400">
                <a:latin typeface="Gill Sans MT" pitchFamily="34" charset="0"/>
              </a:rPr>
              <a:t>(situation de travail tendue) est estimé entre </a:t>
            </a:r>
          </a:p>
          <a:p>
            <a:pPr algn="ctr"/>
            <a:r>
              <a:rPr lang="fr-FR" sz="2400" u="sng">
                <a:latin typeface="Gill Sans MT" pitchFamily="34" charset="0"/>
              </a:rPr>
              <a:t>1,9 milliard et 3 milliards d’euros </a:t>
            </a:r>
            <a:r>
              <a:rPr lang="fr-FR" sz="2400">
                <a:latin typeface="Gill Sans MT" pitchFamily="34" charset="0"/>
              </a:rPr>
              <a:t>en 2007.</a:t>
            </a:r>
          </a:p>
        </p:txBody>
      </p:sp>
      <p:sp>
        <p:nvSpPr>
          <p:cNvPr id="15367" name="Titre 1"/>
          <p:cNvSpPr txBox="1">
            <a:spLocks/>
          </p:cNvSpPr>
          <p:nvPr/>
        </p:nvSpPr>
        <p:spPr bwMode="auto">
          <a:xfrm>
            <a:off x="0" y="274638"/>
            <a:ext cx="9144000" cy="1143000"/>
          </a:xfrm>
          <a:prstGeom prst="rect">
            <a:avLst/>
          </a:prstGeom>
          <a:noFill/>
          <a:ln w="9525">
            <a:noFill/>
            <a:miter lim="800000"/>
            <a:headEnd/>
            <a:tailEnd/>
          </a:ln>
        </p:spPr>
        <p:txBody>
          <a:bodyPr anchor="ctr"/>
          <a:lstStyle/>
          <a:p>
            <a:pPr algn="ctr">
              <a:defRPr/>
            </a:pPr>
            <a:r>
              <a:rPr lang="fr-FR" sz="2800" cap="all" dirty="0">
                <a:latin typeface="Calibri" pitchFamily="34" charset="0"/>
                <a:cs typeface="Arial" pitchFamily="34" charset="0"/>
              </a:rPr>
              <a:t>Le coût social du stress professionnel en France</a:t>
            </a:r>
          </a:p>
        </p:txBody>
      </p:sp>
      <p:pic>
        <p:nvPicPr>
          <p:cNvPr id="10" name="Picture 5" descr="karasek"/>
          <p:cNvPicPr>
            <a:picLocks noChangeAspect="1" noChangeArrowheads="1"/>
          </p:cNvPicPr>
          <p:nvPr/>
        </p:nvPicPr>
        <p:blipFill>
          <a:blip r:embed="rId3" cstate="print"/>
          <a:srcRect/>
          <a:stretch>
            <a:fillRect/>
          </a:stretch>
        </p:blipFill>
        <p:spPr bwMode="auto">
          <a:xfrm>
            <a:off x="6188075" y="3544888"/>
            <a:ext cx="2833688" cy="1868487"/>
          </a:xfrm>
          <a:prstGeom prst="rect">
            <a:avLst/>
          </a:prstGeom>
          <a:noFill/>
          <a:ln w="9525">
            <a:solidFill>
              <a:schemeClr val="tx1"/>
            </a:solidFill>
            <a:miter lim="800000"/>
            <a:headEnd/>
            <a:tailEnd/>
          </a:ln>
        </p:spPr>
      </p:pic>
      <p:sp>
        <p:nvSpPr>
          <p:cNvPr id="2" name="ZoneTexte 1"/>
          <p:cNvSpPr txBox="1">
            <a:spLocks noChangeArrowheads="1"/>
          </p:cNvSpPr>
          <p:nvPr/>
        </p:nvSpPr>
        <p:spPr bwMode="auto">
          <a:xfrm>
            <a:off x="6354763" y="3663950"/>
            <a:ext cx="1368425" cy="368300"/>
          </a:xfrm>
          <a:prstGeom prst="rect">
            <a:avLst/>
          </a:prstGeom>
          <a:noFill/>
          <a:ln w="9525">
            <a:noFill/>
            <a:miter lim="800000"/>
            <a:headEnd/>
            <a:tailEnd/>
          </a:ln>
        </p:spPr>
        <p:txBody>
          <a:bodyPr>
            <a:spAutoFit/>
          </a:bodyPr>
          <a:lstStyle/>
          <a:p>
            <a:r>
              <a:rPr lang="fr-FR" b="1">
                <a:solidFill>
                  <a:srgbClr val="FF0000"/>
                </a:solidFill>
              </a:rPr>
              <a:t>job strain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p:cTn id="7" dur="500" fill="hold"/>
                                        <p:tgtEl>
                                          <p:spTgt spid="194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6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461">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461">
                                            <p:bg/>
                                          </p:spTgt>
                                        </p:tgtEl>
                                        <p:attrNameLst>
                                          <p:attrName>style.visibility</p:attrName>
                                        </p:attrNameLst>
                                      </p:cBhvr>
                                      <p:to>
                                        <p:strVal val="visible"/>
                                      </p:to>
                                    </p:set>
                                    <p:animEffect transition="in" filter="fade">
                                      <p:cBhvr>
                                        <p:cTn id="12" dur="500"/>
                                        <p:tgtEl>
                                          <p:spTgt spid="19461">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61">
                                            <p:txEl>
                                              <p:pRg st="0" end="0"/>
                                            </p:txEl>
                                          </p:spTgt>
                                        </p:tgtEl>
                                        <p:attrNameLst>
                                          <p:attrName>style.visibility</p:attrName>
                                        </p:attrNameLst>
                                      </p:cBhvr>
                                      <p:to>
                                        <p:strVal val="visible"/>
                                      </p:to>
                                    </p:set>
                                    <p:animEffect transition="in" filter="fade">
                                      <p:cBhvr>
                                        <p:cTn id="15" dur="500"/>
                                        <p:tgtEl>
                                          <p:spTgt spid="1946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1">
                                            <p:txEl>
                                              <p:pRg st="1" end="1"/>
                                            </p:txEl>
                                          </p:spTgt>
                                        </p:tgtEl>
                                        <p:attrNameLst>
                                          <p:attrName>style.visibility</p:attrName>
                                        </p:attrNameLst>
                                      </p:cBhvr>
                                      <p:to>
                                        <p:strVal val="visible"/>
                                      </p:to>
                                    </p:set>
                                    <p:animEffect transition="in" filter="fade">
                                      <p:cBhvr>
                                        <p:cTn id="18" dur="500"/>
                                        <p:tgtEl>
                                          <p:spTgt spid="1946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61">
                                            <p:txEl>
                                              <p:pRg st="2" end="2"/>
                                            </p:txEl>
                                          </p:spTgt>
                                        </p:tgtEl>
                                        <p:attrNameLst>
                                          <p:attrName>style.visibility</p:attrName>
                                        </p:attrNameLst>
                                      </p:cBhvr>
                                      <p:to>
                                        <p:strVal val="visible"/>
                                      </p:to>
                                    </p:set>
                                    <p:animEffect transition="in" filter="fade">
                                      <p:cBhvr>
                                        <p:cTn id="21" dur="500"/>
                                        <p:tgtEl>
                                          <p:spTgt spid="19461">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9461">
                                            <p:txEl>
                                              <p:pRg st="1" end="1"/>
                                            </p:txEl>
                                          </p:spTgt>
                                        </p:tgtEl>
                                        <p:attrNameLst>
                                          <p:attrName>style.visibility</p:attrName>
                                        </p:attrNameLst>
                                      </p:cBhvr>
                                      <p:to>
                                        <p:strVal val="visible"/>
                                      </p:to>
                                    </p:set>
                                    <p:anim calcmode="lin" valueType="num">
                                      <p:cBhvr>
                                        <p:cTn id="24" dur="500" fill="hold"/>
                                        <p:tgtEl>
                                          <p:spTgt spid="19461">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9461">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19461">
                                            <p:txEl>
                                              <p:pRg st="1" end="1"/>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19461">
                                            <p:txEl>
                                              <p:pRg st="2" end="2"/>
                                            </p:txEl>
                                          </p:spTgt>
                                        </p:tgtEl>
                                        <p:attrNameLst>
                                          <p:attrName>style.visibility</p:attrName>
                                        </p:attrNameLst>
                                      </p:cBhvr>
                                      <p:to>
                                        <p:strVal val="visible"/>
                                      </p:to>
                                    </p:set>
                                    <p:anim calcmode="lin" valueType="num">
                                      <p:cBhvr>
                                        <p:cTn id="29" dur="500" fill="hold"/>
                                        <p:tgtEl>
                                          <p:spTgt spid="1946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9461">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19461">
                                            <p:txEl>
                                              <p:pRg st="2" end="2"/>
                                            </p:txEl>
                                          </p:spTgt>
                                        </p:tgtEl>
                                      </p:cBhvr>
                                    </p:animEffect>
                                  </p:child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nodeType="afterGroup">
                            <p:stCondLst>
                              <p:cond delay="1000"/>
                            </p:stCondLst>
                            <p:childTnLst>
                              <p:par>
                                <p:cTn id="37" presetID="10" presetClass="entr" presetSubtype="0" fill="hold" nodeType="afterEffect">
                                  <p:stCondLst>
                                    <p:cond delay="1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par>
                          <p:cTn id="40" fill="hold" nodeType="afterGroup">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2000"/>
                                        <p:tgtEl>
                                          <p:spTgt spid="2"/>
                                        </p:tgtEl>
                                      </p:cBhvr>
                                    </p:animEffect>
                                    <p:anim calcmode="lin" valueType="num">
                                      <p:cBhvr>
                                        <p:cTn id="44" dur="2000" fill="hold"/>
                                        <p:tgtEl>
                                          <p:spTgt spid="2"/>
                                        </p:tgtEl>
                                        <p:attrNameLst>
                                          <p:attrName>ppt_w</p:attrName>
                                        </p:attrNameLst>
                                      </p:cBhvr>
                                      <p:tavLst>
                                        <p:tav tm="0" fmla="#ppt_w*sin(2.5*pi*$)">
                                          <p:val>
                                            <p:fltVal val="0"/>
                                          </p:val>
                                        </p:tav>
                                        <p:tav tm="100000">
                                          <p:val>
                                            <p:fltVal val="1"/>
                                          </p:val>
                                        </p:tav>
                                      </p:tavLst>
                                    </p:anim>
                                    <p:anim calcmode="lin" valueType="num">
                                      <p:cBhvr>
                                        <p:cTn id="4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 calcmode="lin" valueType="num">
                                      <p:cBhvr additive="base">
                                        <p:cTn id="5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 calcmode="lin" valueType="num">
                                      <p:cBhvr additive="base">
                                        <p:cTn id="6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 calcmode="lin" valueType="num">
                                      <p:cBhvr additive="base">
                                        <p:cTn id="6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 calcmode="lin" valueType="num">
                                      <p:cBhvr additive="base">
                                        <p:cTn id="7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500"/>
                            </p:stCondLst>
                            <p:childTnLst>
                              <p:par>
                                <p:cTn id="75" presetID="1" presetClass="entr" presetSubtype="0" fill="hold" nodeType="after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allAtOnce"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defRPr/>
            </a:pPr>
            <a:r>
              <a:rPr lang="fr-FR" sz="5400" cap="all" dirty="0" smtClean="0"/>
              <a:t>Prévalence des RPS</a:t>
            </a:r>
          </a:p>
        </p:txBody>
      </p:sp>
      <p:sp>
        <p:nvSpPr>
          <p:cNvPr id="16387" name="Espace réservé du contenu 2"/>
          <p:cNvSpPr>
            <a:spLocks noGrp="1"/>
          </p:cNvSpPr>
          <p:nvPr>
            <p:ph idx="1"/>
          </p:nvPr>
        </p:nvSpPr>
        <p:spPr>
          <a:xfrm>
            <a:off x="468313" y="1989138"/>
            <a:ext cx="8229600" cy="3556000"/>
          </a:xfrm>
        </p:spPr>
        <p:txBody>
          <a:bodyPr/>
          <a:lstStyle/>
          <a:p>
            <a:pPr marL="0" indent="0" eaLnBrk="1" hangingPunct="1">
              <a:spcBef>
                <a:spcPts val="1800"/>
              </a:spcBef>
              <a:buFont typeface="Arial" charset="0"/>
              <a:buNone/>
            </a:pPr>
            <a:r>
              <a:rPr lang="fr-FR" smtClean="0"/>
              <a:t>Dans l’U.E. </a:t>
            </a:r>
            <a:r>
              <a:rPr lang="fr-FR" b="1" smtClean="0"/>
              <a:t>28 % </a:t>
            </a:r>
            <a:r>
              <a:rPr lang="fr-FR" smtClean="0"/>
              <a:t>des travailleurs seraient exposés à au moins un facteur susceptible d’altérer leur bien-être mental, soit 56 millions de travailleurs.</a:t>
            </a:r>
          </a:p>
          <a:p>
            <a:pPr marL="0" indent="0" eaLnBrk="1" hangingPunct="1">
              <a:spcBef>
                <a:spcPts val="1200"/>
              </a:spcBef>
              <a:buFont typeface="Arial" charset="0"/>
              <a:buNone/>
            </a:pPr>
            <a:endParaRPr lang="it-IT" sz="2400" i="1" smtClean="0"/>
          </a:p>
          <a:p>
            <a:pPr marL="0" indent="0" eaLnBrk="1" hangingPunct="1">
              <a:spcBef>
                <a:spcPts val="1200"/>
              </a:spcBef>
              <a:buFont typeface="Arial" charset="0"/>
              <a:buNone/>
            </a:pPr>
            <a:r>
              <a:rPr lang="it-IT" sz="2400" i="1" smtClean="0"/>
              <a:t>(Eurostat, Statistics in focus, 2009)</a:t>
            </a:r>
            <a:endParaRPr lang="fr-FR" sz="2400" i="1" smtClean="0"/>
          </a:p>
        </p:txBody>
      </p:sp>
      <p:pic>
        <p:nvPicPr>
          <p:cNvPr id="16390" name="Picture 4" descr="http://www.sante-securite-paca.org/depot/alaune/alaune_105_1.jpg"/>
          <p:cNvPicPr>
            <a:picLocks noChangeAspect="1" noChangeArrowheads="1"/>
          </p:cNvPicPr>
          <p:nvPr/>
        </p:nvPicPr>
        <p:blipFill>
          <a:blip r:embed="rId2" cstate="print"/>
          <a:srcRect/>
          <a:stretch>
            <a:fillRect/>
          </a:stretch>
        </p:blipFill>
        <p:spPr bwMode="auto">
          <a:xfrm>
            <a:off x="5357813" y="4787900"/>
            <a:ext cx="2814637" cy="1881188"/>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Effect transition="in" filter="fade">
                                      <p:cBhvr>
                                        <p:cTn id="11" dur="500"/>
                                        <p:tgtEl>
                                          <p:spTgt spid="16387">
                                            <p:txEl>
                                              <p:pRg st="2" end="2"/>
                                            </p:txEl>
                                          </p:spTgt>
                                        </p:tgtEl>
                                      </p:cBhvr>
                                    </p:animEffect>
                                  </p:childTnLst>
                                </p:cTn>
                              </p:par>
                              <p:par>
                                <p:cTn id="12" presetID="42" presetClass="entr" presetSubtype="0" fill="hold" nodeType="withEffect">
                                  <p:stCondLst>
                                    <p:cond delay="0"/>
                                  </p:stCondLst>
                                  <p:childTnLst>
                                    <p:set>
                                      <p:cBhvr>
                                        <p:cTn id="13" dur="1" fill="hold">
                                          <p:stCondLst>
                                            <p:cond delay="0"/>
                                          </p:stCondLst>
                                        </p:cTn>
                                        <p:tgtEl>
                                          <p:spTgt spid="16390"/>
                                        </p:tgtEl>
                                        <p:attrNameLst>
                                          <p:attrName>style.visibility</p:attrName>
                                        </p:attrNameLst>
                                      </p:cBhvr>
                                      <p:to>
                                        <p:strVal val="visible"/>
                                      </p:to>
                                    </p:set>
                                    <p:animEffect transition="in" filter="fade">
                                      <p:cBhvr>
                                        <p:cTn id="14" dur="1000"/>
                                        <p:tgtEl>
                                          <p:spTgt spid="16390"/>
                                        </p:tgtEl>
                                      </p:cBhvr>
                                    </p:animEffect>
                                    <p:anim calcmode="lin" valueType="num">
                                      <p:cBhvr>
                                        <p:cTn id="15" dur="1000" fill="hold"/>
                                        <p:tgtEl>
                                          <p:spTgt spid="16390"/>
                                        </p:tgtEl>
                                        <p:attrNameLst>
                                          <p:attrName>ppt_x</p:attrName>
                                        </p:attrNameLst>
                                      </p:cBhvr>
                                      <p:tavLst>
                                        <p:tav tm="0">
                                          <p:val>
                                            <p:strVal val="#ppt_x"/>
                                          </p:val>
                                        </p:tav>
                                        <p:tav tm="100000">
                                          <p:val>
                                            <p:strVal val="#ppt_x"/>
                                          </p:val>
                                        </p:tav>
                                      </p:tavLst>
                                    </p:anim>
                                    <p:anim calcmode="lin" valueType="num">
                                      <p:cBhvr>
                                        <p:cTn id="16"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endParaRPr lang="fr-FR" smtClean="0"/>
          </a:p>
        </p:txBody>
      </p:sp>
      <p:graphicFrame>
        <p:nvGraphicFramePr>
          <p:cNvPr id="6" name="Espace réservé du contenu 5"/>
          <p:cNvGraphicFramePr>
            <a:graphicFrameLocks noGrp="1"/>
          </p:cNvGraphicFramePr>
          <p:nvPr>
            <p:ph idx="1"/>
          </p:nvPr>
        </p:nvGraphicFramePr>
        <p:xfrm>
          <a:off x="14288" y="-26988"/>
          <a:ext cx="9093201" cy="6427790"/>
        </p:xfrm>
        <a:graphic>
          <a:graphicData uri="http://schemas.openxmlformats.org/drawingml/2006/table">
            <a:tbl>
              <a:tblPr/>
              <a:tblGrid>
                <a:gridCol w="1436276"/>
                <a:gridCol w="597359"/>
                <a:gridCol w="589201"/>
                <a:gridCol w="595728"/>
                <a:gridCol w="589201"/>
                <a:gridCol w="597359"/>
                <a:gridCol w="589199"/>
                <a:gridCol w="595729"/>
                <a:gridCol w="589199"/>
                <a:gridCol w="597359"/>
                <a:gridCol w="589201"/>
                <a:gridCol w="595728"/>
                <a:gridCol w="589201"/>
                <a:gridCol w="542461"/>
              </a:tblGrid>
              <a:tr h="1075703">
                <a:tc gridSpan="14">
                  <a:txBody>
                    <a:bodyPr/>
                    <a:lstStyle/>
                    <a:p>
                      <a:pPr marL="50800" marR="0" lvl="0" indent="0" algn="ctr" defTabSz="914400" rtl="0" eaLnBrk="1" fontAlgn="base" latinLnBrk="0" hangingPunct="1">
                        <a:lnSpc>
                          <a:spcPct val="115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cs typeface="Arial" pitchFamily="34" charset="0"/>
                        </a:rPr>
                        <a:t>Pourcentage de travailleurs rapportant des problèmes pouvant être liés </a:t>
                      </a:r>
                      <a:r>
                        <a:rPr kumimoji="0" lang="fr-FR" sz="2400" b="1" i="0" u="none" strike="noStrike" cap="none" normalizeH="0" baseline="0" dirty="0" smtClean="0">
                          <a:ln>
                            <a:noFill/>
                          </a:ln>
                          <a:solidFill>
                            <a:srgbClr val="000000"/>
                          </a:solidFill>
                          <a:effectLst/>
                          <a:latin typeface="Calibri" pitchFamily="34" charset="0"/>
                          <a:cs typeface="Arial" pitchFamily="34" charset="0"/>
                        </a:rPr>
                        <a:t>à </a:t>
                      </a:r>
                      <a:r>
                        <a:rPr kumimoji="0" lang="fr-FR" sz="2000" b="1" i="0" u="none" strike="noStrike" cap="none" normalizeH="0" baseline="0" dirty="0" smtClean="0">
                          <a:ln>
                            <a:noFill/>
                          </a:ln>
                          <a:solidFill>
                            <a:srgbClr val="000000"/>
                          </a:solidFill>
                          <a:effectLst/>
                          <a:latin typeface="Calibri" pitchFamily="34" charset="0"/>
                          <a:cs typeface="Arial" pitchFamily="34" charset="0"/>
                        </a:rPr>
                        <a:t>des risques psychosociaux dans quelques pays européens </a:t>
                      </a:r>
                      <a:endParaRPr kumimoji="0" lang="fr-FR" sz="20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309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Calibri" pitchFamily="34" charset="0"/>
                          <a:cs typeface="Arial" pitchFamily="34" charset="0"/>
                        </a:rPr>
                        <a:t>Question </a:t>
                      </a:r>
                      <a:endParaRPr kumimoji="0" lang="fr-FR" sz="24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800" b="1" i="0" u="none" strike="noStrike" cap="none" normalizeH="0" baseline="0" dirty="0" smtClean="0">
                          <a:ln>
                            <a:noFill/>
                          </a:ln>
                          <a:solidFill>
                            <a:srgbClr val="0070C0"/>
                          </a:solidFill>
                          <a:effectLst/>
                          <a:latin typeface="Calibri" pitchFamily="34" charset="0"/>
                          <a:cs typeface="Arial" pitchFamily="34" charset="0"/>
                        </a:rPr>
                        <a:t>UE-27 </a:t>
                      </a:r>
                      <a:endParaRPr kumimoji="0" lang="fr-FR" sz="24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cs typeface="Arial" pitchFamily="34" charset="0"/>
                        </a:rPr>
                        <a:t>BE </a:t>
                      </a:r>
                      <a:endParaRPr kumimoji="0" lang="fr-FR" sz="24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OK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DE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ES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Calibri" pitchFamily="34" charset="0"/>
                          <a:cs typeface="Arial" pitchFamily="34" charset="0"/>
                        </a:rPr>
                        <a:t>FR </a:t>
                      </a:r>
                      <a:endParaRPr kumimoji="0" lang="fr-FR" sz="2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IT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NL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AT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PT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FI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pitchFamily="34" charset="0"/>
                          <a:cs typeface="Arial" pitchFamily="34" charset="0"/>
                        </a:rPr>
                        <a:t>SE </a:t>
                      </a:r>
                      <a:endParaRPr kumimoji="0" lang="fr-FR" sz="24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pitchFamily="34" charset="0"/>
                          <a:cs typeface="Arial" pitchFamily="34" charset="0"/>
                        </a:rPr>
                        <a:t>UK </a:t>
                      </a:r>
                      <a:endParaRPr kumimoji="0" lang="fr-FR" sz="24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alibri" pitchFamily="34" charset="0"/>
                          <a:cs typeface="Arial" pitchFamily="34" charset="0"/>
                        </a:rPr>
                        <a:t>Menace de violence physique </a:t>
                      </a:r>
                      <a:endParaRPr kumimoji="0" lang="fr-FR" sz="18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smtClean="0">
                          <a:ln>
                            <a:noFill/>
                          </a:ln>
                          <a:solidFill>
                            <a:srgbClr val="0070C0"/>
                          </a:solidFill>
                          <a:effectLst/>
                          <a:latin typeface="Calibri" pitchFamily="34" charset="0"/>
                          <a:cs typeface="Arial" pitchFamily="34" charset="0"/>
                        </a:rPr>
                        <a:t> </a:t>
                      </a:r>
                      <a:endParaRPr kumimoji="0" lang="fr-FR" sz="1600" b="1" i="0" u="none" strike="noStrike" cap="none" normalizeH="0" baseline="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vMerge="1">
                  <a:txBody>
                    <a:bodyPr/>
                    <a:lstStyle/>
                    <a:p>
                      <a:endParaRPr lang="fr-FR"/>
                    </a:p>
                  </a:txBody>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6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8,3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4,5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4,7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6,9 %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cs typeface="Arial" pitchFamily="34" charset="0"/>
                        </a:rPr>
                        <a:t>12,2</a:t>
                      </a:r>
                      <a:r>
                        <a:rPr kumimoji="0" lang="fr-FR" sz="1200" b="1" i="0" u="none" strike="noStrike" cap="none" normalizeH="0" baseline="0" dirty="0" smtClean="0">
                          <a:ln>
                            <a:noFill/>
                          </a:ln>
                          <a:solidFill>
                            <a:srgbClr val="000000"/>
                          </a:solidFill>
                          <a:effectLst/>
                          <a:latin typeface="Calibri" pitchFamily="34" charset="0"/>
                          <a:cs typeface="Arial" pitchFamily="34" charset="0"/>
                        </a:rPr>
                        <a:t> </a:t>
                      </a:r>
                      <a:endParaRPr kumimoji="0" lang="fr-FR" sz="16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4,6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4,4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dirty="0" smtClean="0">
                          <a:ln>
                            <a:noFill/>
                          </a:ln>
                          <a:solidFill>
                            <a:srgbClr val="FF0000"/>
                          </a:solidFill>
                          <a:effectLst/>
                          <a:latin typeface="Calibri" pitchFamily="34" charset="0"/>
                          <a:cs typeface="Arial" pitchFamily="34" charset="0"/>
                        </a:rPr>
                        <a:t>12,5</a:t>
                      </a:r>
                      <a:r>
                        <a:rPr kumimoji="0" lang="fr-FR" sz="1200" b="0" i="0" u="none" strike="noStrike" cap="none" normalizeH="0" baseline="0" dirty="0" smtClean="0">
                          <a:ln>
                            <a:noFill/>
                          </a:ln>
                          <a:solidFill>
                            <a:srgbClr val="000000"/>
                          </a:solidFill>
                          <a:effectLst/>
                          <a:latin typeface="Calibri" pitchFamily="34" charset="0"/>
                          <a:cs typeface="Arial" pitchFamily="34" charset="0"/>
                        </a:rPr>
                        <a:t>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9,7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10,9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v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cs typeface="Arial" pitchFamily="34" charset="0"/>
                        </a:rPr>
                        <a:t> </a:t>
                      </a:r>
                      <a:endParaRPr kumimoji="0" lang="fr-FR" sz="16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cs typeface="Arial" pitchFamily="34" charset="0"/>
                        </a:rPr>
                        <a:t>Violence physique de la part de collègues </a:t>
                      </a:r>
                      <a:endParaRPr kumimoji="0" lang="fr-FR" sz="18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pitchFamily="34" charset="0"/>
                          <a:cs typeface="Arial" pitchFamily="34" charset="0"/>
                        </a:rPr>
                        <a:t> </a:t>
                      </a:r>
                      <a:endParaRPr kumimoji="0" lang="fr-FR" sz="16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cs typeface="Arial" pitchFamily="34" charset="0"/>
                        </a:rPr>
                        <a:t>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vMerge="1">
                  <a:txBody>
                    <a:bodyPr/>
                    <a:lstStyle/>
                    <a:p>
                      <a:endParaRPr lang="fr-FR"/>
                    </a:p>
                  </a:txBody>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1,8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0,5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2,8 %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0,8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cs typeface="Arial" pitchFamily="34" charset="0"/>
                        </a:rPr>
                        <a:t>6,3</a:t>
                      </a:r>
                      <a:r>
                        <a:rPr kumimoji="0" lang="fr-FR" sz="1200" b="1" i="0" u="none" strike="noStrike" cap="none" normalizeH="0" baseline="0" dirty="0" smtClean="0">
                          <a:ln>
                            <a:noFill/>
                          </a:ln>
                          <a:solidFill>
                            <a:srgbClr val="000000"/>
                          </a:solidFill>
                          <a:effectLst/>
                          <a:latin typeface="Calibri" pitchFamily="34" charset="0"/>
                          <a:cs typeface="Arial" pitchFamily="34" charset="0"/>
                        </a:rPr>
                        <a:t> </a:t>
                      </a:r>
                      <a:endParaRPr kumimoji="0" lang="fr-FR" sz="16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cs typeface="Arial" pitchFamily="34" charset="0"/>
                        </a:rPr>
                        <a:t>1,8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0,7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v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cs typeface="Arial" pitchFamily="34" charset="0"/>
                        </a:rPr>
                        <a:t>Violence physique de la part d'autres personnes </a:t>
                      </a:r>
                      <a:endParaRPr kumimoji="0" lang="fr-FR" sz="18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smtClean="0">
                          <a:ln>
                            <a:noFill/>
                          </a:ln>
                          <a:solidFill>
                            <a:srgbClr val="0070C0"/>
                          </a:solidFill>
                          <a:effectLst/>
                          <a:latin typeface="Calibri" pitchFamily="34" charset="0"/>
                          <a:cs typeface="Arial" pitchFamily="34" charset="0"/>
                        </a:rPr>
                        <a:t> </a:t>
                      </a:r>
                      <a:endParaRPr kumimoji="0" lang="fr-FR" sz="2000" b="1" i="0" u="none" strike="noStrike" cap="none" normalizeH="0" baseline="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vMerge="1">
                  <a:txBody>
                    <a:bodyPr/>
                    <a:lstStyle/>
                    <a:p>
                      <a:endParaRPr lang="fr-FR"/>
                    </a:p>
                  </a:txBody>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4,3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5,2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3,7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7,1%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6,6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3,7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7,1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3,2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cs typeface="Arial" pitchFamily="34" charset="0"/>
                        </a:rPr>
                        <a:t>7,2 </a:t>
                      </a:r>
                      <a:endParaRPr kumimoji="0" lang="fr-FR" sz="1600" b="1" i="0" u="none" strike="noStrike" cap="none" normalizeH="0" baseline="0" dirty="0" smtClean="0">
                        <a:ln>
                          <a:noFill/>
                        </a:ln>
                        <a:solidFill>
                          <a:srgbClr val="FF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82028">
                <a:tc v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07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cs typeface="Arial" pitchFamily="34" charset="0"/>
                        </a:rPr>
                        <a:t>Intimidation/ harcèlement </a:t>
                      </a:r>
                      <a:endParaRPr kumimoji="0" lang="fr-FR" sz="18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5,1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8,5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7,3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4,1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2,8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7,7%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2,3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12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cs typeface="Arial" pitchFamily="34" charset="0"/>
                        </a:rPr>
                        <a:t>3,6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cs typeface="Arial" pitchFamily="34" charset="0"/>
                        </a:rPr>
                        <a:t>17,2</a:t>
                      </a:r>
                      <a:r>
                        <a:rPr kumimoji="0" lang="fr-FR" sz="1200" b="0" i="0" u="none" strike="noStrike" cap="none" normalizeH="0" baseline="0" dirty="0" smtClean="0">
                          <a:ln>
                            <a:noFill/>
                          </a:ln>
                          <a:solidFill>
                            <a:srgbClr val="FF0000"/>
                          </a:solidFill>
                          <a:effectLst/>
                          <a:latin typeface="Calibri" pitchFamily="34" charset="0"/>
                          <a:cs typeface="Arial" pitchFamily="34" charset="0"/>
                        </a:rPr>
                        <a:t> </a:t>
                      </a:r>
                      <a:endParaRPr kumimoji="0" lang="fr-FR" sz="1600" b="0" i="0" u="none" strike="noStrike" cap="none" normalizeH="0" baseline="0" dirty="0" smtClean="0">
                        <a:ln>
                          <a:noFill/>
                        </a:ln>
                        <a:solidFill>
                          <a:srgbClr val="FF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3,4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5,4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cs typeface="Arial" pitchFamily="34" charset="0"/>
                        </a:rPr>
                        <a:t>Intentions sexuelles non souhaitées </a:t>
                      </a:r>
                      <a:endParaRPr kumimoji="0" lang="fr-FR" sz="18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vMerge="1">
                  <a:txBody>
                    <a:bodyPr/>
                    <a:lstStyle/>
                    <a:p>
                      <a:endParaRPr lang="fr-FR"/>
                    </a:p>
                  </a:txBody>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1,8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1,9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2,8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0,7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1,5%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0,9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1,8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1,8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cs typeface="Arial" pitchFamily="34" charset="0"/>
                        </a:rPr>
                        <a:t>3,6</a:t>
                      </a:r>
                      <a:r>
                        <a:rPr kumimoji="0" lang="fr-FR" sz="1200" b="0" i="0" u="none" strike="noStrike" cap="none" normalizeH="0" baseline="0" dirty="0" smtClean="0">
                          <a:ln>
                            <a:noFill/>
                          </a:ln>
                          <a:solidFill>
                            <a:srgbClr val="000000"/>
                          </a:solidFill>
                          <a:effectLst/>
                          <a:latin typeface="Calibri" pitchFamily="34" charset="0"/>
                          <a:cs typeface="Arial" pitchFamily="34" charset="0"/>
                        </a:rPr>
                        <a:t>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282028">
                <a:tc vMerge="1">
                  <a:txBody>
                    <a:bodyPr/>
                    <a:lstStyle/>
                    <a:p>
                      <a:endParaRPr lang="fr-F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smtClean="0">
                          <a:ln>
                            <a:noFill/>
                          </a:ln>
                          <a:solidFill>
                            <a:srgbClr val="000000"/>
                          </a:solidFill>
                          <a:effectLst/>
                          <a:latin typeface="Calibri"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cs typeface="Arial" pitchFamily="34" charset="0"/>
                        </a:rPr>
                        <a:t>Stress </a:t>
                      </a:r>
                      <a:endParaRPr kumimoji="0" lang="fr-FR" sz="18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22,3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26,7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21,4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18,3 %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27,1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16,2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27,6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25,4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cs typeface="Arial" pitchFamily="34" charset="0"/>
                        </a:rPr>
                        <a:t>37,7</a:t>
                      </a:r>
                      <a:r>
                        <a:rPr kumimoji="0" lang="fr-FR" sz="1200" b="1" i="0" u="none" strike="noStrike" cap="none" normalizeH="0" baseline="0" dirty="0" smtClean="0">
                          <a:ln>
                            <a:noFill/>
                          </a:ln>
                          <a:solidFill>
                            <a:srgbClr val="000000"/>
                          </a:solidFill>
                          <a:effectLst/>
                          <a:latin typeface="Calibri" pitchFamily="34" charset="0"/>
                          <a:cs typeface="Arial" pitchFamily="34" charset="0"/>
                        </a:rPr>
                        <a:t> </a:t>
                      </a:r>
                      <a:endParaRPr kumimoji="0" lang="fr-FR" sz="16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11,8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cs typeface="Arial" pitchFamily="34" charset="0"/>
                        </a:rPr>
                        <a:t>Anxiété </a:t>
                      </a:r>
                      <a:endParaRPr kumimoji="0" lang="fr-FR" sz="18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7,8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6,6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8,4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10,8 %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12,6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2,6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1,3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13,6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6,6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cs typeface="Arial" pitchFamily="34" charset="0"/>
                        </a:rPr>
                        <a:t>16,6 </a:t>
                      </a:r>
                      <a:endParaRPr kumimoji="0" lang="fr-FR" sz="1600" b="1" i="0" u="none" strike="noStrike" cap="none" normalizeH="0" baseline="0" dirty="0" smtClean="0">
                        <a:ln>
                          <a:noFill/>
                        </a:ln>
                        <a:solidFill>
                          <a:srgbClr val="FF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6,1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20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alibri" pitchFamily="34" charset="0"/>
                          <a:cs typeface="Arial" pitchFamily="34" charset="0"/>
                        </a:rPr>
                        <a:t>Irritabilité </a:t>
                      </a:r>
                      <a:endParaRPr kumimoji="0" lang="fr-FR" sz="18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938" marR="0" lvl="0" indent="0" algn="ctr" defTabSz="914400" rtl="0" eaLnBrk="1" fontAlgn="base" latinLnBrk="0" hangingPunct="1">
                        <a:lnSpc>
                          <a:spcPct val="115000"/>
                        </a:lnSpc>
                        <a:spcBef>
                          <a:spcPct val="0"/>
                        </a:spcBef>
                        <a:spcAft>
                          <a:spcPct val="0"/>
                        </a:spcAft>
                        <a:buClrTx/>
                        <a:buSzTx/>
                        <a:buFontTx/>
                        <a:buNone/>
                        <a:tabLst/>
                      </a:pPr>
                      <a:r>
                        <a:rPr kumimoji="0" lang="fr-FR" sz="1600" b="1" i="0" u="none" strike="noStrike" cap="none" normalizeH="0" baseline="0" dirty="0" smtClean="0">
                          <a:ln>
                            <a:noFill/>
                          </a:ln>
                          <a:solidFill>
                            <a:srgbClr val="0070C0"/>
                          </a:solidFill>
                          <a:effectLst/>
                          <a:latin typeface="Calibri" pitchFamily="34" charset="0"/>
                          <a:cs typeface="Arial" pitchFamily="34" charset="0"/>
                        </a:rPr>
                        <a:t>10,5 </a:t>
                      </a:r>
                      <a:endParaRPr kumimoji="0" lang="fr-FR" sz="2000" b="1" i="0" u="none" strike="noStrike" cap="none" normalizeH="0" baseline="0" dirty="0" smtClean="0">
                        <a:ln>
                          <a:noFill/>
                        </a:ln>
                        <a:solidFill>
                          <a:srgbClr val="0070C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1428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12,1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14,4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11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5,4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11,4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0638" marR="0" lvl="0" indent="0" algn="ctr" defTabSz="914400" rtl="0" eaLnBrk="1" fontAlgn="base" latinLnBrk="0" hangingPunct="1">
                        <a:lnSpc>
                          <a:spcPct val="115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alibri" pitchFamily="34" charset="0"/>
                          <a:cs typeface="Arial" pitchFamily="34" charset="0"/>
                        </a:rPr>
                        <a:t>11,4% </a:t>
                      </a:r>
                      <a:endParaRPr kumimoji="0" lang="fr-FR" sz="1800" b="1"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9,6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46050" marR="0" lvl="0" indent="0" algn="l"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8,5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cs typeface="Arial" pitchFamily="34" charset="0"/>
                        </a:rPr>
                        <a:t>16 </a:t>
                      </a:r>
                      <a:endParaRPr kumimoji="0" lang="fr-FR" sz="1600" b="0" i="0" u="none" strike="noStrike" cap="none" normalizeH="0" baseline="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Calibri" pitchFamily="34" charset="0"/>
                          <a:cs typeface="Arial" pitchFamily="34" charset="0"/>
                        </a:rPr>
                        <a:t>14,8</a:t>
                      </a:r>
                      <a:r>
                        <a:rPr kumimoji="0" lang="fr-FR" sz="1200" b="0" i="0" u="none" strike="noStrike" cap="none" normalizeH="0" baseline="0" dirty="0" smtClean="0">
                          <a:ln>
                            <a:noFill/>
                          </a:ln>
                          <a:solidFill>
                            <a:srgbClr val="000000"/>
                          </a:solidFill>
                          <a:effectLst/>
                          <a:latin typeface="Calibri" pitchFamily="34" charset="0"/>
                          <a:cs typeface="Arial" pitchFamily="34" charset="0"/>
                        </a:rPr>
                        <a:t>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17463" marR="0" lvl="0" indent="0" algn="ct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cs typeface="Arial" pitchFamily="34" charset="0"/>
                        </a:rPr>
                        <a:t>14,7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cs typeface="Arial" pitchFamily="34" charset="0"/>
                        </a:rPr>
                        <a:t>6,2 </a:t>
                      </a:r>
                      <a:endParaRPr kumimoji="0" lang="fr-FR" sz="1600" b="0" i="0" u="none" strike="noStrike" cap="none" normalizeH="0" baseline="0" dirty="0" smtClean="0">
                        <a:ln>
                          <a:noFill/>
                        </a:ln>
                        <a:solidFill>
                          <a:srgbClr val="000000"/>
                        </a:solidFill>
                        <a:effectLst/>
                        <a:latin typeface="Arial"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7677" name="ZoneTexte 6"/>
          <p:cNvSpPr txBox="1">
            <a:spLocks noChangeArrowheads="1"/>
          </p:cNvSpPr>
          <p:nvPr/>
        </p:nvSpPr>
        <p:spPr bwMode="auto">
          <a:xfrm>
            <a:off x="395288" y="6597650"/>
            <a:ext cx="8064500" cy="323850"/>
          </a:xfrm>
          <a:prstGeom prst="rect">
            <a:avLst/>
          </a:prstGeom>
          <a:noFill/>
          <a:ln w="9525">
            <a:noFill/>
            <a:miter lim="800000"/>
            <a:headEnd/>
            <a:tailEnd/>
          </a:ln>
        </p:spPr>
        <p:txBody>
          <a:bodyPr>
            <a:spAutoFit/>
          </a:bodyPr>
          <a:lstStyle/>
          <a:p>
            <a:pPr marL="50800" algn="ctr">
              <a:lnSpc>
                <a:spcPct val="115000"/>
              </a:lnSpc>
            </a:pPr>
            <a:r>
              <a:rPr lang="fr-FR" sz="1400" b="1" i="1">
                <a:solidFill>
                  <a:srgbClr val="000000"/>
                </a:solidFill>
                <a:latin typeface="Calibri" pitchFamily="34" charset="0"/>
              </a:rPr>
              <a:t>(Source Eurofound, Fourth European Working Conditions Survey, 2007) </a:t>
            </a:r>
            <a:endParaRPr lang="fr-FR" sz="1400" b="1" i="1">
              <a:solidFill>
                <a:srgbClr val="000000"/>
              </a:solidFill>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http://www.sante-travail.net/images/7/_427.jpg"/>
          <p:cNvPicPr>
            <a:picLocks noChangeAspect="1" noChangeArrowheads="1"/>
          </p:cNvPicPr>
          <p:nvPr/>
        </p:nvPicPr>
        <p:blipFill>
          <a:blip r:embed="rId3" cstate="print"/>
          <a:srcRect/>
          <a:stretch>
            <a:fillRect/>
          </a:stretch>
        </p:blipFill>
        <p:spPr bwMode="auto">
          <a:xfrm>
            <a:off x="0" y="188913"/>
            <a:ext cx="4211638" cy="2706687"/>
          </a:xfrm>
          <a:prstGeom prst="rect">
            <a:avLst/>
          </a:prstGeom>
          <a:noFill/>
          <a:ln w="9525">
            <a:noFill/>
            <a:miter lim="800000"/>
            <a:headEnd/>
            <a:tailEnd/>
          </a:ln>
        </p:spPr>
      </p:pic>
      <p:sp>
        <p:nvSpPr>
          <p:cNvPr id="9" name="Text Box 2"/>
          <p:cNvSpPr txBox="1">
            <a:spLocks noChangeArrowheads="1"/>
          </p:cNvSpPr>
          <p:nvPr/>
        </p:nvSpPr>
        <p:spPr bwMode="auto">
          <a:xfrm>
            <a:off x="323850" y="2627313"/>
            <a:ext cx="8496300" cy="3970337"/>
          </a:xfrm>
          <a:prstGeom prst="rect">
            <a:avLst/>
          </a:prstGeom>
          <a:noFill/>
          <a:ln w="9525">
            <a:noFill/>
            <a:miter lim="800000"/>
            <a:headEnd/>
            <a:tailEnd/>
          </a:ln>
          <a:effectLst/>
        </p:spPr>
        <p:txBody>
          <a:bodyPr>
            <a:spAutoFit/>
          </a:bodyPr>
          <a:lstStyle/>
          <a:p>
            <a:pPr fontAlgn="auto">
              <a:spcBef>
                <a:spcPct val="50000"/>
              </a:spcBef>
              <a:spcAft>
                <a:spcPts val="0"/>
              </a:spcAft>
              <a:defRPr/>
            </a:pPr>
            <a:r>
              <a:rPr lang="fr-FR" sz="2400" dirty="0">
                <a:latin typeface="+mn-lt"/>
                <a:cs typeface="+mn-cs"/>
              </a:rPr>
              <a:t>L’employeur prend les mesures nécessaires pour assurer la  sécurité et protéger la </a:t>
            </a:r>
            <a:r>
              <a:rPr lang="fr-FR" sz="2400" b="1" dirty="0">
                <a:solidFill>
                  <a:schemeClr val="tx2"/>
                </a:solidFill>
                <a:effectLst>
                  <a:outerShdw blurRad="38100" dist="38100" dir="2700000" algn="tl">
                    <a:srgbClr val="000000">
                      <a:alpha val="43137"/>
                    </a:srgbClr>
                  </a:outerShdw>
                </a:effectLst>
                <a:latin typeface="+mn-lt"/>
                <a:cs typeface="+mn-cs"/>
              </a:rPr>
              <a:t>santé physique et mentale </a:t>
            </a:r>
            <a:r>
              <a:rPr lang="fr-FR" sz="2400" dirty="0">
                <a:latin typeface="+mn-lt"/>
                <a:cs typeface="+mn-cs"/>
              </a:rPr>
              <a:t>des travailleurs, y compris les travailleurs temporaires, selon les principes généraux de prévention. </a:t>
            </a:r>
            <a:r>
              <a:rPr lang="fr-FR" sz="1600" i="1" dirty="0">
                <a:latin typeface="+mn-lt"/>
                <a:cs typeface="+mn-cs"/>
              </a:rPr>
              <a:t>(</a:t>
            </a:r>
            <a:r>
              <a:rPr lang="fr-FR" sz="1600" i="1" dirty="0">
                <a:latin typeface="Arial" pitchFamily="34" charset="0"/>
                <a:cs typeface="Arial" pitchFamily="34" charset="0"/>
              </a:rPr>
              <a:t>Art. L4121-1 et s. du Code du travail)</a:t>
            </a:r>
          </a:p>
          <a:p>
            <a:pPr fontAlgn="auto">
              <a:spcBef>
                <a:spcPct val="50000"/>
              </a:spcBef>
              <a:spcAft>
                <a:spcPts val="0"/>
              </a:spcAft>
              <a:defRPr/>
            </a:pPr>
            <a:r>
              <a:rPr lang="fr-FR" sz="2400" dirty="0">
                <a:latin typeface="+mn-lt"/>
                <a:cs typeface="+mn-cs"/>
              </a:rPr>
              <a:t>Il évalue les risques, y compris les risques psychosociaux, dans un document unique. </a:t>
            </a:r>
            <a:r>
              <a:rPr lang="fr-FR" sz="1600" i="1" dirty="0">
                <a:latin typeface="+mn-lt"/>
                <a:cs typeface="+mn-cs"/>
              </a:rPr>
              <a:t>(</a:t>
            </a:r>
            <a:r>
              <a:rPr lang="fr-FR" sz="1600" i="1" dirty="0">
                <a:latin typeface="Arial" pitchFamily="34" charset="0"/>
                <a:cs typeface="Arial" pitchFamily="34" charset="0"/>
              </a:rPr>
              <a:t>Art. R4121-1 du Code du travail)</a:t>
            </a:r>
            <a:endParaRPr lang="fr-FR" sz="1600" i="1" dirty="0">
              <a:latin typeface="+mn-lt"/>
              <a:cs typeface="+mn-cs"/>
            </a:endParaRPr>
          </a:p>
          <a:p>
            <a:pPr fontAlgn="auto">
              <a:spcBef>
                <a:spcPct val="50000"/>
              </a:spcBef>
              <a:spcAft>
                <a:spcPts val="0"/>
              </a:spcAft>
              <a:defRPr/>
            </a:pPr>
            <a:r>
              <a:rPr lang="fr-FR" sz="2400" dirty="0">
                <a:latin typeface="+mn-lt"/>
                <a:cs typeface="+mn-cs"/>
              </a:rPr>
              <a:t>Il prévient le harcèlement moral et sexuel.</a:t>
            </a:r>
            <a:r>
              <a:rPr lang="fr-FR" sz="2400" dirty="0">
                <a:latin typeface="Arial" pitchFamily="34" charset="0"/>
                <a:cs typeface="Arial" pitchFamily="34" charset="0"/>
              </a:rPr>
              <a:t> </a:t>
            </a:r>
            <a:r>
              <a:rPr lang="fr-FR" sz="1600" i="1" dirty="0">
                <a:latin typeface="Arial" pitchFamily="34" charset="0"/>
                <a:cs typeface="Arial" pitchFamily="34" charset="0"/>
              </a:rPr>
              <a:t>(Art. L1152-4</a:t>
            </a:r>
            <a:r>
              <a:rPr lang="fr-FR" sz="1600" dirty="0">
                <a:latin typeface="Arial" pitchFamily="34" charset="0"/>
                <a:cs typeface="Arial" pitchFamily="34" charset="0"/>
              </a:rPr>
              <a:t> </a:t>
            </a:r>
            <a:r>
              <a:rPr lang="fr-FR" sz="1600" i="1" dirty="0">
                <a:latin typeface="Arial" pitchFamily="34" charset="0"/>
                <a:cs typeface="Arial" pitchFamily="34" charset="0"/>
              </a:rPr>
              <a:t>et L1153-5</a:t>
            </a:r>
            <a:r>
              <a:rPr lang="fr-FR" sz="1600" dirty="0">
                <a:latin typeface="Arial" pitchFamily="34" charset="0"/>
                <a:cs typeface="Arial" pitchFamily="34" charset="0"/>
              </a:rPr>
              <a:t> </a:t>
            </a:r>
            <a:r>
              <a:rPr lang="fr-FR" sz="1600" i="1" dirty="0">
                <a:latin typeface="Arial" pitchFamily="34" charset="0"/>
                <a:cs typeface="Arial" pitchFamily="34" charset="0"/>
              </a:rPr>
              <a:t>du CT)</a:t>
            </a:r>
          </a:p>
          <a:p>
            <a:pPr fontAlgn="auto">
              <a:spcBef>
                <a:spcPct val="50000"/>
              </a:spcBef>
              <a:spcAft>
                <a:spcPts val="0"/>
              </a:spcAft>
              <a:defRPr/>
            </a:pPr>
            <a:r>
              <a:rPr lang="fr-FR" sz="2400" dirty="0">
                <a:latin typeface="+mn-lt"/>
                <a:cs typeface="+mn-cs"/>
              </a:rPr>
              <a:t>Selon la jurisprudence, depuis 2002,  il a une obligation de résultats en matière de sécurité.</a:t>
            </a:r>
          </a:p>
        </p:txBody>
      </p:sp>
      <p:sp>
        <p:nvSpPr>
          <p:cNvPr id="18436" name="Titre 1"/>
          <p:cNvSpPr txBox="1">
            <a:spLocks/>
          </p:cNvSpPr>
          <p:nvPr/>
        </p:nvSpPr>
        <p:spPr bwMode="auto">
          <a:xfrm>
            <a:off x="663575" y="115888"/>
            <a:ext cx="8229600" cy="1143000"/>
          </a:xfrm>
          <a:prstGeom prst="rect">
            <a:avLst/>
          </a:prstGeom>
          <a:noFill/>
          <a:ln w="9525">
            <a:noFill/>
            <a:miter lim="800000"/>
            <a:headEnd/>
            <a:tailEnd/>
          </a:ln>
        </p:spPr>
        <p:txBody>
          <a:bodyPr anchor="ctr"/>
          <a:lstStyle/>
          <a:p>
            <a:pPr algn="r"/>
            <a:r>
              <a:rPr lang="fr-FR" sz="4400">
                <a:latin typeface="Calibri" pitchFamily="34" charset="0"/>
              </a:rPr>
              <a:t>RPS : cadre réglementaire</a:t>
            </a:r>
            <a:endParaRPr lang="fr-FR" sz="2400">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coprosoft.fr/medias/userfiles/image/schema_prevention.png"/>
          <p:cNvPicPr>
            <a:picLocks noChangeAspect="1" noChangeArrowheads="1"/>
          </p:cNvPicPr>
          <p:nvPr/>
        </p:nvPicPr>
        <p:blipFill>
          <a:blip r:embed="rId3" cstate="print"/>
          <a:srcRect/>
          <a:stretch>
            <a:fillRect/>
          </a:stretch>
        </p:blipFill>
        <p:spPr bwMode="auto">
          <a:xfrm>
            <a:off x="6735763" y="2495550"/>
            <a:ext cx="1724025" cy="2012950"/>
          </a:xfrm>
          <a:prstGeom prst="rect">
            <a:avLst/>
          </a:prstGeom>
          <a:noFill/>
          <a:ln w="9525">
            <a:noFill/>
            <a:miter lim="800000"/>
            <a:headEnd/>
            <a:tailEnd/>
          </a:ln>
        </p:spPr>
      </p:pic>
      <p:sp>
        <p:nvSpPr>
          <p:cNvPr id="19459" name="Titre 1"/>
          <p:cNvSpPr>
            <a:spLocks noGrp="1"/>
          </p:cNvSpPr>
          <p:nvPr>
            <p:ph type="title"/>
          </p:nvPr>
        </p:nvSpPr>
        <p:spPr/>
        <p:txBody>
          <a:bodyPr/>
          <a:lstStyle/>
          <a:p>
            <a:r>
              <a:rPr lang="fr-FR" smtClean="0"/>
              <a:t>COMMENT AGIR ?</a:t>
            </a:r>
            <a:br>
              <a:rPr lang="fr-FR" smtClean="0"/>
            </a:br>
            <a:r>
              <a:rPr lang="fr-FR" smtClean="0"/>
              <a:t>PREVENTION : 3 niveaux</a:t>
            </a:r>
          </a:p>
        </p:txBody>
      </p:sp>
      <p:sp>
        <p:nvSpPr>
          <p:cNvPr id="3" name="Espace réservé du contenu 2"/>
          <p:cNvSpPr>
            <a:spLocks noGrp="1"/>
          </p:cNvSpPr>
          <p:nvPr>
            <p:ph idx="1"/>
          </p:nvPr>
        </p:nvSpPr>
        <p:spPr>
          <a:xfrm>
            <a:off x="528638" y="1773238"/>
            <a:ext cx="7715250" cy="4525962"/>
          </a:xfrm>
        </p:spPr>
        <p:txBody>
          <a:bodyPr/>
          <a:lstStyle/>
          <a:p>
            <a:pPr>
              <a:spcBef>
                <a:spcPts val="1800"/>
              </a:spcBef>
            </a:pPr>
            <a:r>
              <a:rPr lang="fr-FR" sz="3800" b="1" smtClean="0"/>
              <a:t>Primaire : </a:t>
            </a:r>
            <a:r>
              <a:rPr lang="fr-FR" sz="3800" smtClean="0"/>
              <a:t>supprimer le risque à la source. </a:t>
            </a:r>
          </a:p>
          <a:p>
            <a:pPr>
              <a:spcBef>
                <a:spcPts val="1800"/>
              </a:spcBef>
            </a:pPr>
            <a:r>
              <a:rPr lang="fr-FR" sz="3800" b="1" smtClean="0"/>
              <a:t>Secondaire : </a:t>
            </a:r>
            <a:r>
              <a:rPr lang="fr-FR" sz="3800" smtClean="0"/>
              <a:t>réduire les conséquences des RPS.</a:t>
            </a:r>
          </a:p>
          <a:p>
            <a:pPr>
              <a:spcBef>
                <a:spcPts val="1800"/>
              </a:spcBef>
            </a:pPr>
            <a:r>
              <a:rPr lang="fr-FR" sz="3800" b="1" smtClean="0"/>
              <a:t>Tertiaire : </a:t>
            </a:r>
            <a:r>
              <a:rPr lang="fr-FR" sz="3800" smtClean="0"/>
              <a:t>prendre en charge les salariés en souffrance.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bp.blogspot.com/-75oJt7QEFco/TXTwQUY93MI/AAAAAAAAAFY/SuLA8Nxj9u4/s1600/Fotolia_4893354_XS.jpg"/>
          <p:cNvPicPr>
            <a:picLocks noChangeAspect="1" noChangeArrowheads="1"/>
          </p:cNvPicPr>
          <p:nvPr/>
        </p:nvPicPr>
        <p:blipFill>
          <a:blip r:embed="rId2" cstate="print"/>
          <a:srcRect/>
          <a:stretch>
            <a:fillRect/>
          </a:stretch>
        </p:blipFill>
        <p:spPr bwMode="auto">
          <a:xfrm>
            <a:off x="7188200" y="3635375"/>
            <a:ext cx="1547813" cy="1546225"/>
          </a:xfrm>
          <a:prstGeom prst="rect">
            <a:avLst/>
          </a:prstGeom>
          <a:noFill/>
          <a:ln w="9525">
            <a:noFill/>
            <a:miter lim="800000"/>
            <a:headEnd/>
            <a:tailEnd/>
          </a:ln>
        </p:spPr>
      </p:pic>
      <p:sp>
        <p:nvSpPr>
          <p:cNvPr id="19459" name="Titre 1"/>
          <p:cNvSpPr>
            <a:spLocks noGrp="1"/>
          </p:cNvSpPr>
          <p:nvPr>
            <p:ph type="title"/>
          </p:nvPr>
        </p:nvSpPr>
        <p:spPr/>
        <p:txBody>
          <a:bodyPr/>
          <a:lstStyle/>
          <a:p>
            <a:pPr>
              <a:defRPr/>
            </a:pPr>
            <a:r>
              <a:rPr lang="fr-FR" sz="4800" cap="all" dirty="0" smtClean="0"/>
              <a:t>La démarche de prévention</a:t>
            </a:r>
          </a:p>
        </p:txBody>
      </p:sp>
      <p:sp>
        <p:nvSpPr>
          <p:cNvPr id="3" name="Espace réservé du contenu 2"/>
          <p:cNvSpPr>
            <a:spLocks noGrp="1"/>
          </p:cNvSpPr>
          <p:nvPr>
            <p:ph idx="1"/>
          </p:nvPr>
        </p:nvSpPr>
        <p:spPr>
          <a:xfrm>
            <a:off x="179388" y="1350963"/>
            <a:ext cx="8424862" cy="5030787"/>
          </a:xfrm>
        </p:spPr>
        <p:txBody>
          <a:bodyPr/>
          <a:lstStyle/>
          <a:p>
            <a:pPr indent="0">
              <a:buFont typeface="Arial" pitchFamily="34" charset="0"/>
              <a:buNone/>
              <a:defRPr/>
            </a:pPr>
            <a:r>
              <a:rPr lang="fr-FR" sz="2400" b="1" dirty="0" smtClean="0"/>
              <a:t>Elle doit être globale, paritaire et pluridisciplinaire :</a:t>
            </a:r>
          </a:p>
          <a:p>
            <a:pPr indent="0">
              <a:buFont typeface="Arial" pitchFamily="34" charset="0"/>
              <a:buNone/>
              <a:defRPr/>
            </a:pPr>
            <a:endParaRPr lang="fr-FR" sz="1100" dirty="0" smtClean="0"/>
          </a:p>
          <a:p>
            <a:pPr>
              <a:buFont typeface="Arial" pitchFamily="34" charset="0"/>
              <a:buChar char="•"/>
              <a:defRPr/>
            </a:pPr>
            <a:r>
              <a:rPr lang="fr-FR" sz="2400" dirty="0" smtClean="0"/>
              <a:t>1. </a:t>
            </a:r>
            <a:r>
              <a:rPr lang="fr-FR" sz="2400" b="1" dirty="0" smtClean="0"/>
              <a:t>Engagement de la direction </a:t>
            </a:r>
            <a:r>
              <a:rPr lang="fr-FR" sz="2400" dirty="0" smtClean="0"/>
              <a:t>sur des objectifs et des moyens, association des partenaires sociaux, du service de santé au travail, information des salariés.</a:t>
            </a:r>
          </a:p>
          <a:p>
            <a:pPr>
              <a:buFont typeface="Arial" pitchFamily="34" charset="0"/>
              <a:buChar char="•"/>
              <a:defRPr/>
            </a:pPr>
            <a:r>
              <a:rPr lang="fr-FR" sz="2400" dirty="0" smtClean="0"/>
              <a:t>2. </a:t>
            </a:r>
            <a:r>
              <a:rPr lang="fr-FR" sz="2400" b="1" dirty="0" smtClean="0"/>
              <a:t>Recueil d’indicateurs préalablement validés : </a:t>
            </a:r>
            <a:r>
              <a:rPr lang="fr-FR" sz="2400" dirty="0" smtClean="0"/>
              <a:t>pré diagnostic.</a:t>
            </a:r>
          </a:p>
          <a:p>
            <a:pPr>
              <a:buFont typeface="Arial" pitchFamily="34" charset="0"/>
              <a:buChar char="•"/>
              <a:defRPr/>
            </a:pPr>
            <a:r>
              <a:rPr lang="fr-FR" sz="2400" dirty="0" smtClean="0"/>
              <a:t>3. </a:t>
            </a:r>
            <a:r>
              <a:rPr lang="fr-FR" sz="2400" b="1" dirty="0" smtClean="0"/>
              <a:t>Evaluation des sources ou facteurs de risques psychosociaux </a:t>
            </a:r>
            <a:r>
              <a:rPr lang="fr-FR" sz="2400" dirty="0" smtClean="0"/>
              <a:t>: diagnostic.</a:t>
            </a:r>
          </a:p>
          <a:p>
            <a:pPr>
              <a:buFont typeface="Arial" pitchFamily="34" charset="0"/>
              <a:buChar char="•"/>
              <a:defRPr/>
            </a:pPr>
            <a:r>
              <a:rPr lang="fr-FR" sz="2400" dirty="0" smtClean="0"/>
              <a:t>4. </a:t>
            </a:r>
            <a:r>
              <a:rPr lang="fr-FR" sz="2400" b="1" dirty="0" smtClean="0"/>
              <a:t>Elaboration d’un plan d’action </a:t>
            </a:r>
            <a:r>
              <a:rPr lang="fr-FR" sz="2400" dirty="0" smtClean="0"/>
              <a:t>comportant des </a:t>
            </a:r>
            <a:br>
              <a:rPr lang="fr-FR" sz="2400" dirty="0" smtClean="0"/>
            </a:br>
            <a:r>
              <a:rPr lang="fr-FR" sz="2400" dirty="0" smtClean="0"/>
              <a:t>mesures concrètes.</a:t>
            </a:r>
          </a:p>
          <a:p>
            <a:pPr>
              <a:buFont typeface="Arial" pitchFamily="34" charset="0"/>
              <a:buChar char="•"/>
              <a:defRPr/>
            </a:pPr>
            <a:r>
              <a:rPr lang="fr-FR" sz="2400" dirty="0" smtClean="0"/>
              <a:t>5. </a:t>
            </a:r>
            <a:r>
              <a:rPr lang="fr-FR" sz="2400" b="1" dirty="0" smtClean="0"/>
              <a:t>Organisation du suivi du plan </a:t>
            </a:r>
            <a:r>
              <a:rPr lang="fr-FR" sz="2400" dirty="0" smtClean="0"/>
              <a:t>avec transcription et mise à jour du document unique d’évaluation des risques (DUER).</a:t>
            </a:r>
          </a:p>
        </p:txBody>
      </p:sp>
      <p:sp>
        <p:nvSpPr>
          <p:cNvPr id="20485" name="Rectangle 6"/>
          <p:cNvSpPr>
            <a:spLocks noChangeArrowheads="1"/>
          </p:cNvSpPr>
          <p:nvPr/>
        </p:nvSpPr>
        <p:spPr bwMode="auto">
          <a:xfrm>
            <a:off x="0" y="6596063"/>
            <a:ext cx="2305050" cy="261937"/>
          </a:xfrm>
          <a:prstGeom prst="rect">
            <a:avLst/>
          </a:prstGeom>
          <a:noFill/>
          <a:ln w="9525">
            <a:noFill/>
            <a:miter lim="800000"/>
            <a:headEnd/>
            <a:tailEnd/>
          </a:ln>
        </p:spPr>
        <p:txBody>
          <a:bodyPr wrap="none">
            <a:spAutoFit/>
          </a:bodyPr>
          <a:lstStyle/>
          <a:p>
            <a:r>
              <a:rPr lang="fr-FR" sz="1100" i="1"/>
              <a:t>http://www.travailler-mieux.gouv.fr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smtClean="0"/>
              <a:t>PLAN</a:t>
            </a:r>
          </a:p>
        </p:txBody>
      </p:sp>
      <p:sp>
        <p:nvSpPr>
          <p:cNvPr id="3075" name="Espace réservé du contenu 2"/>
          <p:cNvSpPr>
            <a:spLocks noGrp="1"/>
          </p:cNvSpPr>
          <p:nvPr>
            <p:ph idx="1"/>
          </p:nvPr>
        </p:nvSpPr>
        <p:spPr>
          <a:xfrm>
            <a:off x="323850" y="2205038"/>
            <a:ext cx="8229600" cy="4132262"/>
          </a:xfrm>
        </p:spPr>
        <p:txBody>
          <a:bodyPr/>
          <a:lstStyle/>
          <a:p>
            <a:r>
              <a:rPr lang="fr-FR" sz="2800" dirty="0" smtClean="0"/>
              <a:t>Définitions RPS, différentes formes, stress</a:t>
            </a:r>
          </a:p>
          <a:p>
            <a:r>
              <a:rPr lang="fr-FR" sz="2800" dirty="0" smtClean="0"/>
              <a:t>Coût humain, économique et social</a:t>
            </a:r>
          </a:p>
          <a:p>
            <a:r>
              <a:rPr lang="fr-FR" sz="2800" dirty="0" smtClean="0"/>
              <a:t>Prévalence</a:t>
            </a:r>
          </a:p>
          <a:p>
            <a:r>
              <a:rPr lang="fr-FR" sz="2800" dirty="0" smtClean="0"/>
              <a:t>Cadre réglementaire</a:t>
            </a:r>
          </a:p>
          <a:p>
            <a:r>
              <a:rPr lang="fr-FR" sz="2800" dirty="0" smtClean="0"/>
              <a:t>Comment agir ? Les différents niveaux de prévention</a:t>
            </a:r>
          </a:p>
          <a:p>
            <a:r>
              <a:rPr lang="fr-FR" sz="2800" dirty="0" smtClean="0"/>
              <a:t>Indicateurs et facteurs de risques</a:t>
            </a:r>
          </a:p>
          <a:p>
            <a:r>
              <a:rPr lang="fr-FR" sz="2800" dirty="0" smtClean="0"/>
              <a:t>Rôle du médecin du travail</a:t>
            </a:r>
          </a:p>
          <a:p>
            <a:r>
              <a:rPr lang="fr-FR" sz="2800" dirty="0" smtClean="0"/>
              <a:t>Recommandations</a:t>
            </a:r>
          </a:p>
          <a:p>
            <a:endParaRPr lang="fr-FR" dirty="0" smtClean="0"/>
          </a:p>
          <a:p>
            <a:endParaRPr lang="fr-FR" dirty="0" smtClean="0"/>
          </a:p>
          <a:p>
            <a:endParaRPr lang="fr-FR" dirty="0" smtClean="0"/>
          </a:p>
        </p:txBody>
      </p:sp>
      <p:pic>
        <p:nvPicPr>
          <p:cNvPr id="3076" name="Picture 2" descr="http://www.mode-sieste.com/wp-content/uploads/2010/07/RPS-Risques-Psychosociaux.jpg"/>
          <p:cNvPicPr>
            <a:picLocks noChangeAspect="1" noChangeArrowheads="1"/>
          </p:cNvPicPr>
          <p:nvPr/>
        </p:nvPicPr>
        <p:blipFill>
          <a:blip r:embed="rId3" cstate="print"/>
          <a:srcRect/>
          <a:stretch>
            <a:fillRect/>
          </a:stretch>
        </p:blipFill>
        <p:spPr bwMode="auto">
          <a:xfrm>
            <a:off x="250825" y="260350"/>
            <a:ext cx="3052763" cy="2060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fade">
                                      <p:cBhvr>
                                        <p:cTn id="37" dur="500"/>
                                        <p:tgtEl>
                                          <p:spTgt spid="30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fade">
                                      <p:cBhvr>
                                        <p:cTn id="42"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algn="l">
              <a:defRPr/>
            </a:pPr>
            <a:r>
              <a:rPr lang="fr-FR" sz="5400" cap="all" dirty="0" smtClean="0"/>
              <a:t>Recueil d’indicateurs </a:t>
            </a:r>
            <a:r>
              <a:rPr lang="fr-FR" sz="3600" dirty="0" smtClean="0"/>
              <a:t/>
            </a:r>
            <a:br>
              <a:rPr lang="fr-FR" sz="3600" dirty="0" smtClean="0"/>
            </a:br>
            <a:r>
              <a:rPr lang="fr-FR" sz="3600" dirty="0" smtClean="0"/>
              <a:t>Etape de pré diagnostic</a:t>
            </a:r>
          </a:p>
        </p:txBody>
      </p:sp>
      <p:sp>
        <p:nvSpPr>
          <p:cNvPr id="3" name="Espace réservé du contenu 2"/>
          <p:cNvSpPr>
            <a:spLocks noGrp="1"/>
          </p:cNvSpPr>
          <p:nvPr>
            <p:ph idx="1"/>
          </p:nvPr>
        </p:nvSpPr>
        <p:spPr>
          <a:xfrm>
            <a:off x="250825" y="1844675"/>
            <a:ext cx="8229600" cy="3455988"/>
          </a:xfrm>
        </p:spPr>
        <p:txBody>
          <a:bodyPr/>
          <a:lstStyle/>
          <a:p>
            <a:pPr algn="just"/>
            <a:r>
              <a:rPr lang="fr-FR" sz="2400" smtClean="0"/>
              <a:t>Construire sa propre liste d’indicateurs:</a:t>
            </a:r>
          </a:p>
          <a:p>
            <a:pPr algn="just">
              <a:buFont typeface="Arial" charset="0"/>
              <a:buNone/>
            </a:pPr>
            <a:endParaRPr lang="fr-FR" sz="600" smtClean="0"/>
          </a:p>
          <a:p>
            <a:pPr algn="just">
              <a:spcBef>
                <a:spcPts val="1200"/>
              </a:spcBef>
              <a:buFont typeface="Wingdings" pitchFamily="2" charset="2"/>
              <a:buChar char="ü"/>
            </a:pPr>
            <a:r>
              <a:rPr lang="fr-FR" sz="1800" i="1" smtClean="0"/>
              <a:t>avec l’aide du service de santé au travail,</a:t>
            </a:r>
          </a:p>
          <a:p>
            <a:pPr algn="just">
              <a:spcBef>
                <a:spcPts val="1200"/>
              </a:spcBef>
              <a:buFont typeface="Wingdings" pitchFamily="2" charset="2"/>
              <a:buChar char="ü"/>
            </a:pPr>
            <a:r>
              <a:rPr lang="fr-FR" sz="1800" i="1" smtClean="0"/>
              <a:t>permet de se poser les bonnes questions,</a:t>
            </a:r>
          </a:p>
          <a:p>
            <a:pPr algn="just">
              <a:spcBef>
                <a:spcPts val="1200"/>
              </a:spcBef>
              <a:buFont typeface="Wingdings" pitchFamily="2" charset="2"/>
              <a:buChar char="ü"/>
            </a:pPr>
            <a:r>
              <a:rPr lang="fr-FR" sz="1800" i="1" smtClean="0"/>
              <a:t>doit se faire avec tous les acteurs de l’entreprise,</a:t>
            </a:r>
          </a:p>
          <a:p>
            <a:pPr algn="just">
              <a:spcBef>
                <a:spcPts val="1200"/>
              </a:spcBef>
              <a:buFont typeface="Wingdings" pitchFamily="2" charset="2"/>
              <a:buChar char="ü"/>
            </a:pPr>
            <a:r>
              <a:rPr lang="fr-FR" sz="1800" i="1" smtClean="0"/>
              <a:t>doit être comprise et partagée par tous,</a:t>
            </a:r>
          </a:p>
          <a:p>
            <a:pPr algn="just">
              <a:spcBef>
                <a:spcPts val="1200"/>
              </a:spcBef>
              <a:buFont typeface="Wingdings" pitchFamily="2" charset="2"/>
              <a:buChar char="ü"/>
            </a:pPr>
            <a:r>
              <a:rPr lang="fr-FR" sz="1800" i="1" smtClean="0"/>
              <a:t>permet un suivi dans le temps </a:t>
            </a:r>
            <a:r>
              <a:rPr lang="fr-FR" sz="1800" b="1" smtClean="0">
                <a:solidFill>
                  <a:schemeClr val="tx2"/>
                </a:solidFill>
                <a:latin typeface="Gill Sans MT" pitchFamily="34" charset="0"/>
              </a:rPr>
              <a:t>(signaux d’alerte) </a:t>
            </a:r>
            <a:r>
              <a:rPr lang="fr-FR" sz="1800" b="1" smtClean="0">
                <a:latin typeface="Gill Sans MT" pitchFamily="34" charset="0"/>
              </a:rPr>
              <a:t>.</a:t>
            </a:r>
            <a:endParaRPr lang="fr-FR" sz="1800" i="1" smtClean="0"/>
          </a:p>
          <a:p>
            <a:pPr algn="just">
              <a:buFont typeface="Wingdings" pitchFamily="2" charset="2"/>
              <a:buChar char="ü"/>
            </a:pPr>
            <a:endParaRPr lang="fr-FR" sz="1800" i="1" smtClean="0"/>
          </a:p>
          <a:p>
            <a:pPr algn="just"/>
            <a:endParaRPr lang="fr-FR" sz="2400" smtClean="0"/>
          </a:p>
          <a:p>
            <a:pPr algn="just"/>
            <a:r>
              <a:rPr lang="fr-FR" sz="2400" smtClean="0"/>
              <a:t>A ce stade, il n’est pas nécessaire d’utiliser des questionnaires ou des entretiens auprès des salariés.</a:t>
            </a:r>
          </a:p>
          <a:p>
            <a:pPr algn="just">
              <a:buFont typeface="Arial" charset="0"/>
              <a:buNone/>
            </a:pPr>
            <a:endParaRPr lang="fr-FR" sz="2400" smtClean="0"/>
          </a:p>
        </p:txBody>
      </p:sp>
      <p:pic>
        <p:nvPicPr>
          <p:cNvPr id="21508" name="Picture 2" descr="http://www.alloboulotbobo.fr/images/images/indicateur%20RPS.png"/>
          <p:cNvPicPr>
            <a:picLocks noChangeAspect="1" noChangeArrowheads="1"/>
          </p:cNvPicPr>
          <p:nvPr/>
        </p:nvPicPr>
        <p:blipFill>
          <a:blip r:embed="rId2" cstate="print"/>
          <a:srcRect/>
          <a:stretch>
            <a:fillRect/>
          </a:stretch>
        </p:blipFill>
        <p:spPr bwMode="auto">
          <a:xfrm>
            <a:off x="6443663" y="796925"/>
            <a:ext cx="2700337" cy="2698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0" y="44450"/>
            <a:ext cx="9144000" cy="1066800"/>
          </a:xfrm>
        </p:spPr>
        <p:txBody>
          <a:bodyPr/>
          <a:lstStyle/>
          <a:p>
            <a:pPr>
              <a:defRPr/>
            </a:pPr>
            <a:r>
              <a:rPr lang="fr-FR" sz="3200" cap="all" dirty="0" smtClean="0">
                <a:latin typeface="Gill Sans MT" pitchFamily="34" charset="0"/>
              </a:rPr>
              <a:t>QUELS indicateurs ?</a:t>
            </a:r>
            <a:endParaRPr lang="fr-FR" sz="4800" dirty="0" smtClean="0"/>
          </a:p>
        </p:txBody>
      </p:sp>
      <p:sp>
        <p:nvSpPr>
          <p:cNvPr id="3" name="Espace réservé du contenu 2"/>
          <p:cNvSpPr>
            <a:spLocks noGrp="1"/>
          </p:cNvSpPr>
          <p:nvPr>
            <p:ph idx="1"/>
          </p:nvPr>
        </p:nvSpPr>
        <p:spPr>
          <a:xfrm>
            <a:off x="3563938" y="1368425"/>
            <a:ext cx="5194300" cy="1655763"/>
          </a:xfrm>
        </p:spPr>
        <p:txBody>
          <a:bodyPr/>
          <a:lstStyle/>
          <a:p>
            <a:pPr>
              <a:buFont typeface="Arial" charset="0"/>
              <a:buNone/>
            </a:pPr>
            <a:r>
              <a:rPr lang="fr-FR" sz="1200" b="1" smtClean="0">
                <a:latin typeface="Arial" charset="0"/>
                <a:cs typeface="Arial" charset="0"/>
              </a:rPr>
              <a:t>temps de travail</a:t>
            </a:r>
            <a:r>
              <a:rPr lang="fr-FR" sz="1200" smtClean="0">
                <a:latin typeface="Arial" charset="0"/>
                <a:cs typeface="Arial" charset="0"/>
              </a:rPr>
              <a:t> : absentéisme, amplitude horaire.</a:t>
            </a:r>
          </a:p>
          <a:p>
            <a:pPr>
              <a:buFont typeface="Arial" charset="0"/>
              <a:buNone/>
            </a:pPr>
            <a:r>
              <a:rPr lang="fr-FR" sz="1200" b="1" smtClean="0">
                <a:latin typeface="Arial" charset="0"/>
                <a:cs typeface="Arial" charset="0"/>
              </a:rPr>
              <a:t>mouvements du personnel</a:t>
            </a:r>
            <a:r>
              <a:rPr lang="fr-FR" sz="1200" smtClean="0">
                <a:latin typeface="Arial" charset="0"/>
                <a:cs typeface="Arial" charset="0"/>
              </a:rPr>
              <a:t> : taux de rotation, taux de postes non pourvus, taux de travail temporaire.</a:t>
            </a:r>
          </a:p>
          <a:p>
            <a:pPr>
              <a:buFont typeface="Arial" charset="0"/>
              <a:buNone/>
            </a:pPr>
            <a:r>
              <a:rPr lang="fr-FR" sz="1200" b="1" smtClean="0">
                <a:latin typeface="Arial" charset="0"/>
                <a:cs typeface="Arial" charset="0"/>
              </a:rPr>
              <a:t>activité de l’entreprise</a:t>
            </a:r>
            <a:r>
              <a:rPr lang="fr-FR" sz="1200" smtClean="0">
                <a:latin typeface="Arial" charset="0"/>
                <a:cs typeface="Arial" charset="0"/>
              </a:rPr>
              <a:t> : productivité, qualité.</a:t>
            </a:r>
          </a:p>
          <a:p>
            <a:pPr>
              <a:buFont typeface="Arial" charset="0"/>
              <a:buNone/>
            </a:pPr>
            <a:r>
              <a:rPr lang="fr-FR" sz="1200" b="1" smtClean="0">
                <a:latin typeface="Arial" charset="0"/>
                <a:cs typeface="Arial" charset="0"/>
              </a:rPr>
              <a:t>formation et rémunération</a:t>
            </a:r>
            <a:r>
              <a:rPr lang="fr-FR" sz="1200" smtClean="0">
                <a:latin typeface="Arial" charset="0"/>
                <a:cs typeface="Arial" charset="0"/>
              </a:rPr>
              <a:t> : individualisation de la rémunération, intéressement collectif, utilisation des crédits formation.</a:t>
            </a:r>
          </a:p>
          <a:p>
            <a:pPr>
              <a:buFont typeface="Arial" charset="0"/>
              <a:buNone/>
            </a:pPr>
            <a:r>
              <a:rPr lang="fr-FR" sz="1200" b="1" smtClean="0">
                <a:latin typeface="Arial" charset="0"/>
                <a:cs typeface="Arial" charset="0"/>
              </a:rPr>
              <a:t>organisation du travail</a:t>
            </a:r>
            <a:r>
              <a:rPr lang="fr-FR" sz="1200" smtClean="0">
                <a:latin typeface="Arial" charset="0"/>
                <a:cs typeface="Arial" charset="0"/>
              </a:rPr>
              <a:t> : gestion de production, gestion des pauses, contrôles du travail…</a:t>
            </a:r>
          </a:p>
          <a:p>
            <a:endParaRPr lang="fr-FR" sz="1200" smtClean="0">
              <a:latin typeface="Arial" charset="0"/>
              <a:cs typeface="Arial" charset="0"/>
            </a:endParaRPr>
          </a:p>
        </p:txBody>
      </p:sp>
      <p:sp>
        <p:nvSpPr>
          <p:cNvPr id="6" name="Ellipse 5"/>
          <p:cNvSpPr/>
          <p:nvPr/>
        </p:nvSpPr>
        <p:spPr>
          <a:xfrm>
            <a:off x="468313" y="1368425"/>
            <a:ext cx="2808287" cy="1943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indicateurs liés au fonctionnement de l’entreprise</a:t>
            </a:r>
          </a:p>
        </p:txBody>
      </p:sp>
      <p:sp>
        <p:nvSpPr>
          <p:cNvPr id="7" name="Ellipse 6"/>
          <p:cNvSpPr/>
          <p:nvPr/>
        </p:nvSpPr>
        <p:spPr>
          <a:xfrm>
            <a:off x="323850" y="4824413"/>
            <a:ext cx="2592388"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indicateurs santé</a:t>
            </a:r>
          </a:p>
          <a:p>
            <a:pPr algn="ctr">
              <a:defRPr/>
            </a:pPr>
            <a:r>
              <a:rPr lang="fr-FR" sz="2000" dirty="0"/>
              <a:t> et sécurité</a:t>
            </a:r>
          </a:p>
        </p:txBody>
      </p:sp>
      <p:sp>
        <p:nvSpPr>
          <p:cNvPr id="8" name="Rectangle 7"/>
          <p:cNvSpPr/>
          <p:nvPr/>
        </p:nvSpPr>
        <p:spPr>
          <a:xfrm>
            <a:off x="3348038" y="4883150"/>
            <a:ext cx="4572000" cy="1552575"/>
          </a:xfrm>
          <a:prstGeom prst="rect">
            <a:avLst/>
          </a:prstGeom>
        </p:spPr>
        <p:txBody>
          <a:bodyPr>
            <a:spAutoFit/>
          </a:bodyPr>
          <a:lstStyle/>
          <a:p>
            <a:r>
              <a:rPr lang="fr-FR" sz="1200" b="1"/>
              <a:t>accidents du travail</a:t>
            </a:r>
            <a:r>
              <a:rPr lang="fr-FR" sz="1200"/>
              <a:t>  (TF / TG).</a:t>
            </a:r>
          </a:p>
          <a:p>
            <a:r>
              <a:rPr lang="fr-FR" sz="1200" b="1"/>
              <a:t>maladies professionnelles  </a:t>
            </a:r>
            <a:r>
              <a:rPr lang="fr-FR" sz="1200"/>
              <a:t>(TMS).</a:t>
            </a:r>
            <a:endParaRPr lang="fr-FR" sz="1200" b="1"/>
          </a:p>
          <a:p>
            <a:r>
              <a:rPr lang="fr-FR" sz="1200" b="1"/>
              <a:t>inaptitudes </a:t>
            </a:r>
            <a:r>
              <a:rPr lang="fr-FR" sz="1200"/>
              <a:t>(restrictions).</a:t>
            </a:r>
          </a:p>
          <a:p>
            <a:r>
              <a:rPr lang="fr-FR" sz="1200" b="1"/>
              <a:t>stress chronique</a:t>
            </a:r>
            <a:r>
              <a:rPr lang="fr-FR" sz="1200"/>
              <a:t> : maux de tête, malaises, crises de larmes, conduites addictives…</a:t>
            </a:r>
          </a:p>
          <a:p>
            <a:r>
              <a:rPr lang="fr-FR" sz="1200" b="1"/>
              <a:t>situations dégradées </a:t>
            </a:r>
            <a:r>
              <a:rPr lang="fr-FR" sz="1200"/>
              <a:t>: conflits, violences verbales</a:t>
            </a:r>
          </a:p>
          <a:p>
            <a:r>
              <a:rPr lang="fr-FR" sz="1200" b="1"/>
              <a:t>situations graves</a:t>
            </a:r>
            <a:r>
              <a:rPr lang="fr-FR" sz="1200"/>
              <a:t> : harcèlements, tentatives de suicide…</a:t>
            </a:r>
          </a:p>
          <a:p>
            <a:endParaRPr lang="fr-FR" sz="1200"/>
          </a:p>
        </p:txBody>
      </p:sp>
      <p:sp>
        <p:nvSpPr>
          <p:cNvPr id="9" name="Ellipse 8"/>
          <p:cNvSpPr/>
          <p:nvPr/>
        </p:nvSpPr>
        <p:spPr>
          <a:xfrm>
            <a:off x="4859338" y="3240088"/>
            <a:ext cx="2808287" cy="1439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indicateurs liés aux relations sociales</a:t>
            </a:r>
          </a:p>
        </p:txBody>
      </p:sp>
      <p:sp>
        <p:nvSpPr>
          <p:cNvPr id="10" name="ZoneTexte 9"/>
          <p:cNvSpPr txBox="1">
            <a:spLocks noChangeArrowheads="1"/>
          </p:cNvSpPr>
          <p:nvPr/>
        </p:nvSpPr>
        <p:spPr bwMode="auto">
          <a:xfrm>
            <a:off x="323850" y="3529013"/>
            <a:ext cx="4032250" cy="1004887"/>
          </a:xfrm>
          <a:prstGeom prst="rect">
            <a:avLst/>
          </a:prstGeom>
          <a:noFill/>
          <a:ln w="9525">
            <a:noFill/>
            <a:miter lim="800000"/>
            <a:headEnd/>
            <a:tailEnd/>
          </a:ln>
        </p:spPr>
        <p:txBody>
          <a:bodyPr>
            <a:spAutoFit/>
          </a:bodyPr>
          <a:lstStyle/>
          <a:p>
            <a:pPr marL="341313" indent="-457200"/>
            <a:r>
              <a:rPr lang="fr-FR" sz="1200" b="1"/>
              <a:t>     fonctionnement</a:t>
            </a:r>
            <a:r>
              <a:rPr lang="fr-FR" sz="1200"/>
              <a:t> des institutions représentatives du personnel.</a:t>
            </a:r>
          </a:p>
          <a:p>
            <a:pPr marL="341313" indent="-457200"/>
            <a:r>
              <a:rPr lang="fr-FR" sz="1200" b="1"/>
              <a:t>     procédures</a:t>
            </a:r>
            <a:r>
              <a:rPr lang="fr-FR" sz="1200"/>
              <a:t> judiciaires en cours, grèves, actes de malveillance, sanctions disciplinaires. tensions, conflits identifiés, …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additive="base">
                                        <p:cTn id="4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 calcmode="lin" valueType="num">
                                      <p:cBhvr additive="base">
                                        <p:cTn id="5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ox(in)">
                                      <p:cBhvr>
                                        <p:cTn id="59" dur="500"/>
                                        <p:tgtEl>
                                          <p:spTgt spid="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 calcmode="lin" valueType="num">
                                      <p:cBhvr additive="base">
                                        <p:cTn id="6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8">
                                            <p:txEl>
                                              <p:pRg st="1" end="1"/>
                                            </p:txEl>
                                          </p:spTgt>
                                        </p:tgtEl>
                                        <p:attrNameLst>
                                          <p:attrName>style.visibility</p:attrName>
                                        </p:attrNameLst>
                                      </p:cBhvr>
                                      <p:to>
                                        <p:strVal val="visible"/>
                                      </p:to>
                                    </p:set>
                                    <p:anim calcmode="lin" valueType="num">
                                      <p:cBhvr additive="base">
                                        <p:cTn id="7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8">
                                            <p:txEl>
                                              <p:pRg st="2" end="2"/>
                                            </p:txEl>
                                          </p:spTgt>
                                        </p:tgtEl>
                                        <p:attrNameLst>
                                          <p:attrName>style.visibility</p:attrName>
                                        </p:attrNameLst>
                                      </p:cBhvr>
                                      <p:to>
                                        <p:strVal val="visible"/>
                                      </p:to>
                                    </p:set>
                                    <p:anim calcmode="lin" valueType="num">
                                      <p:cBhvr additive="base">
                                        <p:cTn id="7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8">
                                            <p:txEl>
                                              <p:pRg st="3" end="3"/>
                                            </p:txEl>
                                          </p:spTgt>
                                        </p:tgtEl>
                                        <p:attrNameLst>
                                          <p:attrName>style.visibility</p:attrName>
                                        </p:attrNameLst>
                                      </p:cBhvr>
                                      <p:to>
                                        <p:strVal val="visible"/>
                                      </p:to>
                                    </p:set>
                                    <p:anim calcmode="lin" valueType="num">
                                      <p:cBhvr additive="base">
                                        <p:cTn id="8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8">
                                            <p:txEl>
                                              <p:pRg st="4" end="4"/>
                                            </p:txEl>
                                          </p:spTgt>
                                        </p:tgtEl>
                                        <p:attrNameLst>
                                          <p:attrName>style.visibility</p:attrName>
                                        </p:attrNameLst>
                                      </p:cBhvr>
                                      <p:to>
                                        <p:strVal val="visible"/>
                                      </p:to>
                                    </p:set>
                                    <p:anim calcmode="lin" valueType="num">
                                      <p:cBhvr additive="base">
                                        <p:cTn id="8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8">
                                            <p:txEl>
                                              <p:pRg st="5" end="5"/>
                                            </p:txEl>
                                          </p:spTgt>
                                        </p:tgtEl>
                                        <p:attrNameLst>
                                          <p:attrName>style.visibility</p:attrName>
                                        </p:attrNameLst>
                                      </p:cBhvr>
                                      <p:to>
                                        <p:strVal val="visible"/>
                                      </p:to>
                                    </p:set>
                                    <p:anim calcmode="lin" valueType="num">
                                      <p:cBhvr additive="base">
                                        <p:cTn id="9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le-diagnostiqueur-immobilier.com/blog/wp-content/uploads/2010/11/diagnostic-electrique.jpg"/>
          <p:cNvPicPr>
            <a:picLocks noChangeAspect="1" noChangeArrowheads="1"/>
          </p:cNvPicPr>
          <p:nvPr/>
        </p:nvPicPr>
        <p:blipFill>
          <a:blip r:embed="rId3" cstate="print"/>
          <a:srcRect/>
          <a:stretch>
            <a:fillRect/>
          </a:stretch>
        </p:blipFill>
        <p:spPr bwMode="auto">
          <a:xfrm>
            <a:off x="6337300" y="760413"/>
            <a:ext cx="2555875" cy="1804987"/>
          </a:xfrm>
          <a:prstGeom prst="rect">
            <a:avLst/>
          </a:prstGeom>
          <a:noFill/>
          <a:ln w="9525">
            <a:noFill/>
            <a:miter lim="800000"/>
            <a:headEnd/>
            <a:tailEnd/>
          </a:ln>
        </p:spPr>
      </p:pic>
      <p:sp>
        <p:nvSpPr>
          <p:cNvPr id="22531" name="Titre 1"/>
          <p:cNvSpPr>
            <a:spLocks noGrp="1"/>
          </p:cNvSpPr>
          <p:nvPr>
            <p:ph type="title"/>
          </p:nvPr>
        </p:nvSpPr>
        <p:spPr>
          <a:xfrm>
            <a:off x="0" y="274638"/>
            <a:ext cx="9144000" cy="1143000"/>
          </a:xfrm>
        </p:spPr>
        <p:txBody>
          <a:bodyPr/>
          <a:lstStyle/>
          <a:p>
            <a:pPr algn="l">
              <a:defRPr/>
            </a:pPr>
            <a:r>
              <a:rPr lang="fr-FR" cap="all" dirty="0" smtClean="0"/>
              <a:t>Evaluation des facteurs de risque</a:t>
            </a:r>
            <a:r>
              <a:rPr lang="fr-FR" dirty="0" smtClean="0"/>
              <a:t/>
            </a:r>
            <a:br>
              <a:rPr lang="fr-FR" dirty="0" smtClean="0"/>
            </a:br>
            <a:r>
              <a:rPr lang="fr-FR" dirty="0" smtClean="0"/>
              <a:t>Etape de diagnostic</a:t>
            </a:r>
          </a:p>
        </p:txBody>
      </p:sp>
      <p:sp>
        <p:nvSpPr>
          <p:cNvPr id="22532" name="Espace réservé du contenu 2"/>
          <p:cNvSpPr>
            <a:spLocks noGrp="1"/>
          </p:cNvSpPr>
          <p:nvPr>
            <p:ph idx="1"/>
          </p:nvPr>
        </p:nvSpPr>
        <p:spPr>
          <a:xfrm>
            <a:off x="539750" y="2276475"/>
            <a:ext cx="8229600" cy="2798763"/>
          </a:xfrm>
        </p:spPr>
        <p:txBody>
          <a:bodyPr/>
          <a:lstStyle/>
          <a:p>
            <a:r>
              <a:rPr lang="fr-FR" smtClean="0"/>
              <a:t>Identification des facteurs de risques :</a:t>
            </a:r>
          </a:p>
          <a:p>
            <a:pPr algn="just">
              <a:buFont typeface="Wingdings" pitchFamily="2" charset="2"/>
              <a:buChar char="ü"/>
            </a:pPr>
            <a:r>
              <a:rPr lang="fr-FR" sz="2400" i="1" smtClean="0"/>
              <a:t>selon les services, les ateliers, les unités de travail,</a:t>
            </a:r>
          </a:p>
          <a:p>
            <a:pPr algn="just">
              <a:buFont typeface="Wingdings" pitchFamily="2" charset="2"/>
              <a:buChar char="ü"/>
            </a:pPr>
            <a:r>
              <a:rPr lang="fr-FR" sz="2400" i="1" smtClean="0"/>
              <a:t>en les comparant à des références nationales,</a:t>
            </a:r>
          </a:p>
          <a:p>
            <a:pPr algn="just">
              <a:buFont typeface="Wingdings" pitchFamily="2" charset="2"/>
              <a:buChar char="ü"/>
            </a:pPr>
            <a:r>
              <a:rPr lang="fr-FR" sz="2400" i="1" smtClean="0"/>
              <a:t>en fonction du nombre d’indicateurs dégradés,</a:t>
            </a:r>
            <a:endParaRPr lang="fr-FR" sz="2400" smtClean="0"/>
          </a:p>
          <a:p>
            <a:pPr>
              <a:buFont typeface="Wingdings" pitchFamily="2" charset="2"/>
              <a:buChar char="ü"/>
            </a:pPr>
            <a:r>
              <a:rPr lang="fr-FR" sz="2400" i="1" smtClean="0"/>
              <a:t>en fonction de leur variation dans le temps.</a:t>
            </a:r>
          </a:p>
          <a:p>
            <a:r>
              <a:rPr lang="fr-FR" smtClean="0"/>
              <a:t>Etape indispensable pour savoir sur quelles sources agir</a:t>
            </a:r>
          </a:p>
          <a:p>
            <a:pPr>
              <a:buFont typeface="Arial" charset="0"/>
              <a:buNone/>
            </a:pPr>
            <a:r>
              <a:rPr lang="fr-FR" sz="1800" smtClean="0"/>
              <a:t>A ce stade, appui possible de données quantitatives (questionnaires si effectif « suffisant ») ou qualitatives (questions ouvertes, entretiens, observations…).</a:t>
            </a:r>
          </a:p>
          <a:p>
            <a:endParaRPr lang="fr-FR" sz="18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cstate="print"/>
          <a:srcRect/>
          <a:stretch>
            <a:fillRect/>
          </a:stretch>
        </p:blipFill>
        <p:spPr bwMode="auto">
          <a:xfrm>
            <a:off x="107950" y="111125"/>
            <a:ext cx="2238375" cy="1949450"/>
          </a:xfrm>
          <a:prstGeom prst="rect">
            <a:avLst/>
          </a:prstGeom>
          <a:noFill/>
          <a:ln w="9525">
            <a:noFill/>
            <a:miter lim="800000"/>
            <a:headEnd/>
            <a:tailEnd/>
          </a:ln>
        </p:spPr>
      </p:pic>
      <p:sp>
        <p:nvSpPr>
          <p:cNvPr id="6" name="Titre 1"/>
          <p:cNvSpPr>
            <a:spLocks noGrp="1"/>
          </p:cNvSpPr>
          <p:nvPr>
            <p:ph type="title"/>
          </p:nvPr>
        </p:nvSpPr>
        <p:spPr>
          <a:xfrm>
            <a:off x="755650" y="188913"/>
            <a:ext cx="8229600" cy="1138237"/>
          </a:xfrm>
        </p:spPr>
        <p:txBody>
          <a:bodyPr rtlCol="0">
            <a:normAutofit fontScale="90000"/>
          </a:bodyPr>
          <a:lstStyle/>
          <a:p>
            <a:pPr algn="r" eaLnBrk="1" fontAlgn="auto" hangingPunct="1">
              <a:spcAft>
                <a:spcPts val="0"/>
              </a:spcAft>
              <a:defRPr/>
            </a:pPr>
            <a:r>
              <a:rPr lang="fr-FR" cap="all" dirty="0" smtClean="0">
                <a:latin typeface="+mn-lt"/>
              </a:rPr>
              <a:t>QUELS facteurs de risques ?</a:t>
            </a:r>
            <a:r>
              <a:rPr lang="fr-FR" dirty="0" smtClean="0">
                <a:latin typeface="+mn-lt"/>
              </a:rPr>
              <a:t/>
            </a:r>
            <a:br>
              <a:rPr lang="fr-FR" dirty="0" smtClean="0">
                <a:latin typeface="+mn-lt"/>
              </a:rPr>
            </a:br>
            <a:endParaRPr lang="fr-FR" dirty="0" smtClean="0">
              <a:latin typeface="+mn-lt"/>
            </a:endParaRPr>
          </a:p>
        </p:txBody>
      </p:sp>
      <p:sp>
        <p:nvSpPr>
          <p:cNvPr id="24580" name="ZoneTexte 2"/>
          <p:cNvSpPr txBox="1">
            <a:spLocks noChangeArrowheads="1"/>
          </p:cNvSpPr>
          <p:nvPr/>
        </p:nvSpPr>
        <p:spPr bwMode="auto">
          <a:xfrm>
            <a:off x="2484438" y="973138"/>
            <a:ext cx="6408737" cy="1016000"/>
          </a:xfrm>
          <a:prstGeom prst="rect">
            <a:avLst/>
          </a:prstGeom>
          <a:noFill/>
          <a:ln w="9525">
            <a:noFill/>
            <a:miter lim="800000"/>
            <a:headEnd/>
            <a:tailEnd/>
          </a:ln>
        </p:spPr>
        <p:txBody>
          <a:bodyPr>
            <a:spAutoFit/>
          </a:bodyPr>
          <a:lstStyle/>
          <a:p>
            <a:r>
              <a:rPr lang="fr-FR" sz="2000" b="1">
                <a:solidFill>
                  <a:schemeClr val="tx2"/>
                </a:solidFill>
                <a:latin typeface="Gill Sans MT" pitchFamily="34" charset="0"/>
              </a:rPr>
              <a:t>Le rapport GOLLAC publié en 2011 distingue</a:t>
            </a:r>
          </a:p>
          <a:p>
            <a:r>
              <a:rPr lang="fr-FR" sz="2000" b="1">
                <a:solidFill>
                  <a:schemeClr val="tx2"/>
                </a:solidFill>
                <a:latin typeface="Gill Sans MT" pitchFamily="34" charset="0"/>
              </a:rPr>
              <a:t>six dimensions de facteurs de risques psychosociaux au travail :</a:t>
            </a:r>
            <a:endParaRPr lang="fr-FR" sz="3600"/>
          </a:p>
        </p:txBody>
      </p:sp>
      <p:sp>
        <p:nvSpPr>
          <p:cNvPr id="8" name="ZoneTexte 7"/>
          <p:cNvSpPr txBox="1"/>
          <p:nvPr/>
        </p:nvSpPr>
        <p:spPr>
          <a:xfrm>
            <a:off x="468313" y="2247900"/>
            <a:ext cx="8207375" cy="4494213"/>
          </a:xfrm>
          <a:prstGeom prst="rect">
            <a:avLst/>
          </a:prstGeom>
          <a:noFill/>
        </p:spPr>
        <p:txBody>
          <a:bodyPr>
            <a:spAutoFit/>
          </a:bodyPr>
          <a:lstStyle/>
          <a:p>
            <a:pPr fontAlgn="auto">
              <a:spcBef>
                <a:spcPts val="0"/>
              </a:spcBef>
              <a:spcAft>
                <a:spcPts val="0"/>
              </a:spcAft>
              <a:buClr>
                <a:schemeClr val="accent1"/>
              </a:buClr>
              <a:buFont typeface="Arial" pitchFamily="34" charset="0"/>
              <a:buChar char="•"/>
              <a:defRPr/>
            </a:pPr>
            <a:r>
              <a:rPr lang="fr-FR" sz="2800" dirty="0">
                <a:latin typeface="+mn-lt"/>
                <a:cs typeface="+mn-cs"/>
              </a:rPr>
              <a:t> </a:t>
            </a:r>
            <a:r>
              <a:rPr lang="fr-FR" sz="2500" dirty="0">
                <a:latin typeface="+mn-lt"/>
                <a:cs typeface="+mn-cs"/>
              </a:rPr>
              <a:t>Les exigences du travail </a:t>
            </a:r>
            <a:r>
              <a:rPr lang="fr-FR" sz="1600" dirty="0">
                <a:latin typeface="+mn-lt"/>
                <a:cs typeface="Arial" pitchFamily="34" charset="0"/>
              </a:rPr>
              <a:t>(quantité de travail, pression temporelle, caractère haché du travail, rythme et complexité du travail, difficultés de conciliation entre vie personnelle et vie professionnelle).</a:t>
            </a:r>
            <a:endParaRPr lang="fr-FR" sz="1400" dirty="0">
              <a:latin typeface="+mn-lt"/>
              <a:cs typeface="+mn-cs"/>
            </a:endParaRPr>
          </a:p>
          <a:p>
            <a:pPr fontAlgn="auto">
              <a:spcBef>
                <a:spcPts val="0"/>
              </a:spcBef>
              <a:spcAft>
                <a:spcPts val="0"/>
              </a:spcAft>
              <a:buClr>
                <a:schemeClr val="accent1"/>
              </a:buClr>
              <a:buFont typeface="Arial" pitchFamily="34" charset="0"/>
              <a:buChar char="•"/>
              <a:defRPr/>
            </a:pPr>
            <a:r>
              <a:rPr lang="fr-FR" sz="3200" dirty="0">
                <a:latin typeface="+mn-lt"/>
                <a:cs typeface="+mn-cs"/>
              </a:rPr>
              <a:t> </a:t>
            </a:r>
            <a:r>
              <a:rPr lang="fr-FR" sz="2500" dirty="0">
                <a:latin typeface="+mn-lt"/>
                <a:cs typeface="+mn-cs"/>
              </a:rPr>
              <a:t>Les exigences émotionnelles </a:t>
            </a:r>
            <a:r>
              <a:rPr lang="fr-FR" sz="1600" dirty="0">
                <a:latin typeface="+mn-lt"/>
                <a:cs typeface="Arial" pitchFamily="34" charset="0"/>
              </a:rPr>
              <a:t>(contact avec la souffrance, tensions avec le public, obligation de cacher ses émotions, peur au travail).</a:t>
            </a:r>
            <a:endParaRPr lang="fr-FR" sz="1400" dirty="0">
              <a:latin typeface="+mn-lt"/>
              <a:cs typeface="+mn-cs"/>
            </a:endParaRPr>
          </a:p>
          <a:p>
            <a:pPr fontAlgn="auto">
              <a:spcBef>
                <a:spcPts val="0"/>
              </a:spcBef>
              <a:spcAft>
                <a:spcPts val="0"/>
              </a:spcAft>
              <a:buClr>
                <a:schemeClr val="accent1"/>
              </a:buClr>
              <a:buFont typeface="Arial" pitchFamily="34" charset="0"/>
              <a:buChar char="•"/>
              <a:defRPr/>
            </a:pPr>
            <a:r>
              <a:rPr lang="fr-FR" sz="3200" dirty="0">
                <a:latin typeface="+mn-lt"/>
                <a:cs typeface="Arial" pitchFamily="34" charset="0"/>
              </a:rPr>
              <a:t> </a:t>
            </a:r>
            <a:r>
              <a:rPr lang="fr-FR" sz="2500" dirty="0">
                <a:latin typeface="+mn-lt"/>
                <a:cs typeface="Arial" pitchFamily="34" charset="0"/>
              </a:rPr>
              <a:t>L'autonomie, </a:t>
            </a:r>
            <a:r>
              <a:rPr lang="fr-FR" sz="1600" dirty="0">
                <a:latin typeface="+mn-lt"/>
                <a:cs typeface="Arial" pitchFamily="34" charset="0"/>
              </a:rPr>
              <a:t>les marges de manœuvre dans l'organisation et l'exécution du travail.</a:t>
            </a:r>
            <a:endParaRPr lang="fr-FR" sz="1400" dirty="0">
              <a:latin typeface="+mn-lt"/>
              <a:cs typeface="Arial" pitchFamily="34" charset="0"/>
            </a:endParaRPr>
          </a:p>
          <a:p>
            <a:pPr fontAlgn="auto">
              <a:spcBef>
                <a:spcPts val="0"/>
              </a:spcBef>
              <a:spcAft>
                <a:spcPts val="0"/>
              </a:spcAft>
              <a:buClr>
                <a:schemeClr val="accent1"/>
              </a:buClr>
              <a:buFont typeface="Arial" pitchFamily="34" charset="0"/>
              <a:buChar char="•"/>
              <a:defRPr/>
            </a:pPr>
            <a:r>
              <a:rPr lang="fr-FR" sz="3200" dirty="0">
                <a:latin typeface="+mn-lt"/>
                <a:cs typeface="+mn-cs"/>
              </a:rPr>
              <a:t> </a:t>
            </a:r>
            <a:r>
              <a:rPr lang="fr-FR" sz="2500" dirty="0">
                <a:latin typeface="+mn-lt"/>
                <a:cs typeface="+mn-cs"/>
              </a:rPr>
              <a:t>Les rapports sociaux </a:t>
            </a:r>
            <a:r>
              <a:rPr lang="fr-FR" sz="1600" dirty="0">
                <a:latin typeface="+mn-lt"/>
                <a:cs typeface="Arial" pitchFamily="34" charset="0"/>
              </a:rPr>
              <a:t>(absence de soutien social, violence au travail, manque de reconnaissance des efforts).</a:t>
            </a:r>
            <a:endParaRPr lang="fr-FR" sz="1400" dirty="0">
              <a:latin typeface="+mn-lt"/>
              <a:cs typeface="+mn-cs"/>
            </a:endParaRPr>
          </a:p>
          <a:p>
            <a:pPr marL="173038" indent="-173038" fontAlgn="auto">
              <a:spcBef>
                <a:spcPts val="0"/>
              </a:spcBef>
              <a:spcAft>
                <a:spcPts val="0"/>
              </a:spcAft>
              <a:buClr>
                <a:schemeClr val="accent1"/>
              </a:buClr>
              <a:buFont typeface="Arial" pitchFamily="34" charset="0"/>
              <a:buChar char="•"/>
              <a:defRPr/>
            </a:pPr>
            <a:r>
              <a:rPr lang="fr-FR" sz="3200" dirty="0">
                <a:latin typeface="+mn-lt"/>
                <a:cs typeface="+mn-cs"/>
              </a:rPr>
              <a:t> </a:t>
            </a:r>
            <a:r>
              <a:rPr lang="fr-FR" sz="2500" dirty="0">
                <a:latin typeface="+mn-lt"/>
                <a:cs typeface="+mn-cs"/>
              </a:rPr>
              <a:t>Les conflits de valeurs </a:t>
            </a:r>
            <a:r>
              <a:rPr lang="fr-FR" sz="1600" dirty="0">
                <a:latin typeface="+mn-lt"/>
                <a:cs typeface="Arial" pitchFamily="34" charset="0"/>
              </a:rPr>
              <a:t>(ne pas avoir les moyens de faire un travail de qualité, devoir faire des choses que l'on désapprouve).</a:t>
            </a:r>
            <a:endParaRPr lang="fr-FR" sz="1400" dirty="0">
              <a:latin typeface="+mn-lt"/>
              <a:cs typeface="+mn-cs"/>
            </a:endParaRPr>
          </a:p>
          <a:p>
            <a:pPr fontAlgn="auto">
              <a:spcBef>
                <a:spcPts val="0"/>
              </a:spcBef>
              <a:spcAft>
                <a:spcPts val="0"/>
              </a:spcAft>
              <a:buClr>
                <a:schemeClr val="accent1"/>
              </a:buClr>
              <a:buFont typeface="Arial" pitchFamily="34" charset="0"/>
              <a:buChar char="•"/>
              <a:defRPr/>
            </a:pPr>
            <a:r>
              <a:rPr lang="fr-FR" sz="3200" dirty="0">
                <a:latin typeface="+mn-lt"/>
                <a:cs typeface="+mn-cs"/>
              </a:rPr>
              <a:t> </a:t>
            </a:r>
            <a:r>
              <a:rPr lang="fr-FR" sz="2500" dirty="0">
                <a:latin typeface="+mn-lt"/>
                <a:cs typeface="+mn-cs"/>
              </a:rPr>
              <a:t>L’insécurité de l’emploi et du salaire.</a:t>
            </a:r>
          </a:p>
          <a:p>
            <a:pPr fontAlgn="auto">
              <a:spcBef>
                <a:spcPts val="0"/>
              </a:spcBef>
              <a:spcAft>
                <a:spcPts val="0"/>
              </a:spcAft>
              <a:buFont typeface="Arial" pitchFamily="34" charset="0"/>
              <a:buChar char="•"/>
              <a:defRPr/>
            </a:pPr>
            <a:endParaRPr lang="fr-FR" dirty="0">
              <a:latin typeface="+mn-lt"/>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4457700" y="4673600"/>
            <a:ext cx="2327275" cy="164782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749" name="Rectangle 3"/>
          <p:cNvSpPr>
            <a:spLocks noChangeArrowheads="1"/>
          </p:cNvSpPr>
          <p:nvPr/>
        </p:nvSpPr>
        <p:spPr bwMode="auto">
          <a:xfrm>
            <a:off x="179388" y="188913"/>
            <a:ext cx="4464050" cy="3108325"/>
          </a:xfrm>
          <a:prstGeom prst="rect">
            <a:avLst/>
          </a:prstGeom>
          <a:noFill/>
          <a:ln w="9525">
            <a:solidFill>
              <a:schemeClr val="accent2"/>
            </a:solidFill>
            <a:miter lim="800000"/>
            <a:headEnd/>
            <a:tailEnd/>
          </a:ln>
        </p:spPr>
        <p:txBody>
          <a:bodyPr>
            <a:spAutoFit/>
          </a:bodyPr>
          <a:lstStyle/>
          <a:p>
            <a:pPr algn="ctr"/>
            <a:r>
              <a:rPr lang="fr-FR" sz="2800" b="1">
                <a:solidFill>
                  <a:schemeClr val="tx2"/>
                </a:solidFill>
                <a:latin typeface="Gill Sans MT" pitchFamily="34" charset="0"/>
              </a:rPr>
              <a:t>Si possible repérer les </a:t>
            </a:r>
          </a:p>
          <a:p>
            <a:pPr algn="ctr"/>
            <a:r>
              <a:rPr lang="fr-FR" sz="2800" b="1">
                <a:solidFill>
                  <a:srgbClr val="C00000"/>
                </a:solidFill>
                <a:latin typeface="Gill Sans MT" pitchFamily="34" charset="0"/>
              </a:rPr>
              <a:t>signaux d’alerte </a:t>
            </a:r>
          </a:p>
          <a:p>
            <a:pPr algn="ctr"/>
            <a:r>
              <a:rPr lang="fr-FR" sz="2800" b="1">
                <a:solidFill>
                  <a:schemeClr val="tx2"/>
                </a:solidFill>
                <a:latin typeface="Gill Sans MT" pitchFamily="34" charset="0"/>
              </a:rPr>
              <a:t>dans l’entreprise</a:t>
            </a:r>
          </a:p>
          <a:p>
            <a:pPr algn="ctr"/>
            <a:r>
              <a:rPr lang="fr-FR" sz="2800" b="1">
                <a:solidFill>
                  <a:schemeClr val="tx2"/>
                </a:solidFill>
                <a:latin typeface="Gill Sans MT" pitchFamily="34" charset="0"/>
              </a:rPr>
              <a:t>avant qu’ils ne deviennent </a:t>
            </a:r>
          </a:p>
          <a:p>
            <a:pPr algn="ctr"/>
            <a:r>
              <a:rPr lang="fr-FR" sz="2800" b="1">
                <a:solidFill>
                  <a:schemeClr val="tx2"/>
                </a:solidFill>
                <a:latin typeface="Gill Sans MT" pitchFamily="34" charset="0"/>
              </a:rPr>
              <a:t>des </a:t>
            </a:r>
          </a:p>
          <a:p>
            <a:pPr algn="ctr"/>
            <a:r>
              <a:rPr lang="fr-FR" sz="2800" b="1">
                <a:solidFill>
                  <a:srgbClr val="FF0000"/>
                </a:solidFill>
                <a:latin typeface="Gill Sans MT" pitchFamily="34" charset="0"/>
              </a:rPr>
              <a:t>signaux d’alarme.</a:t>
            </a:r>
            <a:endParaRPr lang="fr-FR" sz="2800">
              <a:solidFill>
                <a:srgbClr val="FF0000"/>
              </a:solidFill>
            </a:endParaRPr>
          </a:p>
        </p:txBody>
      </p:sp>
      <p:sp>
        <p:nvSpPr>
          <p:cNvPr id="21" name="Ellipse 20"/>
          <p:cNvSpPr/>
          <p:nvPr/>
        </p:nvSpPr>
        <p:spPr>
          <a:xfrm>
            <a:off x="5892800" y="3908425"/>
            <a:ext cx="2327275" cy="164941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605" name="AutoShape 2" descr="data:image/jpeg;base64,/9j/4AAQSkZJRgABAQAAAQABAAD/2wCEAAkGBhAPDxIQEBEQEQ0QDw0QEhEXEBQWEBAQFRAVFBcQEhQXGyYgFxkjGRQUIi8gIycpLCwsFSAxNTAqNSYrLCkBCQoKDgwOGg8PGiwkHyQsLCksLCksLyksMCwpLCwsKSwsLCwsLCwsLC8sKSwsKSwpLCwpLCksLCwtLC8sLCwpLP/AABEIAM0A9gMBIgACEQEDEQH/xAAcAAEBAAIDAQEAAAAAAAAAAAAABQQGAQIHAwj/xABHEAACAQICBQYICgkEAwAAAAAAAQIDBAUREiExQVEGUnGBkdEHEyIyQmGxwRQVFmJydYKSoeEjMzQ2orKzw/BDU8LxJIST/8QAGgEBAAMBAQEAAAAAAAAAAAAAAAIDBAEFBv/EAC4RAAICAQMDAQcEAwEAAAAAAAABAgMREiExBEFRFAUTIjJScbGRocHRM3KBQv/aAAwDAQACEQMRAD8A9xAAAAAAAAAAAAAAAAAAAAAAAAAAAAAAAAAAAAAAAAAAAAAAAAAAAAAAAAAAAAB0qVVFZt5I7Rlms9zAOQAAAAAY99NqDaeTWXtJnwufOfaUsQ/VS6F7URIy19aK5Pc29PFOLybHE5OEclhiAAAAB0qVVFZt5LPIA7g4jJPWtaOQAAAAAAAAAAAAAAAAAAAAAAcSzy1bTkAEKvKWk9LPSWozsLuc1oPbHZ0HXFbbNaa2rb61xJtC4cJKS3PtW9FWdLN6Str25NjB1hNNJrY0mug7FpgAAAMfEP1U/osgUXnKK+dH2mwXq/RT+hP2GuWjzqQ+nD+ZFU+Ueh0vySNqAQLTzwAAASMRudKeitkfbvM++ufFwb37F0kGLzfFvtbK5vsa+mrz8TKGHuTlkn5O2XDIrGPZW2hHL0nrfSZBKKwii2SlLKAAJFYAAAAAAAAAAAAAAAAAAAABw0a7iNt4ueXovXHuNjMa+tFVg479qfBkZLKL6LPdy34MPBLvNOm9q1x6N67faVTUaVaVKaeyUXrX4NG10qqlFSWxpNEYSysFnVVaZalwzuACwyHyul5E/oT9jNYw551qf04m01Vmn0P2Gp4O869Ppf8AKyqfKPQ6X/HP7f2bcjkIFp54DBh4peeKptrzn5Menj1HG8EoxcnhEvFbzTqZLzYaul73/nAyMHtM/wBI9i1R6d7JdjburNRWza3wXE2qnTUUktSSySKoLU8s3dRJVQVcTsAC488AAAAAAAAAAAAAAAHxr3UYZZ7/AMFxPsyNeOWk3JNcOj1EZPBbVBTeGV4TTWaeaOxr9K5lB5xfVufSVLTEoz1PyZcNz6GFJMlZRKG64MwAEigAAAh8oLH/AFYrgp+6Xu7Bydvs86T3Zyj0b17+tlqcFJNNZpppriuBqF3Sla101sT0oPjHg/YymXwvUejQ/fVup89jcQfK2rqpCM4+bJJruPqXHntY2ZwzUcC/aYrhp/ys281LAV/5jXDx3tyKp8o3dL/js+39m2gAtMANVxi+8ZVaWuMPJXre99vsLON3/iaTyflz8mPvl1L3Enk7h+nLxsl5MH5Prlx6vaVTeXpRv6aKri7pfZFjCLDxUNfnyycvVwj1GeAWJYWDFKTk3JgAHSIBw3kTrrFktUNb527q4nG0icISm8Iza1xGCzb6t7OaNZTjmv8Aoguo2828295RwzSz2PQe/wBfqIqWWXTo0RzncogAmZgAAAAAAdZwTWTWaOwAJlzhOeuDy+a9nUyVXpSg8pJp/wCbDaDpVpRkspJNcGQcE+DVX1Mo/NuiHZ4zKGqflR4+ku8tULiNRZxaa9nqfAl3mBb6b+y/c+8kadShP0oTX4r3ohqceS91V371vDNwBIw/HoTyjUyhPj6L693WVsy1NPgwzrlW8SRyT8Zw7x1NpfrI64dPN6+4oANZWDkJuElJdjW+S1885UJZ6s5R9WvKUXw/7NkPnToRi24xScnm2lrb4vid8zkVhYLL7FZNySxk5MO3wmlTqOpCLU3pZvSb2vN6m8jHxDlRZWzyr3VvTkvRlVip/dzz/AnR8JGFN5fDaPW5JdrWQbj3EYW4+FPD8ZNlDMOwxi3uFnQrUqy+ZUjPLp0XqMvMkVNNbM1G/qSu7rxcfNi3BepLzpv/ADgbVbW8acIwisoxWS7zlUI6TnorTaycstbXBs+hCMcNsvuu1xjFLCQAOlSqopuTSS2t7ETM53MW8xCFLa85bora+4k3/KHPyaWznta/sr3swrW1qVnmk3m9cnsz9bKnZ2Rur6R41WbIyLrEZ1duqPNWzr4nNraTqeatXHcUrTBIR1z8uXD0V1byilkFBvdnZ9RGK01ow7bDIx1y8qX4dhm5AFiWDFKTk8sAA6RAAAAAAAAAAAAB8q9vGaynFSXr93A+oB1PG6Nev+Tb1uk8/mPb1S7zCtMYrW0tCom4r0JapJfNf+I24+F1ZwqrRnFSXr2roe4qdfeOxsh1eVptWpfudbHEKdeOlB55bVvi+DRkmLYYfChHRhnk25Nva2zF5S8oKVha1Lmr5sF5Mc9dSb1Rpx9bfYs3uLM4W5mcVKeK/wDhjcrOWNthlLxleWc5Z+LpRy8ZVa4Lclvk9S6ckeH8p/Cbf3zcfGOhbvPKjSk4prhOa8qf4L1EzGb+vfVp3VzLOc9i3Rh6MIL0Yrd27XmSKiyZhsucuOD6novZ1dSzPeX7L7HQ+lGhKbyjFyfqR9LS30nr832mxWMEkkkkuBSlk9GdmnglWuC3cZKdOMozWtSVSMZp+pqWaN65OeFG/sXGniNOpWtm0vGuP6aHrU9lTobz9e4xrQs28FJOMknFrJprNNcGntLoJrhnmdROFqxZFP8AP6nqGF4pSuqUa1CcalGazjJbHxTW1NbGnrRlnk2FTlg9V3FHSeHVJL4Vb62qS2fCaS+bvXDoWj6tTqKUVKLTjJJpp5pprNNPgbIyyj5y+n3T23T4MDE8cp0PJ86pzFu9cnuIDqXF5LY2k9i1U4/n+Jsd3g9KrOM5rNxWWWeSks9Wlxy19pmU6aikopJLYkskuo44uT3exbXfXVHMI5l5f8Eix5OwjrqPTlw9Bd5XjBJZJZJbFuR2BNRS4M1lsrHmTAAOlYAAAAAAAAAAMW8unBrJJ5pnG8HYxcnhGUCW8WlzV2s4+OnzP4vyOakW+4s8FUEn4+XMf3vyHyghvhL8BrR309ngrAlfKKlzZ9i7wuUdH56+yNcfJz09v0sqgmLlFb85r7Eu4yLTFKVZtU5aTSzaya1daCkn3IyqsisuL/QyzyLwr4l8IvIWuf6G0hGrUjulXqLyU/ow1/bZ66eB4zcure383t+HV4fZp5Qj+ESu5/Dg3+zYZtcvC/Jr96RK20t3pFq+cYJH1VXBm2a2Fu03ES0LdpuJRKrS1aFq0ItoWrQuieZaWbaKayaTTTTT2NPamVPB9dONOtZSbcrGsqdPPb8GqR8ZRz6Itx+wTbQ68mrjRx6vT3VcOoTfrlTq6KfZNlyeGjz7Y6oSXjf9D0EAwK2OUIScZTylF5NaMnk+wubS5PMjCUtorJnglvlHb86T+xI4+UdHdp/d/M5rj5LPT2/S/wBCqCV8oae6M+xd5x8fx5ku1DXE76e36SsCV8e/Mf3vyHxy+YvvfkNaHp7PBVBMWKy5q7WZtrVc45vbmzqaZCVco7s+wAOlYMO+tpTa0ctSe8zAcaySjJxeUSHhlR83t/I6vB5vfHtfcWQR0Iu9RMi/EUudHsY+Tz/3F938y0BoR31VvkifJpf7j+7+Y+S8N9SfYi2Boj4HqrfqIvyVo75VO2PcZeH4NToScoaWclk83nqzz4GeDqhFdiEuosksSk8A/PVx+0X31he/1GfoU/PVx+0X31je/wBRlN/Y9H2XzL/n5JF6RavnFq9ItXzjFI+mq4M20LdpuIloW7TcSiVWlq0LVoRbQtWhdE8y0t2hi4D+8cvqv+9AyrQxcB/eOX1V/egW919zE/ln/qz0klXHJujUnKbc1KTbeUlln2FUF7SfJ5ULJQeYvBF+S1LdOp2x7jj5MR3VJdiLYI6I+C31V31ET5OcKn8H5j5Pvnr7r7y2Boid9Vb5IvxHPnR/E7LCJ8Y9r7iwBoRz1NhIWG1Fze0oWdJxhk9ubPuDqikQnbKawwACRUAAAAAAAAAADrOaSzbSS2tvUgDsdKtaME5SajFbW3kkR77lHGOqktJ85+aveyVTtbi8lm29HPzn5kforuK3Z2W5sr6RtarHpRtVreQqx0oPSjm1n610ngFx+0X31je/1Ge8YbhkbeOjHNt5OTe99G48HuP2i++sb3+oyq7OFk3eztOuenjb8ki9ItXzi1ekWr5xjkfR1cGbaFu03ES0LdpuJRKrS1aFq0ItoWrQuieZaW7QxcB/eOX1X/egZVoYuA/vHL6r/vQLe6+5ifyz/wBWegV8Qp05RhOajKSbWffuMhMk4vgMa704vRq5Ja9cWlua3dRHo3VxaS0HnlzXri1xi+4sc3F7rYxw6eNsfgl8XdP+DbwTbHHadTU/Inwb1PoZRzJpp8GacJQeJLByADpAAAAAAAAAAAAAAHDYBycSklrepGFc4pGOqPlP+Ht3ki5up1POerhuXUQc0jRX08p87Io3eORjqgtJ8fR/Mi169StJJtyb2RWzqRl2mFzqa/Nhznv6FvLdpZQpLKK173vfSyGJT5NOuqj5Vlkuw5PJeVV1vmbvtPeW4wSWSWSWpLcjkFiilwYrLZWPMmD881ZqVxeuLTTxC8aaeaa8ZtzR6n4WOWXxXhtScJZXVfOhQ161OSelVX0Y5vp0eJ+UoVGnmm11kZw1mjpep9w28ZyeiXpFq+cR7e7nz5/efeUaE89uszvp35PWh7YhHmLKloW7TcQ7Zla2qHVQ13OT9rVy/wDLNgtC1aGtW1V8WVbas+L7SxVNGOfXRl2ZtdoYmBTS5SSTaTeF5JZ62/GxeS6kzW8YlJw86WznM0T41q2N3Su6X62hUU0s9U1slCXqlFyi+knoMz6nZrHKwfqk+VxbQqR0ZpSXr9q4HwwfFaV3b0rmi9KjWpwqRe/KSzyfBrY1xTMwsMibW6NavsBlDyqec4cPSXefOyxOpT1Z5x5r2dXA2kwb3CoVNa8mfFb+lbypwxvE2w6pSWm1ZXk5tMVhU1ebLg/c95mmr17OdN5SXQ9z6DJtcQnDVnpR4P3PcdU+zE+mTWqtl8GNb38J78pcH7uJklmTE4uLwwAAcAAAAAADI95Um5NSezduLBj3NmptPPLLb60RksltUlF5ZGjRcnlFNso2uFRjrn5UuHorvM2lRjFZJZe/pO5xQSJzvlLZbIAAmZwAAD87eHqzxKtf6c7at8X0KcYUKkYudJppSnOTjmoyctWTy1QR5MfuInX3JyzuP19rbVXxnQpzfbJMA/HNvIq20j9MXHgtweet2FuvoxcP5GjGl4H8G3Wrj0XFdf8AMA8EtpFS2keyrwQYUtlKqv8A2KnvZ9YeCnDVshV/+8+8A8qtpFS2kek0/Bvh8f8ATm+mtU7zLpcibGOyj21Kj9sgDzS7hpU+g0DHrVybUU3J7Elm30JH6Wp8nbSOyhS64J+3My6FlTp/q6cIfRgo+xAHmvgHoYhRtK1C6oVaVrGop20qicZPTzc4KEtejmlJPLLOb2nqAAAAAB1nTUlk0mnuJdzhOWuGtc3f1MrA40mWQslDg11R7Slh9SbeWecUt/uMmvaRnt1Pjv8AzO1vQUI5dr4sio4ZbZcpx43PqACZmAAAAAAAAAAAAAAAAAAAAAAAAAAAAAAAAAAAAAAAAAAAAAAAAAAAP//Z"/>
          <p:cNvSpPr>
            <a:spLocks noChangeAspect="1" noChangeArrowheads="1"/>
          </p:cNvSpPr>
          <p:nvPr/>
        </p:nvSpPr>
        <p:spPr bwMode="auto">
          <a:xfrm>
            <a:off x="155575" y="-936625"/>
            <a:ext cx="2343150" cy="1952625"/>
          </a:xfrm>
          <a:prstGeom prst="rect">
            <a:avLst/>
          </a:prstGeom>
          <a:noFill/>
          <a:ln w="9525">
            <a:noFill/>
            <a:miter lim="800000"/>
            <a:headEnd/>
            <a:tailEnd/>
          </a:ln>
        </p:spPr>
        <p:txBody>
          <a:bodyPr/>
          <a:lstStyle/>
          <a:p>
            <a:endParaRPr lang="fr-FR"/>
          </a:p>
        </p:txBody>
      </p:sp>
      <p:sp>
        <p:nvSpPr>
          <p:cNvPr id="25606" name="AutoShape 4" descr="data:image/jpeg;base64,/9j/4AAQSkZJRgABAQAAAQABAAD/2wCEAAkGBhAPDxIQEBEQEQ0QDw0QEhEXEBQWEBAQFRAVFBcQEhQXGyYgFxkjGRQUIi8gIycpLCwsFSAxNTAqNSYrLCkBCQoKDgwOGg8PGiwkHyQsLCksLCksLyksMCwpLCwsKSwsLCwsLCwsLC8sKSwsKSwpLCwpLCksLCwtLC8sLCwpLP/AABEIAM0A9gMBIgACEQEDEQH/xAAcAAEBAAIDAQEAAAAAAAAAAAAABQQGAQIHAwj/xABHEAACAQICBQYICgkEAwAAAAAAAQIDBAUREiExQVEGUnGBkdEHEyIyQmGxwRQVFmJydYKSoeEjMzQ2orKzw/BDU8LxJIST/8QAGgEBAAMBAQEAAAAAAAAAAAAAAAIDBAEFBv/EAC4RAAICAQMDAQcEAwEAAAAAAAABAgMREiExBEFRFAUTIjJScbGRocHRM3KBQv/aAAwDAQACEQMRAD8A9xAAAAAAAAAAAAAAAAAAAAAAAAAAAAAAAAAAAAAAAAAAAAAAAAAAAAAAAAAAAAB0qVVFZt5I7Rlms9zAOQAAAAAY99NqDaeTWXtJnwufOfaUsQ/VS6F7URIy19aK5Pc29PFOLybHE5OEclhiAAAAB0qVVFZt5LPIA7g4jJPWtaOQAAAAAAAAAAAAAAAAAAAAAAcSzy1bTkAEKvKWk9LPSWozsLuc1oPbHZ0HXFbbNaa2rb61xJtC4cJKS3PtW9FWdLN6Str25NjB1hNNJrY0mug7FpgAAAMfEP1U/osgUXnKK+dH2mwXq/RT+hP2GuWjzqQ+nD+ZFU+Ueh0vySNqAQLTzwAAASMRudKeitkfbvM++ufFwb37F0kGLzfFvtbK5vsa+mrz8TKGHuTlkn5O2XDIrGPZW2hHL0nrfSZBKKwii2SlLKAAJFYAAAAAAAAAAAAAAAAAAAABw0a7iNt4ueXovXHuNjMa+tFVg479qfBkZLKL6LPdy34MPBLvNOm9q1x6N67faVTUaVaVKaeyUXrX4NG10qqlFSWxpNEYSysFnVVaZalwzuACwyHyul5E/oT9jNYw551qf04m01Vmn0P2Gp4O869Ppf8AKyqfKPQ6X/HP7f2bcjkIFp54DBh4peeKptrzn5Menj1HG8EoxcnhEvFbzTqZLzYaul73/nAyMHtM/wBI9i1R6d7JdjburNRWza3wXE2qnTUUktSSySKoLU8s3dRJVQVcTsAC488AAAAAAAAAAAAAAAHxr3UYZZ7/AMFxPsyNeOWk3JNcOj1EZPBbVBTeGV4TTWaeaOxr9K5lB5xfVufSVLTEoz1PyZcNz6GFJMlZRKG64MwAEigAAAh8oLH/AFYrgp+6Xu7Bydvs86T3Zyj0b17+tlqcFJNNZpppriuBqF3Sla101sT0oPjHg/YymXwvUejQ/fVup89jcQfK2rqpCM4+bJJruPqXHntY2ZwzUcC/aYrhp/ys281LAV/5jXDx3tyKp8o3dL/js+39m2gAtMANVxi+8ZVaWuMPJXre99vsLON3/iaTyflz8mPvl1L3Enk7h+nLxsl5MH5Prlx6vaVTeXpRv6aKri7pfZFjCLDxUNfnyycvVwj1GeAWJYWDFKTk3JgAHSIBw3kTrrFktUNb527q4nG0icISm8Iza1xGCzb6t7OaNZTjmv8Aoguo2828295RwzSz2PQe/wBfqIqWWXTo0RzncogAmZgAAAAAAdZwTWTWaOwAJlzhOeuDy+a9nUyVXpSg8pJp/wCbDaDpVpRkspJNcGQcE+DVX1Mo/NuiHZ4zKGqflR4+ku8tULiNRZxaa9nqfAl3mBb6b+y/c+8kadShP0oTX4r3ohqceS91V371vDNwBIw/HoTyjUyhPj6L693WVsy1NPgwzrlW8SRyT8Zw7x1NpfrI64dPN6+4oANZWDkJuElJdjW+S1885UJZ6s5R9WvKUXw/7NkPnToRi24xScnm2lrb4vid8zkVhYLL7FZNySxk5MO3wmlTqOpCLU3pZvSb2vN6m8jHxDlRZWzyr3VvTkvRlVip/dzz/AnR8JGFN5fDaPW5JdrWQbj3EYW4+FPD8ZNlDMOwxi3uFnQrUqy+ZUjPLp0XqMvMkVNNbM1G/qSu7rxcfNi3BepLzpv/ADgbVbW8acIwisoxWS7zlUI6TnorTaycstbXBs+hCMcNsvuu1xjFLCQAOlSqopuTSS2t7ETM53MW8xCFLa85bora+4k3/KHPyaWznta/sr3swrW1qVnmk3m9cnsz9bKnZ2Rur6R41WbIyLrEZ1duqPNWzr4nNraTqeatXHcUrTBIR1z8uXD0V1byilkFBvdnZ9RGK01ow7bDIx1y8qX4dhm5AFiWDFKTk8sAA6RAAAAAAAAAAAAB8q9vGaynFSXr93A+oB1PG6Nev+Tb1uk8/mPb1S7zCtMYrW0tCom4r0JapJfNf+I24+F1ZwqrRnFSXr2roe4qdfeOxsh1eVptWpfudbHEKdeOlB55bVvi+DRkmLYYfChHRhnk25Nva2zF5S8oKVha1Lmr5sF5Mc9dSb1Rpx9bfYs3uLM4W5mcVKeK/wDhjcrOWNthlLxleWc5Z+LpRy8ZVa4Lclvk9S6ckeH8p/Cbf3zcfGOhbvPKjSk4prhOa8qf4L1EzGb+vfVp3VzLOc9i3Rh6MIL0Yrd27XmSKiyZhsucuOD6novZ1dSzPeX7L7HQ+lGhKbyjFyfqR9LS30nr832mxWMEkkkkuBSlk9GdmnglWuC3cZKdOMozWtSVSMZp+pqWaN65OeFG/sXGniNOpWtm0vGuP6aHrU9lTobz9e4xrQs28FJOMknFrJprNNcGntLoJrhnmdROFqxZFP8AP6nqGF4pSuqUa1CcalGazjJbHxTW1NbGnrRlnk2FTlg9V3FHSeHVJL4Vb62qS2fCaS+bvXDoWj6tTqKUVKLTjJJpp5pprNNPgbIyyj5y+n3T23T4MDE8cp0PJ86pzFu9cnuIDqXF5LY2k9i1U4/n+Jsd3g9KrOM5rNxWWWeSks9Wlxy19pmU6aikopJLYkskuo44uT3exbXfXVHMI5l5f8Eix5OwjrqPTlw9Bd5XjBJZJZJbFuR2BNRS4M1lsrHmTAAOlYAAAAAAAAAAMW8unBrJJ5pnG8HYxcnhGUCW8WlzV2s4+OnzP4vyOakW+4s8FUEn4+XMf3vyHyghvhL8BrR309ngrAlfKKlzZ9i7wuUdH56+yNcfJz09v0sqgmLlFb85r7Eu4yLTFKVZtU5aTSzaya1daCkn3IyqsisuL/QyzyLwr4l8IvIWuf6G0hGrUjulXqLyU/ow1/bZ66eB4zcure383t+HV4fZp5Qj+ESu5/Dg3+zYZtcvC/Jr96RK20t3pFq+cYJH1VXBm2a2Fu03ES0LdpuJRKrS1aFq0ItoWrQuieZaWbaKayaTTTTT2NPamVPB9dONOtZSbcrGsqdPPb8GqR8ZRz6Itx+wTbQ68mrjRx6vT3VcOoTfrlTq6KfZNlyeGjz7Y6oSXjf9D0EAwK2OUIScZTylF5NaMnk+wubS5PMjCUtorJnglvlHb86T+xI4+UdHdp/d/M5rj5LPT2/S/wBCqCV8oae6M+xd5x8fx5ku1DXE76e36SsCV8e/Mf3vyHxy+YvvfkNaHp7PBVBMWKy5q7WZtrVc45vbmzqaZCVco7s+wAOlYMO+tpTa0ctSe8zAcaySjJxeUSHhlR83t/I6vB5vfHtfcWQR0Iu9RMi/EUudHsY+Tz/3F938y0BoR31VvkifJpf7j+7+Y+S8N9SfYi2Boj4HqrfqIvyVo75VO2PcZeH4NToScoaWclk83nqzz4GeDqhFdiEuosksSk8A/PVx+0X31he/1GfoU/PVx+0X31je/wBRlN/Y9H2XzL/n5JF6RavnFq9ItXzjFI+mq4M20LdpuIloW7TcSiVWlq0LVoRbQtWhdE8y0t2hi4D+8cvqv+9AyrQxcB/eOX1V/egW919zE/ln/qz0klXHJujUnKbc1KTbeUlln2FUF7SfJ5ULJQeYvBF+S1LdOp2x7jj5MR3VJdiLYI6I+C31V31ET5OcKn8H5j5Pvnr7r7y2Boid9Vb5IvxHPnR/E7LCJ8Y9r7iwBoRz1NhIWG1Fze0oWdJxhk9ubPuDqikQnbKawwACRUAAAAAAAAAADrOaSzbSS2tvUgDsdKtaME5SajFbW3kkR77lHGOqktJ85+aveyVTtbi8lm29HPzn5kforuK3Z2W5sr6RtarHpRtVreQqx0oPSjm1n610ngFx+0X31je/1Ge8YbhkbeOjHNt5OTe99G48HuP2i++sb3+oyq7OFk3eztOuenjb8ki9ItXzi1ekWr5xjkfR1cGbaFu03ES0LdpuJRKrS1aFq0ItoWrQuieZaW7QxcB/eOX1X/egZVoYuA/vHL6r/vQLe6+5ifyz/wBWegV8Qp05RhOajKSbWffuMhMk4vgMa704vRq5Ja9cWlua3dRHo3VxaS0HnlzXri1xi+4sc3F7rYxw6eNsfgl8XdP+DbwTbHHadTU/Inwb1PoZRzJpp8GacJQeJLByADpAAAAAAAAAAAAAAHDYBycSklrepGFc4pGOqPlP+Ht3ki5up1POerhuXUQc0jRX08p87Io3eORjqgtJ8fR/Mi169StJJtyb2RWzqRl2mFzqa/Nhznv6FvLdpZQpLKK173vfSyGJT5NOuqj5Vlkuw5PJeVV1vmbvtPeW4wSWSWSWpLcjkFiilwYrLZWPMmD881ZqVxeuLTTxC8aaeaa8ZtzR6n4WOWXxXhtScJZXVfOhQ161OSelVX0Y5vp0eJ+UoVGnmm11kZw1mjpep9w28ZyeiXpFq+cR7e7nz5/efeUaE89uszvp35PWh7YhHmLKloW7TcQ7Zla2qHVQ13OT9rVy/wDLNgtC1aGtW1V8WVbas+L7SxVNGOfXRl2ZtdoYmBTS5SSTaTeF5JZ62/GxeS6kzW8YlJw86WznM0T41q2N3Su6X62hUU0s9U1slCXqlFyi+knoMz6nZrHKwfqk+VxbQqR0ZpSXr9q4HwwfFaV3b0rmi9KjWpwqRe/KSzyfBrY1xTMwsMibW6NavsBlDyqec4cPSXefOyxOpT1Z5x5r2dXA2kwb3CoVNa8mfFb+lbypwxvE2w6pSWm1ZXk5tMVhU1ebLg/c95mmr17OdN5SXQ9z6DJtcQnDVnpR4P3PcdU+zE+mTWqtl8GNb38J78pcH7uJklmTE4uLwwAAcAAAAAADI95Um5NSezduLBj3NmptPPLLb60RksltUlF5ZGjRcnlFNso2uFRjrn5UuHorvM2lRjFZJZe/pO5xQSJzvlLZbIAAmZwAAD87eHqzxKtf6c7at8X0KcYUKkYudJppSnOTjmoyctWTy1QR5MfuInX3JyzuP19rbVXxnQpzfbJMA/HNvIq20j9MXHgtweet2FuvoxcP5GjGl4H8G3Wrj0XFdf8AMA8EtpFS2keyrwQYUtlKqv8A2KnvZ9YeCnDVshV/+8+8A8qtpFS2kek0/Bvh8f8ATm+mtU7zLpcibGOyj21Kj9sgDzS7hpU+g0DHrVybUU3J7Elm30JH6Wp8nbSOyhS64J+3My6FlTp/q6cIfRgo+xAHmvgHoYhRtK1C6oVaVrGop20qicZPTzc4KEtejmlJPLLOb2nqAAAAAB1nTUlk0mnuJdzhOWuGtc3f1MrA40mWQslDg11R7Slh9SbeWecUt/uMmvaRnt1Pjv8AzO1vQUI5dr4sio4ZbZcpx43PqACZmAAAAAAAAAAAAAAAAAAAAAAAAAAAAAAAAAAAAAAAAAAAAAAAAAAAP//Z"/>
          <p:cNvSpPr>
            <a:spLocks noChangeAspect="1" noChangeArrowheads="1"/>
          </p:cNvSpPr>
          <p:nvPr/>
        </p:nvSpPr>
        <p:spPr bwMode="auto">
          <a:xfrm>
            <a:off x="155575" y="-936625"/>
            <a:ext cx="2343150" cy="1952625"/>
          </a:xfrm>
          <a:prstGeom prst="rect">
            <a:avLst/>
          </a:prstGeom>
          <a:noFill/>
          <a:ln w="9525">
            <a:noFill/>
            <a:miter lim="800000"/>
            <a:headEnd/>
            <a:tailEnd/>
          </a:ln>
        </p:spPr>
        <p:txBody>
          <a:bodyPr/>
          <a:lstStyle/>
          <a:p>
            <a:endParaRPr lang="fr-FR"/>
          </a:p>
        </p:txBody>
      </p:sp>
      <p:pic>
        <p:nvPicPr>
          <p:cNvPr id="7" name="Image 6" descr="alarme.jpg"/>
          <p:cNvPicPr>
            <a:picLocks noChangeAspect="1"/>
          </p:cNvPicPr>
          <p:nvPr/>
        </p:nvPicPr>
        <p:blipFill>
          <a:blip r:embed="rId2" cstate="print"/>
          <a:srcRect/>
          <a:stretch>
            <a:fillRect/>
          </a:stretch>
        </p:blipFill>
        <p:spPr bwMode="auto">
          <a:xfrm>
            <a:off x="323850" y="5046663"/>
            <a:ext cx="1223963" cy="1022350"/>
          </a:xfrm>
          <a:prstGeom prst="rect">
            <a:avLst/>
          </a:prstGeom>
          <a:noFill/>
          <a:ln w="9525">
            <a:noFill/>
            <a:miter lim="800000"/>
            <a:headEnd/>
            <a:tailEnd/>
          </a:ln>
        </p:spPr>
      </p:pic>
      <p:cxnSp>
        <p:nvCxnSpPr>
          <p:cNvPr id="3" name="Connecteur droit avec flèche 2"/>
          <p:cNvCxnSpPr/>
          <p:nvPr/>
        </p:nvCxnSpPr>
        <p:spPr>
          <a:xfrm>
            <a:off x="4427538" y="5083175"/>
            <a:ext cx="4537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6264275" y="3259138"/>
            <a:ext cx="0" cy="3316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a:spLocks noChangeArrowheads="1"/>
          </p:cNvSpPr>
          <p:nvPr/>
        </p:nvSpPr>
        <p:spPr bwMode="auto">
          <a:xfrm>
            <a:off x="3708400" y="4652963"/>
            <a:ext cx="850900" cy="369887"/>
          </a:xfrm>
          <a:prstGeom prst="rect">
            <a:avLst/>
          </a:prstGeom>
          <a:noFill/>
          <a:ln w="9525">
            <a:noFill/>
            <a:miter lim="800000"/>
            <a:headEnd/>
            <a:tailEnd/>
          </a:ln>
        </p:spPr>
        <p:txBody>
          <a:bodyPr wrap="none">
            <a:spAutoFit/>
          </a:bodyPr>
          <a:lstStyle/>
          <a:p>
            <a:r>
              <a:rPr lang="fr-FR" b="1"/>
              <a:t>Passé</a:t>
            </a:r>
          </a:p>
        </p:txBody>
      </p:sp>
      <p:sp>
        <p:nvSpPr>
          <p:cNvPr id="13" name="ZoneTexte 12"/>
          <p:cNvSpPr txBox="1">
            <a:spLocks noChangeArrowheads="1"/>
          </p:cNvSpPr>
          <p:nvPr/>
        </p:nvSpPr>
        <p:spPr bwMode="auto">
          <a:xfrm>
            <a:off x="8134350" y="4548188"/>
            <a:ext cx="773113" cy="368300"/>
          </a:xfrm>
          <a:prstGeom prst="rect">
            <a:avLst/>
          </a:prstGeom>
          <a:noFill/>
          <a:ln w="9525">
            <a:noFill/>
            <a:miter lim="800000"/>
            <a:headEnd/>
            <a:tailEnd/>
          </a:ln>
        </p:spPr>
        <p:txBody>
          <a:bodyPr wrap="none">
            <a:spAutoFit/>
          </a:bodyPr>
          <a:lstStyle/>
          <a:p>
            <a:r>
              <a:rPr lang="fr-FR" b="1"/>
              <a:t>Futur</a:t>
            </a:r>
          </a:p>
        </p:txBody>
      </p:sp>
      <p:sp>
        <p:nvSpPr>
          <p:cNvPr id="8" name="ZoneTexte 7"/>
          <p:cNvSpPr txBox="1"/>
          <p:nvPr/>
        </p:nvSpPr>
        <p:spPr>
          <a:xfrm>
            <a:off x="6443663" y="6381750"/>
            <a:ext cx="1223962" cy="368300"/>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fr-FR" dirty="0"/>
              <a:t>individuel</a:t>
            </a:r>
          </a:p>
        </p:txBody>
      </p:sp>
      <p:sp>
        <p:nvSpPr>
          <p:cNvPr id="15" name="ZoneTexte 14"/>
          <p:cNvSpPr txBox="1"/>
          <p:nvPr/>
        </p:nvSpPr>
        <p:spPr>
          <a:xfrm>
            <a:off x="6443663" y="3113088"/>
            <a:ext cx="1223962" cy="368300"/>
          </a:xfrm>
          <a:prstGeom prst="rect">
            <a:avLst/>
          </a:prstGeom>
          <a:solidFill>
            <a:srgbClr val="FF99FF"/>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fr-FR" dirty="0"/>
              <a:t>collectif</a:t>
            </a:r>
          </a:p>
        </p:txBody>
      </p:sp>
      <p:sp>
        <p:nvSpPr>
          <p:cNvPr id="16" name="ZoneTexte 15"/>
          <p:cNvSpPr txBox="1">
            <a:spLocks noChangeArrowheads="1"/>
          </p:cNvSpPr>
          <p:nvPr/>
        </p:nvSpPr>
        <p:spPr bwMode="auto">
          <a:xfrm>
            <a:off x="4811713" y="4178300"/>
            <a:ext cx="1479550" cy="369888"/>
          </a:xfrm>
          <a:prstGeom prst="rect">
            <a:avLst/>
          </a:prstGeom>
          <a:noFill/>
          <a:ln w="9525">
            <a:noFill/>
            <a:miter lim="800000"/>
            <a:headEnd/>
            <a:tailEnd/>
          </a:ln>
        </p:spPr>
        <p:txBody>
          <a:bodyPr wrap="none">
            <a:spAutoFit/>
          </a:bodyPr>
          <a:lstStyle/>
          <a:p>
            <a:r>
              <a:rPr lang="fr-FR" b="1"/>
              <a:t>Aujourd’hui</a:t>
            </a:r>
          </a:p>
        </p:txBody>
      </p:sp>
      <p:cxnSp>
        <p:nvCxnSpPr>
          <p:cNvPr id="11" name="Connecteur droit avec flèche 10"/>
          <p:cNvCxnSpPr/>
          <p:nvPr/>
        </p:nvCxnSpPr>
        <p:spPr>
          <a:xfrm>
            <a:off x="5561013" y="4495800"/>
            <a:ext cx="539750" cy="4746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ZoneTexte 13"/>
          <p:cNvSpPr txBox="1"/>
          <p:nvPr/>
        </p:nvSpPr>
        <p:spPr>
          <a:xfrm>
            <a:off x="4787900" y="5699125"/>
            <a:ext cx="1312863" cy="369888"/>
          </a:xfrm>
          <a:prstGeom prst="rect">
            <a:avLst/>
          </a:prstGeom>
          <a:noFill/>
        </p:spPr>
        <p:txBody>
          <a:bodyPr wrap="none">
            <a:spAutoFit/>
          </a:bodyPr>
          <a:lstStyle/>
          <a:p>
            <a:pPr>
              <a:defRPr/>
            </a:pPr>
            <a:r>
              <a:rPr lang="fr-FR" dirty="0">
                <a:solidFill>
                  <a:schemeClr val="accent6">
                    <a:lumMod val="50000"/>
                  </a:schemeClr>
                </a:solidFill>
                <a:latin typeface="Arial" pitchFamily="34" charset="0"/>
                <a:cs typeface="Arial" pitchFamily="34" charset="0"/>
              </a:rPr>
              <a:t>Réparation</a:t>
            </a:r>
          </a:p>
        </p:txBody>
      </p:sp>
      <p:sp>
        <p:nvSpPr>
          <p:cNvPr id="23" name="ZoneTexte 22"/>
          <p:cNvSpPr txBox="1"/>
          <p:nvPr/>
        </p:nvSpPr>
        <p:spPr>
          <a:xfrm>
            <a:off x="6399213" y="4125913"/>
            <a:ext cx="1287462" cy="369887"/>
          </a:xfrm>
          <a:prstGeom prst="rect">
            <a:avLst/>
          </a:prstGeom>
          <a:noFill/>
        </p:spPr>
        <p:txBody>
          <a:bodyPr wrap="none">
            <a:spAutoFit/>
          </a:bodyPr>
          <a:lstStyle/>
          <a:p>
            <a:pPr>
              <a:defRPr/>
            </a:pPr>
            <a:r>
              <a:rPr lang="fr-FR" dirty="0">
                <a:solidFill>
                  <a:schemeClr val="accent3">
                    <a:lumMod val="50000"/>
                  </a:schemeClr>
                </a:solidFill>
                <a:latin typeface="Arial" pitchFamily="34" charset="0"/>
                <a:cs typeface="Arial" pitchFamily="34" charset="0"/>
              </a:rPr>
              <a:t>Prévention</a:t>
            </a:r>
          </a:p>
        </p:txBody>
      </p:sp>
      <p:sp>
        <p:nvSpPr>
          <p:cNvPr id="17" name="Flèche droite 16"/>
          <p:cNvSpPr/>
          <p:nvPr/>
        </p:nvSpPr>
        <p:spPr>
          <a:xfrm rot="19645912">
            <a:off x="5692775" y="4719638"/>
            <a:ext cx="1654175" cy="763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TENDANCE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afterEffect">
                                  <p:stCondLst>
                                    <p:cond delay="0"/>
                                  </p:stCondLst>
                                  <p:endCondLst>
                                    <p:cond evt="onNext" delay="0">
                                      <p:tgtEl>
                                        <p:sldTgt/>
                                      </p:tgtEl>
                                    </p:cond>
                                  </p:endCondLst>
                                  <p:childTnLst>
                                    <p:animMotion origin="layout" path="M -0.01181 0.04652 L 0.94496 0.04652 " pathEditMode="relative" rAng="0" ptsTypes="AA">
                                      <p:cBhvr>
                                        <p:cTn id="6" dur="2000" fill="hold"/>
                                        <p:tgtEl>
                                          <p:spTgt spid="7"/>
                                        </p:tgtEl>
                                        <p:attrNameLst>
                                          <p:attrName>ppt_x</p:attrName>
                                          <p:attrName>ppt_y</p:attrName>
                                        </p:attrNameLst>
                                      </p:cBhvr>
                                      <p:rCtr x="5" y="0"/>
                                    </p:animMotion>
                                  </p:childTnLst>
                                </p:cTn>
                              </p:par>
                            </p:childTnLst>
                          </p:cTn>
                        </p:par>
                        <p:par>
                          <p:cTn id="7" fill="hold" nodeType="afterGroup">
                            <p:stCondLst>
                              <p:cond delay="2000"/>
                            </p:stCondLst>
                            <p:childTnLst>
                              <p:par>
                                <p:cTn id="8" presetID="45" presetClass="entr" presetSubtype="0" fill="hold" grpId="0" nodeType="afterEffect">
                                  <p:stCondLst>
                                    <p:cond delay="0"/>
                                  </p:stCondLst>
                                  <p:childTnLst>
                                    <p:set>
                                      <p:cBhvr>
                                        <p:cTn id="9" dur="1" fill="hold">
                                          <p:stCondLst>
                                            <p:cond delay="0"/>
                                          </p:stCondLst>
                                        </p:cTn>
                                        <p:tgtEl>
                                          <p:spTgt spid="31749">
                                            <p:bg/>
                                          </p:spTgt>
                                        </p:tgtEl>
                                        <p:attrNameLst>
                                          <p:attrName>style.visibility</p:attrName>
                                        </p:attrNameLst>
                                      </p:cBhvr>
                                      <p:to>
                                        <p:strVal val="visible"/>
                                      </p:to>
                                    </p:set>
                                    <p:animEffect transition="in" filter="fade">
                                      <p:cBhvr>
                                        <p:cTn id="10" dur="2000"/>
                                        <p:tgtEl>
                                          <p:spTgt spid="31749">
                                            <p:bg/>
                                          </p:spTgt>
                                        </p:tgtEl>
                                      </p:cBhvr>
                                    </p:animEffect>
                                    <p:anim calcmode="lin" valueType="num">
                                      <p:cBhvr>
                                        <p:cTn id="11" dur="2000" fill="hold"/>
                                        <p:tgtEl>
                                          <p:spTgt spid="31749">
                                            <p:bg/>
                                          </p:spTgt>
                                        </p:tgtEl>
                                        <p:attrNameLst>
                                          <p:attrName>ppt_w</p:attrName>
                                        </p:attrNameLst>
                                      </p:cBhvr>
                                      <p:tavLst>
                                        <p:tav tm="0" fmla="#ppt_w*sin(2.5*pi*$)">
                                          <p:val>
                                            <p:fltVal val="0"/>
                                          </p:val>
                                        </p:tav>
                                        <p:tav tm="100000">
                                          <p:val>
                                            <p:fltVal val="1"/>
                                          </p:val>
                                        </p:tav>
                                      </p:tavLst>
                                    </p:anim>
                                    <p:anim calcmode="lin" valueType="num">
                                      <p:cBhvr>
                                        <p:cTn id="12" dur="2000" fill="hold"/>
                                        <p:tgtEl>
                                          <p:spTgt spid="31749">
                                            <p:bg/>
                                          </p:spTgt>
                                        </p:tgtEl>
                                        <p:attrNameLst>
                                          <p:attrName>ppt_h</p:attrName>
                                        </p:attrNameLst>
                                      </p:cBhvr>
                                      <p:tavLst>
                                        <p:tav tm="0">
                                          <p:val>
                                            <p:strVal val="#ppt_h"/>
                                          </p:val>
                                        </p:tav>
                                        <p:tav tm="100000">
                                          <p:val>
                                            <p:strVal val="#ppt_h"/>
                                          </p:val>
                                        </p:tav>
                                      </p:tavLst>
                                    </p:anim>
                                  </p:childTnLst>
                                </p:cTn>
                              </p:par>
                              <p:par>
                                <p:cTn id="13" presetID="45" presetClass="entr" presetSubtype="0" fill="hold" grpId="0" nodeType="withEffect">
                                  <p:stCondLst>
                                    <p:cond delay="0"/>
                                  </p:stCondLst>
                                  <p:childTnLst>
                                    <p:set>
                                      <p:cBhvr>
                                        <p:cTn id="14" dur="1" fill="hold">
                                          <p:stCondLst>
                                            <p:cond delay="0"/>
                                          </p:stCondLst>
                                        </p:cTn>
                                        <p:tgtEl>
                                          <p:spTgt spid="31749">
                                            <p:txEl>
                                              <p:pRg st="0" end="0"/>
                                            </p:txEl>
                                          </p:spTgt>
                                        </p:tgtEl>
                                        <p:attrNameLst>
                                          <p:attrName>style.visibility</p:attrName>
                                        </p:attrNameLst>
                                      </p:cBhvr>
                                      <p:to>
                                        <p:strVal val="visible"/>
                                      </p:to>
                                    </p:set>
                                    <p:animEffect transition="in" filter="fade">
                                      <p:cBhvr>
                                        <p:cTn id="15" dur="500"/>
                                        <p:tgtEl>
                                          <p:spTgt spid="31749">
                                            <p:txEl>
                                              <p:pRg st="0" end="0"/>
                                            </p:txEl>
                                          </p:spTgt>
                                        </p:tgtEl>
                                      </p:cBhvr>
                                    </p:animEffect>
                                    <p:anim calcmode="lin" valueType="num">
                                      <p:cBhvr>
                                        <p:cTn id="16" dur="500" fill="hold"/>
                                        <p:tgtEl>
                                          <p:spTgt spid="31749">
                                            <p:txEl>
                                              <p:pRg st="0" end="0"/>
                                            </p:txEl>
                                          </p:spTgt>
                                        </p:tgtEl>
                                        <p:attrNameLst>
                                          <p:attrName>ppt_w</p:attrName>
                                        </p:attrNameLst>
                                      </p:cBhvr>
                                      <p:tavLst>
                                        <p:tav tm="0" fmla="#ppt_w*sin(2.5*pi*$)">
                                          <p:val>
                                            <p:fltVal val="0"/>
                                          </p:val>
                                        </p:tav>
                                        <p:tav tm="100000">
                                          <p:val>
                                            <p:fltVal val="1"/>
                                          </p:val>
                                        </p:tav>
                                      </p:tavLst>
                                    </p:anim>
                                    <p:anim calcmode="lin" valueType="num">
                                      <p:cBhvr>
                                        <p:cTn id="17" dur="500" fill="hold"/>
                                        <p:tgtEl>
                                          <p:spTgt spid="31749">
                                            <p:txEl>
                                              <p:pRg st="0" end="0"/>
                                            </p:txEl>
                                          </p:spTgt>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1749">
                                            <p:txEl>
                                              <p:pRg st="1" end="1"/>
                                            </p:txEl>
                                          </p:spTgt>
                                        </p:tgtEl>
                                        <p:attrNameLst>
                                          <p:attrName>style.visibility</p:attrName>
                                        </p:attrNameLst>
                                      </p:cBhvr>
                                      <p:to>
                                        <p:strVal val="visible"/>
                                      </p:to>
                                    </p:set>
                                    <p:animEffect transition="in" filter="fade">
                                      <p:cBhvr>
                                        <p:cTn id="20" dur="2000"/>
                                        <p:tgtEl>
                                          <p:spTgt spid="31749">
                                            <p:txEl>
                                              <p:pRg st="1" end="1"/>
                                            </p:txEl>
                                          </p:spTgt>
                                        </p:tgtEl>
                                      </p:cBhvr>
                                    </p:animEffect>
                                    <p:anim calcmode="lin" valueType="num">
                                      <p:cBhvr>
                                        <p:cTn id="21" dur="2000" fill="hold"/>
                                        <p:tgtEl>
                                          <p:spTgt spid="31749">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1749">
                                            <p:txEl>
                                              <p:pRg st="1" end="1"/>
                                            </p:txEl>
                                          </p:spTgt>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31749">
                                            <p:txEl>
                                              <p:pRg st="2" end="2"/>
                                            </p:txEl>
                                          </p:spTgt>
                                        </p:tgtEl>
                                        <p:attrNameLst>
                                          <p:attrName>style.visibility</p:attrName>
                                        </p:attrNameLst>
                                      </p:cBhvr>
                                      <p:to>
                                        <p:strVal val="visible"/>
                                      </p:to>
                                    </p:set>
                                    <p:animEffect transition="in" filter="fade">
                                      <p:cBhvr>
                                        <p:cTn id="25" dur="500"/>
                                        <p:tgtEl>
                                          <p:spTgt spid="31749">
                                            <p:txEl>
                                              <p:pRg st="2" end="2"/>
                                            </p:txEl>
                                          </p:spTgt>
                                        </p:tgtEl>
                                      </p:cBhvr>
                                    </p:animEffect>
                                    <p:anim calcmode="lin" valueType="num">
                                      <p:cBhvr>
                                        <p:cTn id="26" dur="500" fill="hold"/>
                                        <p:tgtEl>
                                          <p:spTgt spid="31749">
                                            <p:txEl>
                                              <p:pRg st="2" end="2"/>
                                            </p:txEl>
                                          </p:spTgt>
                                        </p:tgtEl>
                                        <p:attrNameLst>
                                          <p:attrName>ppt_w</p:attrName>
                                        </p:attrNameLst>
                                      </p:cBhvr>
                                      <p:tavLst>
                                        <p:tav tm="0" fmla="#ppt_w*sin(2.5*pi*$)">
                                          <p:val>
                                            <p:fltVal val="0"/>
                                          </p:val>
                                        </p:tav>
                                        <p:tav tm="100000">
                                          <p:val>
                                            <p:fltVal val="1"/>
                                          </p:val>
                                        </p:tav>
                                      </p:tavLst>
                                    </p:anim>
                                    <p:anim calcmode="lin" valueType="num">
                                      <p:cBhvr>
                                        <p:cTn id="27" dur="500" fill="hold"/>
                                        <p:tgtEl>
                                          <p:spTgt spid="31749">
                                            <p:txEl>
                                              <p:pRg st="2" end="2"/>
                                            </p:txEl>
                                          </p:spTgt>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4000"/>
                            </p:stCondLst>
                            <p:childTnLst>
                              <p:par>
                                <p:cTn id="29" presetID="45" presetClass="entr" presetSubtype="0" fill="hold" grpId="0" nodeType="afterEffect">
                                  <p:stCondLst>
                                    <p:cond delay="0"/>
                                  </p:stCondLst>
                                  <p:childTnLst>
                                    <p:set>
                                      <p:cBhvr>
                                        <p:cTn id="30" dur="1" fill="hold">
                                          <p:stCondLst>
                                            <p:cond delay="0"/>
                                          </p:stCondLst>
                                        </p:cTn>
                                        <p:tgtEl>
                                          <p:spTgt spid="31749">
                                            <p:txEl>
                                              <p:pRg st="3" end="3"/>
                                            </p:txEl>
                                          </p:spTgt>
                                        </p:tgtEl>
                                        <p:attrNameLst>
                                          <p:attrName>style.visibility</p:attrName>
                                        </p:attrNameLst>
                                      </p:cBhvr>
                                      <p:to>
                                        <p:strVal val="visible"/>
                                      </p:to>
                                    </p:set>
                                    <p:animEffect transition="in" filter="fade">
                                      <p:cBhvr>
                                        <p:cTn id="31" dur="2000"/>
                                        <p:tgtEl>
                                          <p:spTgt spid="31749">
                                            <p:txEl>
                                              <p:pRg st="3" end="3"/>
                                            </p:txEl>
                                          </p:spTgt>
                                        </p:tgtEl>
                                      </p:cBhvr>
                                    </p:animEffect>
                                    <p:anim calcmode="lin" valueType="num">
                                      <p:cBhvr>
                                        <p:cTn id="32" dur="2000" fill="hold"/>
                                        <p:tgtEl>
                                          <p:spTgt spid="31749">
                                            <p:txEl>
                                              <p:pRg st="3" end="3"/>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1749">
                                            <p:txEl>
                                              <p:pRg st="3" end="3"/>
                                            </p:txEl>
                                          </p:spTgt>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31749">
                                            <p:txEl>
                                              <p:pRg st="4" end="4"/>
                                            </p:txEl>
                                          </p:spTgt>
                                        </p:tgtEl>
                                        <p:attrNameLst>
                                          <p:attrName>style.visibility</p:attrName>
                                        </p:attrNameLst>
                                      </p:cBhvr>
                                      <p:to>
                                        <p:strVal val="visible"/>
                                      </p:to>
                                    </p:set>
                                    <p:animEffect transition="in" filter="fade">
                                      <p:cBhvr>
                                        <p:cTn id="36" dur="2000"/>
                                        <p:tgtEl>
                                          <p:spTgt spid="31749">
                                            <p:txEl>
                                              <p:pRg st="4" end="4"/>
                                            </p:txEl>
                                          </p:spTgt>
                                        </p:tgtEl>
                                      </p:cBhvr>
                                    </p:animEffect>
                                    <p:anim calcmode="lin" valueType="num">
                                      <p:cBhvr>
                                        <p:cTn id="37" dur="2000" fill="hold"/>
                                        <p:tgtEl>
                                          <p:spTgt spid="31749">
                                            <p:txEl>
                                              <p:pRg st="4" end="4"/>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1749">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6000"/>
                            </p:stCondLst>
                            <p:childTnLst>
                              <p:par>
                                <p:cTn id="40" presetID="45" presetClass="entr" presetSubtype="0" fill="hold" grpId="0" nodeType="afterEffect">
                                  <p:stCondLst>
                                    <p:cond delay="0"/>
                                  </p:stCondLst>
                                  <p:childTnLst>
                                    <p:set>
                                      <p:cBhvr>
                                        <p:cTn id="41" dur="1" fill="hold">
                                          <p:stCondLst>
                                            <p:cond delay="0"/>
                                          </p:stCondLst>
                                        </p:cTn>
                                        <p:tgtEl>
                                          <p:spTgt spid="31749">
                                            <p:txEl>
                                              <p:pRg st="5" end="5"/>
                                            </p:txEl>
                                          </p:spTgt>
                                        </p:tgtEl>
                                        <p:attrNameLst>
                                          <p:attrName>style.visibility</p:attrName>
                                        </p:attrNameLst>
                                      </p:cBhvr>
                                      <p:to>
                                        <p:strVal val="visible"/>
                                      </p:to>
                                    </p:set>
                                    <p:animEffect transition="in" filter="fade">
                                      <p:cBhvr>
                                        <p:cTn id="42" dur="2000"/>
                                        <p:tgtEl>
                                          <p:spTgt spid="31749">
                                            <p:txEl>
                                              <p:pRg st="5" end="5"/>
                                            </p:txEl>
                                          </p:spTgt>
                                        </p:tgtEl>
                                      </p:cBhvr>
                                    </p:animEffect>
                                    <p:anim calcmode="lin" valueType="num">
                                      <p:cBhvr>
                                        <p:cTn id="43" dur="2000" fill="hold"/>
                                        <p:tgtEl>
                                          <p:spTgt spid="31749">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1749">
                                            <p:txEl>
                                              <p:pRg st="5" end="5"/>
                                            </p:txEl>
                                          </p:spTgt>
                                        </p:tgtEl>
                                        <p:attrNameLst>
                                          <p:attrName>ppt_h</p:attrName>
                                        </p:attrNameLst>
                                      </p:cBhvr>
                                      <p:tavLst>
                                        <p:tav tm="0">
                                          <p:val>
                                            <p:strVal val="#ppt_h"/>
                                          </p:val>
                                        </p:tav>
                                        <p:tav tm="100000">
                                          <p:val>
                                            <p:strVal val="#ppt_h"/>
                                          </p:val>
                                        </p:tav>
                                      </p:tavLst>
                                    </p:anim>
                                  </p:childTnLst>
                                </p:cTn>
                              </p:par>
                              <p:par>
                                <p:cTn id="45" presetID="63" presetClass="path" presetSubtype="0" accel="50000" decel="50000" fill="hold" nodeType="withEffect">
                                  <p:stCondLst>
                                    <p:cond delay="0"/>
                                  </p:stCondLst>
                                  <p:childTnLst>
                                    <p:animMotion origin="layout" path="M -0.01962 0.04652 L 0.94305 0.04652 " pathEditMode="relative" rAng="0" ptsTypes="AA">
                                      <p:cBhvr>
                                        <p:cTn id="46" dur="2000" fill="hold"/>
                                        <p:tgtEl>
                                          <p:spTgt spid="7"/>
                                        </p:tgtEl>
                                        <p:attrNameLst>
                                          <p:attrName>ppt_x</p:attrName>
                                          <p:attrName>ppt_y</p:attrName>
                                        </p:attrNameLst>
                                      </p:cBhvr>
                                      <p:rCtr x="5" y="0"/>
                                    </p:animMotion>
                                  </p:childTnLst>
                                </p:cTn>
                              </p:par>
                              <p:par>
                                <p:cTn id="47" presetID="63" presetClass="path" presetSubtype="0" accel="50000" decel="50000" fill="hold" nodeType="withEffect">
                                  <p:stCondLst>
                                    <p:cond delay="0"/>
                                  </p:stCondLst>
                                  <p:childTnLst>
                                    <p:animMotion origin="layout" path="M -0.00382 0.04652 L 0.94132 0.04652 " pathEditMode="fixed" rAng="0" ptsTypes="AA">
                                      <p:cBhvr>
                                        <p:cTn id="48" dur="2000" fill="hold"/>
                                        <p:tgtEl>
                                          <p:spTgt spid="7"/>
                                        </p:tgtEl>
                                        <p:attrNameLst>
                                          <p:attrName>ppt_x</p:attrName>
                                          <p:attrName>ppt_y</p:attrName>
                                        </p:attrNameLst>
                                      </p:cBhvr>
                                      <p:rCtr x="5" y="0"/>
                                    </p:animMotion>
                                  </p:childTnLst>
                                </p:cTn>
                              </p:par>
                              <p:par>
                                <p:cTn id="49" presetID="63" presetClass="path" presetSubtype="0" accel="50000" decel="50000" fill="hold" nodeType="withEffect">
                                  <p:stCondLst>
                                    <p:cond delay="0"/>
                                  </p:stCondLst>
                                  <p:childTnLst>
                                    <p:animMotion origin="layout" path="M -0.00382 0.04652 L 0.24809 0.04652 " pathEditMode="relative" rAng="0" ptsTypes="AA">
                                      <p:cBhvr>
                                        <p:cTn id="50" dur="2000" fill="hold"/>
                                        <p:tgtEl>
                                          <p:spTgt spid="7"/>
                                        </p:tgtEl>
                                        <p:attrNameLst>
                                          <p:attrName>ppt_x</p:attrName>
                                          <p:attrName>ppt_y</p:attrName>
                                        </p:attrNameLst>
                                      </p:cBhvr>
                                      <p:rCtr x="1"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nodeType="afterGroup">
                            <p:stCondLst>
                              <p:cond delay="50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par>
                          <p:cTn id="60" fill="hold" nodeType="afterGroup">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nodeType="afterGroup">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par>
                          <p:cTn id="68" fill="hold" nodeType="afterGroup">
                            <p:stCondLst>
                              <p:cond delay="2000"/>
                            </p:stCondLst>
                            <p:childTnLst>
                              <p:par>
                                <p:cTn id="69" presetID="10"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par>
                          <p:cTn id="72" fill="hold" nodeType="afterGroup">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nodeType="afterGroup">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par>
                          <p:cTn id="99" fill="hold" nodeType="afterGroup">
                            <p:stCondLst>
                              <p:cond delay="500"/>
                            </p:stCondLst>
                            <p:childTnLst>
                              <p:par>
                                <p:cTn id="100" presetID="10" presetClass="entr" presetSubtype="0" fill="hold" grpId="0" nodeType="afterEffect">
                                  <p:stCondLst>
                                    <p:cond delay="100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749" grpId="0" build="allAtOnce" animBg="1"/>
      <p:bldP spid="21" grpId="0" animBg="1"/>
      <p:bldP spid="6" grpId="0"/>
      <p:bldP spid="13" grpId="0"/>
      <p:bldP spid="8" grpId="0" animBg="1"/>
      <p:bldP spid="15" grpId="0" animBg="1"/>
      <p:bldP spid="16" grpId="0"/>
      <p:bldP spid="14" grpId="0"/>
      <p:bldP spid="23"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850" y="1600200"/>
            <a:ext cx="8362950" cy="4525963"/>
          </a:xfrm>
        </p:spPr>
        <p:txBody>
          <a:bodyPr/>
          <a:lstStyle/>
          <a:p>
            <a:pPr algn="just"/>
            <a:r>
              <a:rPr lang="fr-FR" smtClean="0"/>
              <a:t>Le DUER rend compte des étapes précédentes : identification des indicateurs, évaluation des facteurs de risques, plan d’action et suivi</a:t>
            </a:r>
          </a:p>
          <a:p>
            <a:pPr algn="ctr">
              <a:buFont typeface="Arial" charset="0"/>
              <a:buNone/>
            </a:pPr>
            <a:r>
              <a:rPr lang="fr-FR" i="1" smtClean="0"/>
              <a:t>RPS : des risques professionnels « complexes », </a:t>
            </a:r>
          </a:p>
          <a:p>
            <a:pPr algn="ctr">
              <a:buFont typeface="Arial" charset="0"/>
              <a:buNone/>
            </a:pPr>
            <a:r>
              <a:rPr lang="fr-FR" i="1" smtClean="0"/>
              <a:t>qu’il faut traiter comme les autres</a:t>
            </a:r>
          </a:p>
          <a:p>
            <a:endParaRPr lang="fr-FR" smtClean="0"/>
          </a:p>
        </p:txBody>
      </p:sp>
      <p:pic>
        <p:nvPicPr>
          <p:cNvPr id="7" name="Picture 3"/>
          <p:cNvPicPr>
            <a:picLocks noChangeAspect="1" noChangeArrowheads="1"/>
          </p:cNvPicPr>
          <p:nvPr/>
        </p:nvPicPr>
        <p:blipFill>
          <a:blip r:embed="rId2" cstate="print"/>
          <a:srcRect/>
          <a:stretch>
            <a:fillRect/>
          </a:stretch>
        </p:blipFill>
        <p:spPr bwMode="auto">
          <a:xfrm>
            <a:off x="2700338" y="4365625"/>
            <a:ext cx="3827462" cy="2492375"/>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a:stretch>
            <a:fillRect/>
          </a:stretch>
        </p:blipFill>
        <p:spPr bwMode="auto">
          <a:xfrm>
            <a:off x="1835150" y="3132138"/>
            <a:ext cx="5721350" cy="3725862"/>
          </a:xfrm>
          <a:prstGeom prst="rect">
            <a:avLst/>
          </a:prstGeom>
          <a:noFill/>
          <a:ln w="9525">
            <a:noFill/>
            <a:miter lim="800000"/>
            <a:headEnd/>
            <a:tailEnd/>
          </a:ln>
        </p:spPr>
      </p:pic>
      <p:pic>
        <p:nvPicPr>
          <p:cNvPr id="30726" name="Picture 3"/>
          <p:cNvPicPr>
            <a:picLocks noChangeAspect="1" noChangeArrowheads="1"/>
          </p:cNvPicPr>
          <p:nvPr/>
        </p:nvPicPr>
        <p:blipFill>
          <a:blip r:embed="rId2" cstate="print"/>
          <a:srcRect/>
          <a:stretch>
            <a:fillRect/>
          </a:stretch>
        </p:blipFill>
        <p:spPr bwMode="auto">
          <a:xfrm>
            <a:off x="323850" y="1447800"/>
            <a:ext cx="8453438" cy="5410200"/>
          </a:xfrm>
          <a:prstGeom prst="rect">
            <a:avLst/>
          </a:prstGeom>
          <a:noFill/>
          <a:ln w="9525">
            <a:noFill/>
            <a:miter lim="800000"/>
            <a:headEnd/>
            <a:tailEnd/>
          </a:ln>
        </p:spPr>
      </p:pic>
      <p:sp>
        <p:nvSpPr>
          <p:cNvPr id="2" name="Titre 1"/>
          <p:cNvSpPr>
            <a:spLocks noGrp="1"/>
          </p:cNvSpPr>
          <p:nvPr>
            <p:ph type="title"/>
          </p:nvPr>
        </p:nvSpPr>
        <p:spPr/>
        <p:txBody>
          <a:bodyPr/>
          <a:lstStyle/>
          <a:p>
            <a:pPr>
              <a:defRPr/>
            </a:pPr>
            <a:r>
              <a:rPr lang="fr-FR" sz="3200" b="1" cap="all" dirty="0" smtClean="0"/>
              <a:t>mise à jour du document unique d’évaluation des risques (DUER)</a:t>
            </a:r>
            <a:endParaRPr lang="fr-FR" sz="3200" cap="all" dirty="0"/>
          </a:p>
        </p:txBody>
      </p:sp>
      <p:sp>
        <p:nvSpPr>
          <p:cNvPr id="4" name="Espace réservé de la date 3"/>
          <p:cNvSpPr>
            <a:spLocks noGrp="1"/>
          </p:cNvSpPr>
          <p:nvPr>
            <p:ph type="dt" sz="quarter" idx="10"/>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CC866529-0AB6-4898-A051-AD790EEE866A}" type="slidenum">
              <a:rPr lang="fr-FR" smtClean="0"/>
              <a:pPr>
                <a:defRPr/>
              </a:pPr>
              <a:t>25</a:t>
            </a:fld>
            <a:endParaRPr lang="fr-F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30726"/>
                                        </p:tgtEl>
                                      </p:cBhvr>
                                    </p:animEffect>
                                    <p:set>
                                      <p:cBhvr>
                                        <p:cTn id="15" dur="1" fill="hold">
                                          <p:stCondLst>
                                            <p:cond delay="1999"/>
                                          </p:stCondLst>
                                        </p:cTn>
                                        <p:tgtEl>
                                          <p:spTgt spid="30726"/>
                                        </p:tgtEl>
                                        <p:attrNameLst>
                                          <p:attrName>style.visibility</p:attrName>
                                        </p:attrNameLst>
                                      </p:cBhvr>
                                      <p:to>
                                        <p:strVal val="hidden"/>
                                      </p:to>
                                    </p:se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ox(in)">
                                      <p:cBhvr>
                                        <p:cTn id="23" dur="500"/>
                                        <p:tgtEl>
                                          <p:spTgt spid="3">
                                            <p:txEl>
                                              <p:pRg st="1" end="1"/>
                                            </p:txEl>
                                          </p:spTgt>
                                        </p:tgtEl>
                                      </p:cBhvr>
                                    </p:animEffect>
                                  </p:childTnLst>
                                </p:cTn>
                              </p:par>
                              <p:par>
                                <p:cTn id="24" presetID="5" presetClass="exit" presetSubtype="10" fill="hold" nodeType="withEffect">
                                  <p:stCondLst>
                                    <p:cond delay="0"/>
                                  </p:stCondLst>
                                  <p:childTnLst>
                                    <p:animEffect transition="out" filter="checkerboard(across)">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4" presetClass="entr" presetSubtype="16"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ox(in)">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bp.blogspot.com/-fe1cZR8KfGo/TpAhYSym6QI/AAAAAAAAAPA/K5x-oySSM_w/s1600/montant-du-smic-salaries.jpg"/>
          <p:cNvPicPr>
            <a:picLocks noChangeAspect="1" noChangeArrowheads="1"/>
          </p:cNvPicPr>
          <p:nvPr/>
        </p:nvPicPr>
        <p:blipFill>
          <a:blip r:embed="rId2" cstate="print"/>
          <a:srcRect/>
          <a:stretch>
            <a:fillRect/>
          </a:stretch>
        </p:blipFill>
        <p:spPr bwMode="auto">
          <a:xfrm>
            <a:off x="6588125" y="5184775"/>
            <a:ext cx="2266950" cy="1700213"/>
          </a:xfrm>
          <a:prstGeom prst="rect">
            <a:avLst/>
          </a:prstGeom>
          <a:noFill/>
          <a:ln w="9525">
            <a:noFill/>
            <a:miter lim="800000"/>
            <a:headEnd/>
            <a:tailEnd/>
          </a:ln>
        </p:spPr>
      </p:pic>
      <p:sp>
        <p:nvSpPr>
          <p:cNvPr id="27651" name="Titre 1"/>
          <p:cNvSpPr>
            <a:spLocks noGrp="1"/>
          </p:cNvSpPr>
          <p:nvPr>
            <p:ph type="title"/>
          </p:nvPr>
        </p:nvSpPr>
        <p:spPr>
          <a:xfrm>
            <a:off x="0" y="274638"/>
            <a:ext cx="9144000" cy="1143000"/>
          </a:xfrm>
        </p:spPr>
        <p:txBody>
          <a:bodyPr/>
          <a:lstStyle/>
          <a:p>
            <a:r>
              <a:rPr lang="fr-FR" smtClean="0"/>
              <a:t>PRINCIPES GENERAUX DE PREVENTION </a:t>
            </a:r>
            <a:br>
              <a:rPr lang="fr-FR" smtClean="0"/>
            </a:br>
            <a:r>
              <a:rPr lang="fr-FR" smtClean="0"/>
              <a:t>APPLIQUES AUX RPS</a:t>
            </a:r>
          </a:p>
        </p:txBody>
      </p:sp>
      <p:sp>
        <p:nvSpPr>
          <p:cNvPr id="3" name="Espace réservé du contenu 2"/>
          <p:cNvSpPr>
            <a:spLocks noGrp="1"/>
          </p:cNvSpPr>
          <p:nvPr>
            <p:ph idx="1"/>
          </p:nvPr>
        </p:nvSpPr>
        <p:spPr>
          <a:xfrm>
            <a:off x="323850" y="1455738"/>
            <a:ext cx="8229600" cy="4997450"/>
          </a:xfrm>
        </p:spPr>
        <p:txBody>
          <a:bodyPr/>
          <a:lstStyle/>
          <a:p>
            <a:pPr algn="just">
              <a:spcBef>
                <a:spcPts val="1200"/>
              </a:spcBef>
              <a:buFont typeface="Arial" charset="0"/>
              <a:buNone/>
            </a:pPr>
            <a:r>
              <a:rPr lang="fr-FR" sz="2000" smtClean="0"/>
              <a:t>« Le travail doit être conçu : </a:t>
            </a:r>
          </a:p>
          <a:p>
            <a:pPr algn="just">
              <a:spcBef>
                <a:spcPts val="1200"/>
              </a:spcBef>
              <a:buFont typeface="Arial" charset="0"/>
              <a:buNone/>
            </a:pPr>
            <a:r>
              <a:rPr lang="fr-FR" sz="2000" smtClean="0"/>
              <a:t>• de façon à ce que chacun puisse influencer la situation et les méthodes et la vitesse d’exécution ;</a:t>
            </a:r>
          </a:p>
          <a:p>
            <a:pPr algn="just">
              <a:spcBef>
                <a:spcPts val="1200"/>
              </a:spcBef>
              <a:buFont typeface="Arial" charset="0"/>
              <a:buNone/>
            </a:pPr>
            <a:r>
              <a:rPr lang="fr-FR" sz="2000" smtClean="0"/>
              <a:t>• de façon à ce que chacun ait une vue d’ensemble et une compréhension des différentes opérations ;</a:t>
            </a:r>
          </a:p>
          <a:p>
            <a:pPr algn="just">
              <a:spcBef>
                <a:spcPts val="1200"/>
              </a:spcBef>
              <a:buFont typeface="Arial" charset="0"/>
              <a:buNone/>
            </a:pPr>
            <a:r>
              <a:rPr lang="fr-FR" sz="2000" smtClean="0"/>
              <a:t>• pour donner à chacun la possibilité d’utiliser et développer la totalité de ses ressources ;</a:t>
            </a:r>
          </a:p>
          <a:p>
            <a:pPr algn="just">
              <a:spcBef>
                <a:spcPts val="1200"/>
              </a:spcBef>
              <a:buFont typeface="Arial" charset="0"/>
              <a:buNone/>
            </a:pPr>
            <a:r>
              <a:rPr lang="fr-FR" sz="2000" smtClean="0"/>
              <a:t>• pour permettre les contacts humains et la coopération entre ses acteurs ;</a:t>
            </a:r>
          </a:p>
          <a:p>
            <a:pPr algn="just">
              <a:spcBef>
                <a:spcPts val="1200"/>
              </a:spcBef>
              <a:buFont typeface="Arial" charset="0"/>
              <a:buNone/>
            </a:pPr>
            <a:r>
              <a:rPr lang="fr-FR" sz="2000" smtClean="0"/>
              <a:t>• pour donner à chacun le temps nécessaire à la satisfaction de ses rôles et obligations extérieures tels que les tâches familiales, sociales ou engagements politiques. »</a:t>
            </a:r>
          </a:p>
          <a:p>
            <a:pPr algn="just">
              <a:buFont typeface="Arial" charset="0"/>
              <a:buNone/>
            </a:pPr>
            <a:endParaRPr lang="fr-FR" sz="1600" i="1" smtClean="0"/>
          </a:p>
          <a:p>
            <a:pPr algn="just">
              <a:buFont typeface="Arial" charset="0"/>
              <a:buNone/>
            </a:pPr>
            <a:endParaRPr lang="fr-FR" sz="1600" i="1" smtClean="0"/>
          </a:p>
          <a:p>
            <a:pPr algn="just">
              <a:buFont typeface="Arial" charset="0"/>
              <a:buNone/>
            </a:pPr>
            <a:r>
              <a:rPr lang="fr-FR" sz="1600" i="1" smtClean="0"/>
              <a:t>Bertil GARDELL, Suède, 1981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www.rhpetracca.com/media/actu/85.jpg"/>
          <p:cNvPicPr>
            <a:picLocks noChangeAspect="1" noChangeArrowheads="1"/>
          </p:cNvPicPr>
          <p:nvPr/>
        </p:nvPicPr>
        <p:blipFill>
          <a:blip r:embed="rId3" cstate="print"/>
          <a:srcRect/>
          <a:stretch>
            <a:fillRect/>
          </a:stretch>
        </p:blipFill>
        <p:spPr bwMode="auto">
          <a:xfrm>
            <a:off x="1500188" y="1989138"/>
            <a:ext cx="5951537" cy="4500562"/>
          </a:xfrm>
          <a:prstGeom prst="rect">
            <a:avLst/>
          </a:prstGeom>
          <a:noFill/>
          <a:ln w="9525">
            <a:noFill/>
            <a:miter lim="800000"/>
            <a:headEnd/>
            <a:tailEnd/>
          </a:ln>
        </p:spPr>
      </p:pic>
      <p:sp>
        <p:nvSpPr>
          <p:cNvPr id="5" name="Titre 1"/>
          <p:cNvSpPr txBox="1">
            <a:spLocks/>
          </p:cNvSpPr>
          <p:nvPr/>
        </p:nvSpPr>
        <p:spPr>
          <a:xfrm>
            <a:off x="287338" y="346075"/>
            <a:ext cx="8461375" cy="850900"/>
          </a:xfrm>
          <a:prstGeom prst="rect">
            <a:avLst/>
          </a:prstGeom>
        </p:spPr>
        <p:txBody>
          <a:bodyPr/>
          <a:lstStyle/>
          <a:p>
            <a:pPr algn="ctr" eaLnBrk="0" hangingPunct="0">
              <a:defRPr/>
            </a:pPr>
            <a:r>
              <a:rPr lang="fr-FR" sz="3600" dirty="0">
                <a:latin typeface="+mj-lt"/>
                <a:ea typeface="+mj-ea"/>
                <a:cs typeface="+mj-cs"/>
              </a:rPr>
              <a:t>INFORMER ET SENSIBILISER </a:t>
            </a:r>
            <a:r>
              <a:rPr lang="fr-FR" sz="3600" cap="all" dirty="0">
                <a:latin typeface="+mj-lt"/>
                <a:cs typeface="+mn-cs"/>
              </a:rPr>
              <a:t>Les SALARIÉS</a:t>
            </a:r>
            <a:r>
              <a:rPr lang="fr-FR" sz="3600" dirty="0">
                <a:latin typeface="+mj-lt"/>
                <a:cs typeface="Arial" pitchFamily="34" charset="0"/>
              </a:rPr>
              <a:t>, POUR :</a:t>
            </a:r>
          </a:p>
          <a:p>
            <a:pPr algn="ctr" eaLnBrk="0" hangingPunct="0">
              <a:defRPr/>
            </a:pPr>
            <a:r>
              <a:rPr lang="fr-FR" sz="3600" cap="all" dirty="0">
                <a:latin typeface="+mj-lt"/>
                <a:cs typeface="+mn-cs"/>
              </a:rPr>
              <a:t> </a:t>
            </a:r>
            <a:endParaRPr lang="fr-FR" sz="3600" cap="all" dirty="0">
              <a:latin typeface="+mj-lt"/>
              <a:ea typeface="+mj-ea"/>
              <a:cs typeface="+mj-cs"/>
            </a:endParaRPr>
          </a:p>
        </p:txBody>
      </p:sp>
      <p:sp>
        <p:nvSpPr>
          <p:cNvPr id="6" name="Espace réservé du contenu 2"/>
          <p:cNvSpPr txBox="1">
            <a:spLocks/>
          </p:cNvSpPr>
          <p:nvPr/>
        </p:nvSpPr>
        <p:spPr>
          <a:xfrm>
            <a:off x="312738" y="1855788"/>
            <a:ext cx="8435975" cy="4525962"/>
          </a:xfrm>
          <a:prstGeom prst="rect">
            <a:avLst/>
          </a:prstGeom>
        </p:spPr>
        <p:txBody>
          <a:bodyPr/>
          <a:lstStyle/>
          <a:p>
            <a:pPr marL="342900" indent="-342900" eaLnBrk="0" hangingPunct="0">
              <a:spcBef>
                <a:spcPts val="1800"/>
              </a:spcBef>
              <a:buFont typeface="Arial" pitchFamily="34" charset="0"/>
              <a:buChar char="•"/>
              <a:defRPr/>
            </a:pPr>
            <a:r>
              <a:rPr lang="fr-FR" sz="3200" dirty="0">
                <a:latin typeface="+mn-lt"/>
                <a:cs typeface="+mn-cs"/>
              </a:rPr>
              <a:t>Favoriser l’écoute et l’expression de chacun par tout moyen (réunions de service par exemple).</a:t>
            </a:r>
          </a:p>
          <a:p>
            <a:pPr marL="342900" indent="-342900" eaLnBrk="0" hangingPunct="0">
              <a:spcBef>
                <a:spcPts val="1800"/>
              </a:spcBef>
              <a:buFont typeface="Arial" pitchFamily="34" charset="0"/>
              <a:buChar char="•"/>
              <a:defRPr/>
            </a:pPr>
            <a:r>
              <a:rPr lang="fr-FR" sz="3200" dirty="0">
                <a:latin typeface="+mn-lt"/>
                <a:cs typeface="+mn-cs"/>
              </a:rPr>
              <a:t>Rompre l’isolement.</a:t>
            </a:r>
          </a:p>
          <a:p>
            <a:pPr marL="342900" indent="-342900" eaLnBrk="0" hangingPunct="0">
              <a:spcBef>
                <a:spcPts val="1800"/>
              </a:spcBef>
              <a:buFont typeface="Arial" pitchFamily="34" charset="0"/>
              <a:buChar char="•"/>
              <a:defRPr/>
            </a:pPr>
            <a:r>
              <a:rPr lang="fr-FR" sz="3200" dirty="0">
                <a:latin typeface="+mn-lt"/>
                <a:cs typeface="+mn-cs"/>
              </a:rPr>
              <a:t>Favoriser la reconnaissance, l’initiative, l’autonomie, la liberté d’expression.</a:t>
            </a:r>
          </a:p>
          <a:p>
            <a:pPr marL="342900" indent="-342900" eaLnBrk="0" hangingPunct="0">
              <a:spcBef>
                <a:spcPts val="1800"/>
              </a:spcBef>
              <a:buFont typeface="Arial" pitchFamily="34" charset="0"/>
              <a:buChar char="•"/>
              <a:defRPr/>
            </a:pPr>
            <a:r>
              <a:rPr lang="fr-FR" sz="3200" dirty="0">
                <a:latin typeface="+mn-lt"/>
                <a:cs typeface="+mn-cs"/>
              </a:rPr>
              <a:t>Associer les opérateurs aux objectifs, à la stratégie de l’entreprise.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out)">
                                      <p:cBhvr>
                                        <p:cTn id="7" dur="20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68612"/>
                                        </p:tgtEl>
                                      </p:cBhvr>
                                    </p:animEffect>
                                    <p:set>
                                      <p:cBhvr>
                                        <p:cTn id="12" dur="1" fill="hold">
                                          <p:stCondLst>
                                            <p:cond delay="499"/>
                                          </p:stCondLst>
                                        </p:cTn>
                                        <p:tgtEl>
                                          <p:spTgt spid="686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5" descr="Stress.jpg"/>
          <p:cNvPicPr>
            <a:picLocks noChangeAspect="1"/>
          </p:cNvPicPr>
          <p:nvPr/>
        </p:nvPicPr>
        <p:blipFill>
          <a:blip r:embed="rId3" cstate="print"/>
          <a:srcRect/>
          <a:stretch>
            <a:fillRect/>
          </a:stretch>
        </p:blipFill>
        <p:spPr bwMode="auto">
          <a:xfrm>
            <a:off x="827088" y="1279525"/>
            <a:ext cx="7416800" cy="5118100"/>
          </a:xfrm>
          <a:prstGeom prst="rect">
            <a:avLst/>
          </a:prstGeom>
          <a:noFill/>
          <a:ln w="9525">
            <a:noFill/>
            <a:miter lim="800000"/>
            <a:headEnd/>
            <a:tailEnd/>
          </a:ln>
        </p:spPr>
      </p:pic>
      <p:sp>
        <p:nvSpPr>
          <p:cNvPr id="6" name="Espace réservé du contenu 2"/>
          <p:cNvSpPr txBox="1">
            <a:spLocks/>
          </p:cNvSpPr>
          <p:nvPr/>
        </p:nvSpPr>
        <p:spPr>
          <a:xfrm>
            <a:off x="323850" y="981075"/>
            <a:ext cx="8496300" cy="5876925"/>
          </a:xfrm>
          <a:prstGeom prst="rect">
            <a:avLst/>
          </a:prstGeom>
        </p:spPr>
        <p:txBody>
          <a:bodyPr/>
          <a:lstStyle/>
          <a:p>
            <a:pPr marL="342900" indent="-342900" eaLnBrk="0" hangingPunct="0">
              <a:spcBef>
                <a:spcPts val="1200"/>
              </a:spcBef>
              <a:buFont typeface="Wingdings" pitchFamily="2" charset="2"/>
              <a:buChar char="ü"/>
              <a:defRPr/>
            </a:pPr>
            <a:r>
              <a:rPr lang="fr-FR" sz="2100" dirty="0">
                <a:latin typeface="+mn-lt"/>
                <a:cs typeface="+mn-cs"/>
              </a:rPr>
              <a:t>Permettre des moments d’échange informels, favoriser des moments de convivialité entre les salariés.</a:t>
            </a:r>
          </a:p>
          <a:p>
            <a:pPr marL="342900" indent="-342900" eaLnBrk="0" hangingPunct="0">
              <a:spcBef>
                <a:spcPts val="1200"/>
              </a:spcBef>
              <a:buFont typeface="Wingdings" pitchFamily="2" charset="2"/>
              <a:buChar char="ü"/>
              <a:defRPr/>
            </a:pPr>
            <a:r>
              <a:rPr lang="fr-FR" sz="2100" dirty="0">
                <a:latin typeface="+mn-lt"/>
                <a:cs typeface="+mn-cs"/>
              </a:rPr>
              <a:t>Informer régulièrement sur la vie de l’entreprise.</a:t>
            </a:r>
          </a:p>
          <a:p>
            <a:pPr marL="342900" indent="-342900" eaLnBrk="0" hangingPunct="0">
              <a:spcBef>
                <a:spcPts val="1200"/>
              </a:spcBef>
              <a:buFont typeface="Wingdings" pitchFamily="2" charset="2"/>
              <a:buChar char="ü"/>
              <a:defRPr/>
            </a:pPr>
            <a:r>
              <a:rPr lang="fr-FR" sz="2100" dirty="0">
                <a:latin typeface="+mn-lt"/>
                <a:cs typeface="+mn-cs"/>
              </a:rPr>
              <a:t>Mieux réguler la charge de travail, définir de façon précise des fiches d’activité des opérateurs, favoriser le travail d’équipe, le travail en réseau.</a:t>
            </a:r>
          </a:p>
          <a:p>
            <a:pPr marL="342900" indent="-342900" eaLnBrk="0" hangingPunct="0">
              <a:spcBef>
                <a:spcPts val="1200"/>
              </a:spcBef>
              <a:buFont typeface="Wingdings" pitchFamily="2" charset="2"/>
              <a:buChar char="ü"/>
              <a:defRPr/>
            </a:pPr>
            <a:r>
              <a:rPr lang="fr-FR" sz="2100" dirty="0">
                <a:latin typeface="+mn-lt"/>
                <a:cs typeface="+mn-cs"/>
              </a:rPr>
              <a:t>Prendre en compte le travail réel.</a:t>
            </a:r>
          </a:p>
          <a:p>
            <a:pPr marL="342900" indent="-342900" eaLnBrk="0" hangingPunct="0">
              <a:spcBef>
                <a:spcPts val="1200"/>
              </a:spcBef>
              <a:buFont typeface="Wingdings" pitchFamily="2" charset="2"/>
              <a:buChar char="ü"/>
              <a:defRPr/>
            </a:pPr>
            <a:r>
              <a:rPr lang="fr-FR" sz="2100" dirty="0">
                <a:latin typeface="+mn-lt"/>
                <a:cs typeface="+mn-cs"/>
              </a:rPr>
              <a:t>Apporter une attention particulière aux évaluations et informer chaque opérateur des décisions prises : </a:t>
            </a:r>
            <a:r>
              <a:rPr lang="fr-FR" sz="2100" b="1" dirty="0">
                <a:latin typeface="+mn-lt"/>
                <a:cs typeface="+mn-cs"/>
              </a:rPr>
              <a:t>ce qui est dit et expliqué limite les RPS.</a:t>
            </a:r>
          </a:p>
          <a:p>
            <a:pPr marL="342900" indent="-342900" eaLnBrk="0" hangingPunct="0">
              <a:spcBef>
                <a:spcPts val="1200"/>
              </a:spcBef>
              <a:buFont typeface="Wingdings" pitchFamily="2" charset="2"/>
              <a:buChar char="ü"/>
              <a:defRPr/>
            </a:pPr>
            <a:r>
              <a:rPr lang="fr-FR" sz="2100" dirty="0">
                <a:latin typeface="+mn-lt"/>
                <a:cs typeface="+mn-cs"/>
              </a:rPr>
              <a:t>Favoriser la communication entre managers.</a:t>
            </a:r>
          </a:p>
          <a:p>
            <a:pPr marL="342900" indent="-342900" eaLnBrk="0" hangingPunct="0">
              <a:spcBef>
                <a:spcPts val="1200"/>
              </a:spcBef>
              <a:buFont typeface="Wingdings" pitchFamily="2" charset="2"/>
              <a:buChar char="ü"/>
              <a:defRPr/>
            </a:pPr>
            <a:r>
              <a:rPr lang="fr-FR" sz="2100" dirty="0">
                <a:latin typeface="+mn-lt"/>
                <a:cs typeface="+mn-cs"/>
              </a:rPr>
              <a:t>Former les managers à la gestion des changements.</a:t>
            </a:r>
          </a:p>
          <a:p>
            <a:pPr marL="342900" indent="-342900" eaLnBrk="0" hangingPunct="0">
              <a:spcBef>
                <a:spcPts val="1200"/>
              </a:spcBef>
              <a:buFont typeface="Wingdings" pitchFamily="2" charset="2"/>
              <a:buChar char="ü"/>
              <a:defRPr/>
            </a:pPr>
            <a:r>
              <a:rPr lang="fr-FR" sz="2100" dirty="0">
                <a:latin typeface="+mn-lt"/>
                <a:cs typeface="+mn-cs"/>
              </a:rPr>
              <a:t>Accompagner le changement avec le souci permanent de l’impact humain.</a:t>
            </a:r>
          </a:p>
          <a:p>
            <a:pPr marL="342900" indent="-342900" eaLnBrk="0" hangingPunct="0">
              <a:spcBef>
                <a:spcPts val="1200"/>
              </a:spcBef>
              <a:buFont typeface="Wingdings" pitchFamily="2" charset="2"/>
              <a:buChar char="ü"/>
              <a:defRPr/>
            </a:pPr>
            <a:r>
              <a:rPr lang="fr-FR" sz="2100" dirty="0">
                <a:latin typeface="+mn-lt"/>
                <a:cs typeface="+mn-cs"/>
              </a:rPr>
              <a:t>Mettre en place des procédures d’alerte.</a:t>
            </a:r>
          </a:p>
        </p:txBody>
      </p:sp>
      <p:sp>
        <p:nvSpPr>
          <p:cNvPr id="5" name="Titre 1"/>
          <p:cNvSpPr txBox="1">
            <a:spLocks/>
          </p:cNvSpPr>
          <p:nvPr/>
        </p:nvSpPr>
        <p:spPr>
          <a:xfrm>
            <a:off x="0" y="201613"/>
            <a:ext cx="9144000" cy="850900"/>
          </a:xfrm>
          <a:prstGeom prst="rect">
            <a:avLst/>
          </a:prstGeom>
        </p:spPr>
        <p:txBody>
          <a:bodyPr/>
          <a:lstStyle/>
          <a:p>
            <a:pPr algn="ctr" eaLnBrk="0" hangingPunct="0">
              <a:defRPr/>
            </a:pPr>
            <a:r>
              <a:rPr lang="fr-FR" sz="3200" cap="all" dirty="0">
                <a:latin typeface="+mj-lt"/>
                <a:ea typeface="+mj-ea"/>
                <a:cs typeface="+mj-cs"/>
              </a:rPr>
              <a:t>INFORMER ET SENSIBILISER </a:t>
            </a:r>
            <a:r>
              <a:rPr lang="fr-FR" sz="3200" cap="all" dirty="0">
                <a:latin typeface="+mj-lt"/>
                <a:cs typeface="Arial" pitchFamily="34" charset="0"/>
              </a:rPr>
              <a:t>Les managers, POUR : </a:t>
            </a:r>
            <a:endParaRPr lang="fr-FR" sz="3200" cap="all" dirty="0">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par>
                          <p:cTn id="15" fill="hold" nodeType="afterGroup">
                            <p:stCondLst>
                              <p:cond delay="1000"/>
                            </p:stCondLst>
                            <p:childTnLst>
                              <p:par>
                                <p:cTn id="16" presetID="2" presetClass="entr" presetSubtype="4" fill="hold" nodeType="afterEffect">
                                  <p:stCondLst>
                                    <p:cond delay="20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additive="base">
                                        <p:cTn id="4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additive="base">
                                        <p:cTn id="5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 calcmode="lin" valueType="num">
                                      <p:cBhvr additive="base">
                                        <p:cTn id="6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 calcmode="lin" valueType="num">
                                      <p:cBhvr additive="base">
                                        <p:cTn id="6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26988"/>
            <a:ext cx="8229600" cy="1143001"/>
          </a:xfrm>
        </p:spPr>
        <p:txBody>
          <a:bodyPr/>
          <a:lstStyle/>
          <a:p>
            <a:pPr algn="l"/>
            <a:r>
              <a:rPr lang="fr-FR" smtClean="0"/>
              <a:t>RECOMMANDATIONS</a:t>
            </a:r>
          </a:p>
        </p:txBody>
      </p:sp>
      <p:sp>
        <p:nvSpPr>
          <p:cNvPr id="7" name="Espace réservé du contenu 6"/>
          <p:cNvSpPr>
            <a:spLocks noGrp="1"/>
          </p:cNvSpPr>
          <p:nvPr>
            <p:ph idx="1"/>
          </p:nvPr>
        </p:nvSpPr>
        <p:spPr>
          <a:xfrm>
            <a:off x="323850" y="1196975"/>
            <a:ext cx="8229600" cy="5472113"/>
          </a:xfrm>
        </p:spPr>
        <p:txBody>
          <a:bodyPr/>
          <a:lstStyle/>
          <a:p>
            <a:pPr>
              <a:buFont typeface="Arial" charset="0"/>
              <a:buNone/>
            </a:pPr>
            <a:r>
              <a:rPr lang="fr-FR" sz="2000" smtClean="0"/>
              <a:t>« La gestion du stress suppose :</a:t>
            </a:r>
          </a:p>
          <a:p>
            <a:pPr>
              <a:buFont typeface="Arial" charset="0"/>
              <a:buNone/>
            </a:pPr>
            <a:r>
              <a:rPr lang="fr-FR" sz="2000" smtClean="0"/>
              <a:t>• de s’assurer que la charge de travail est en rapport avec les compétences et  les ressources de chacun ;</a:t>
            </a:r>
          </a:p>
          <a:p>
            <a:pPr>
              <a:buFont typeface="Arial" charset="0"/>
              <a:buNone/>
            </a:pPr>
            <a:r>
              <a:rPr lang="fr-FR" sz="2000" smtClean="0"/>
              <a:t>• de concevoir des postes de travail qui soient stimulants, qui donnent du sens au travail et l’opportunité aux travailleurs d’utiliser leurs compétences ;</a:t>
            </a:r>
          </a:p>
          <a:p>
            <a:pPr>
              <a:buFont typeface="Arial" charset="0"/>
              <a:buNone/>
            </a:pPr>
            <a:r>
              <a:rPr lang="fr-FR" sz="2000" smtClean="0"/>
              <a:t>• de définir clairement les rôles et responsabilités de chacun ;</a:t>
            </a:r>
          </a:p>
          <a:p>
            <a:pPr>
              <a:buFont typeface="Arial" charset="0"/>
              <a:buNone/>
            </a:pPr>
            <a:r>
              <a:rPr lang="fr-FR" sz="2000" smtClean="0"/>
              <a:t>• de favoriser la participation des travailleurs aux décisions et aux changements qui affectent directement leur travail ;</a:t>
            </a:r>
          </a:p>
          <a:p>
            <a:pPr>
              <a:buFont typeface="Arial" charset="0"/>
              <a:buNone/>
            </a:pPr>
            <a:r>
              <a:rPr lang="fr-FR" sz="2000" smtClean="0"/>
              <a:t>• d’améliorer la communication ;</a:t>
            </a:r>
          </a:p>
          <a:p>
            <a:pPr>
              <a:buFont typeface="Arial" charset="0"/>
              <a:buNone/>
            </a:pPr>
            <a:r>
              <a:rPr lang="fr-FR" sz="2000" smtClean="0"/>
              <a:t>• de réduire l’incertitude sur les développements de carrière et les perspectives de postes ;</a:t>
            </a:r>
          </a:p>
          <a:p>
            <a:pPr>
              <a:buFont typeface="Arial" charset="0"/>
              <a:buNone/>
            </a:pPr>
            <a:r>
              <a:rPr lang="fr-FR" sz="2000" smtClean="0"/>
              <a:t>• de favoriser l’interaction sociale entre les travailleurs ;</a:t>
            </a:r>
          </a:p>
          <a:p>
            <a:pPr>
              <a:buFont typeface="Arial" charset="0"/>
              <a:buNone/>
            </a:pPr>
            <a:r>
              <a:rPr lang="fr-FR" sz="2000" smtClean="0"/>
              <a:t>• d’établir des horaires de travail qui soient compatibles avec les exigences et les responsabilités extra-professionnelles. »</a:t>
            </a:r>
          </a:p>
          <a:p>
            <a:pPr>
              <a:buFont typeface="Arial" charset="0"/>
              <a:buNone/>
            </a:pPr>
            <a:r>
              <a:rPr lang="fr-FR" sz="2000" i="1" smtClean="0"/>
              <a:t>NIOSH, 2002</a:t>
            </a:r>
          </a:p>
        </p:txBody>
      </p:sp>
      <p:pic>
        <p:nvPicPr>
          <p:cNvPr id="30724" name="Picture 10" descr="http://fredericpoupardergo.free.fr/images/recommandations.gif"/>
          <p:cNvPicPr>
            <a:picLocks noChangeAspect="1" noChangeArrowheads="1"/>
          </p:cNvPicPr>
          <p:nvPr/>
        </p:nvPicPr>
        <p:blipFill>
          <a:blip r:embed="rId2" cstate="print"/>
          <a:srcRect/>
          <a:stretch>
            <a:fillRect/>
          </a:stretch>
        </p:blipFill>
        <p:spPr bwMode="auto">
          <a:xfrm>
            <a:off x="7029450" y="2565400"/>
            <a:ext cx="2151063" cy="2060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FR" smtClean="0"/>
              <a:t>         QU’EST-CE QUE « LES RPS » ?</a:t>
            </a:r>
          </a:p>
        </p:txBody>
      </p:sp>
      <p:pic>
        <p:nvPicPr>
          <p:cNvPr id="4099" name="Picture 2" descr="http://www.atousante.com/wp-content/uploads/2011/07/Fotolia-stress.jpg"/>
          <p:cNvPicPr>
            <a:picLocks noChangeAspect="1" noChangeArrowheads="1"/>
          </p:cNvPicPr>
          <p:nvPr/>
        </p:nvPicPr>
        <p:blipFill>
          <a:blip r:embed="rId3" cstate="print"/>
          <a:srcRect/>
          <a:stretch>
            <a:fillRect/>
          </a:stretch>
        </p:blipFill>
        <p:spPr bwMode="auto">
          <a:xfrm>
            <a:off x="155575" y="188913"/>
            <a:ext cx="1463675" cy="1939925"/>
          </a:xfrm>
          <a:prstGeom prst="rect">
            <a:avLst/>
          </a:prstGeom>
          <a:noFill/>
          <a:ln w="9525">
            <a:noFill/>
            <a:miter lim="800000"/>
            <a:headEnd/>
            <a:tailEnd/>
          </a:ln>
        </p:spPr>
      </p:pic>
      <p:sp>
        <p:nvSpPr>
          <p:cNvPr id="3" name="Espace réservé du contenu 2"/>
          <p:cNvSpPr>
            <a:spLocks noGrp="1"/>
          </p:cNvSpPr>
          <p:nvPr>
            <p:ph idx="1"/>
          </p:nvPr>
        </p:nvSpPr>
        <p:spPr/>
        <p:txBody>
          <a:bodyPr/>
          <a:lstStyle/>
          <a:p>
            <a:pPr algn="just">
              <a:buFont typeface="Arial" charset="0"/>
              <a:buNone/>
            </a:pPr>
            <a:r>
              <a:rPr lang="fr-FR" sz="2800" i="1" dirty="0" smtClean="0"/>
              <a:t> Les </a:t>
            </a:r>
            <a:r>
              <a:rPr lang="fr-FR" sz="2800" b="1" i="1" dirty="0" smtClean="0"/>
              <a:t>RPS</a:t>
            </a:r>
            <a:r>
              <a:rPr lang="fr-FR" sz="2800" i="1" dirty="0" smtClean="0"/>
              <a:t> recouvrent des </a:t>
            </a:r>
            <a:r>
              <a:rPr lang="fr-FR" sz="2800" b="1" i="1" dirty="0" smtClean="0"/>
              <a:t>risques</a:t>
            </a:r>
            <a:r>
              <a:rPr lang="fr-FR" sz="2800" i="1" dirty="0" smtClean="0"/>
              <a:t> </a:t>
            </a:r>
            <a:r>
              <a:rPr lang="fr-FR" sz="2800" b="1" i="1" dirty="0" smtClean="0"/>
              <a:t>professionnels</a:t>
            </a:r>
            <a:r>
              <a:rPr lang="fr-FR" sz="2800" i="1" dirty="0" smtClean="0"/>
              <a:t> d'origine et de nature variées, qui mettent en jeu l'intégrité physique et la santé mentale des salariés et ont, par conséquent, un impact sur le bon fonctionnement des entreprises. </a:t>
            </a:r>
          </a:p>
          <a:p>
            <a:pPr algn="just">
              <a:buFont typeface="Arial" charset="0"/>
              <a:buNone/>
            </a:pPr>
            <a:r>
              <a:rPr lang="fr-FR" sz="2800" i="1" dirty="0" smtClean="0"/>
              <a:t>	On les appelle « </a:t>
            </a:r>
            <a:r>
              <a:rPr lang="fr-FR" sz="2800" b="1" i="1" dirty="0" smtClean="0"/>
              <a:t>psychosociaux</a:t>
            </a:r>
            <a:r>
              <a:rPr lang="fr-FR" sz="2800" i="1" dirty="0" smtClean="0"/>
              <a:t> » car ils sont à l'interface de l'individu : le « </a:t>
            </a:r>
            <a:r>
              <a:rPr lang="fr-FR" sz="2800" b="1" i="1" dirty="0" smtClean="0"/>
              <a:t>psycho »</a:t>
            </a:r>
            <a:r>
              <a:rPr lang="fr-FR" sz="2800" i="1" dirty="0" smtClean="0"/>
              <a:t>, et de sa situation de travail : le contact avec les autres (encadrement, collègues, clients...), c'est-à-dire le « </a:t>
            </a:r>
            <a:r>
              <a:rPr lang="fr-FR" sz="2800" b="1" i="1" dirty="0" smtClean="0"/>
              <a:t>social</a:t>
            </a:r>
            <a:r>
              <a:rPr lang="fr-FR" sz="2800" i="1" dirty="0" smtClean="0"/>
              <a:t> ».</a:t>
            </a:r>
          </a:p>
          <a:p>
            <a:pPr>
              <a:buFont typeface="Arial" charset="0"/>
              <a:buNone/>
            </a:pPr>
            <a:r>
              <a:rPr lang="fr-FR" sz="1800" i="1" dirty="0" smtClean="0"/>
              <a:t>définition du ministère du travail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ieuxvivre.espacedoc.net/uploads/pics/N-n-22.jpg"/>
          <p:cNvPicPr>
            <a:picLocks noChangeAspect="1" noChangeArrowheads="1"/>
          </p:cNvPicPr>
          <p:nvPr/>
        </p:nvPicPr>
        <p:blipFill>
          <a:blip r:embed="rId3" cstate="print"/>
          <a:srcRect/>
          <a:stretch>
            <a:fillRect/>
          </a:stretch>
        </p:blipFill>
        <p:spPr bwMode="auto">
          <a:xfrm>
            <a:off x="7092950" y="2174875"/>
            <a:ext cx="1927225" cy="1758950"/>
          </a:xfrm>
          <a:prstGeom prst="rect">
            <a:avLst/>
          </a:prstGeom>
          <a:noFill/>
          <a:ln w="9525">
            <a:noFill/>
            <a:miter lim="800000"/>
            <a:headEnd/>
            <a:tailEnd/>
          </a:ln>
        </p:spPr>
      </p:pic>
      <p:sp>
        <p:nvSpPr>
          <p:cNvPr id="31747" name="Titre 1"/>
          <p:cNvSpPr>
            <a:spLocks noGrp="1"/>
          </p:cNvSpPr>
          <p:nvPr>
            <p:ph type="title"/>
          </p:nvPr>
        </p:nvSpPr>
        <p:spPr>
          <a:xfrm>
            <a:off x="446088" y="-17463"/>
            <a:ext cx="8229600" cy="1143001"/>
          </a:xfrm>
        </p:spPr>
        <p:txBody>
          <a:bodyPr/>
          <a:lstStyle/>
          <a:p>
            <a:r>
              <a:rPr lang="fr-FR" smtClean="0"/>
              <a:t>PRESENCE DE RPS AVERES</a:t>
            </a:r>
          </a:p>
        </p:txBody>
      </p:sp>
      <p:sp>
        <p:nvSpPr>
          <p:cNvPr id="3" name="Espace réservé du contenu 2"/>
          <p:cNvSpPr>
            <a:spLocks noGrp="1"/>
          </p:cNvSpPr>
          <p:nvPr>
            <p:ph idx="1"/>
          </p:nvPr>
        </p:nvSpPr>
        <p:spPr>
          <a:xfrm>
            <a:off x="457200" y="1168400"/>
            <a:ext cx="8229600" cy="5284788"/>
          </a:xfrm>
        </p:spPr>
        <p:txBody>
          <a:bodyPr/>
          <a:lstStyle/>
          <a:p>
            <a:pPr>
              <a:buFont typeface="Arial" charset="0"/>
              <a:buNone/>
            </a:pPr>
            <a:r>
              <a:rPr lang="fr-FR" sz="2200" smtClean="0"/>
              <a:t>Les effets des RPS sur la santé sont mal réparés : aucun tableau de MP.</a:t>
            </a:r>
          </a:p>
          <a:p>
            <a:pPr>
              <a:buFont typeface="Arial" charset="0"/>
              <a:buNone/>
            </a:pPr>
            <a:r>
              <a:rPr lang="fr-FR" sz="2200" smtClean="0"/>
              <a:t> </a:t>
            </a:r>
          </a:p>
          <a:p>
            <a:pPr>
              <a:buFont typeface="Arial" charset="0"/>
              <a:buNone/>
            </a:pPr>
            <a:r>
              <a:rPr lang="fr-FR" sz="2200" smtClean="0"/>
              <a:t>Seule possibilité : CRRMP si IP &gt;=25% (jusqu’au décès du salarié) et si lien essentiel et direct avec le travail habituel.</a:t>
            </a:r>
          </a:p>
          <a:p>
            <a:pPr>
              <a:buFont typeface="Arial" charset="0"/>
              <a:buNone/>
            </a:pPr>
            <a:endParaRPr lang="fr-FR" sz="1800" b="1" smtClean="0"/>
          </a:p>
          <a:p>
            <a:pPr>
              <a:buFont typeface="Arial" charset="0"/>
              <a:buNone/>
            </a:pPr>
            <a:r>
              <a:rPr lang="fr-FR" sz="2400" b="1" smtClean="0"/>
              <a:t>Il y a toujours nécessité et possibilité d’agir :</a:t>
            </a:r>
          </a:p>
          <a:p>
            <a:pPr>
              <a:buFont typeface="Arial" charset="0"/>
              <a:buNone/>
            </a:pPr>
            <a:endParaRPr lang="fr-FR" sz="2400" b="1" smtClean="0"/>
          </a:p>
          <a:p>
            <a:pPr>
              <a:spcBef>
                <a:spcPts val="1200"/>
              </a:spcBef>
            </a:pPr>
            <a:r>
              <a:rPr lang="fr-FR" sz="2400" smtClean="0"/>
              <a:t>évaluer plus précisément les RPS pour mettre en place un plan d’actions, corriger les dysfonctionnements, réguler les « disputes » et les conflits ; </a:t>
            </a:r>
          </a:p>
          <a:p>
            <a:pPr>
              <a:spcBef>
                <a:spcPts val="1200"/>
              </a:spcBef>
            </a:pPr>
            <a:r>
              <a:rPr lang="fr-FR" sz="2400" smtClean="0"/>
              <a:t>organiser la prise en charge des personnes en souffrance ; </a:t>
            </a:r>
          </a:p>
          <a:p>
            <a:pPr>
              <a:spcBef>
                <a:spcPts val="1200"/>
              </a:spcBef>
            </a:pPr>
            <a:r>
              <a:rPr lang="fr-FR" sz="2400" smtClean="0"/>
              <a:t>les suivre,  les accompagner lors de la reprise…</a:t>
            </a:r>
          </a:p>
          <a:p>
            <a:pPr>
              <a:buFont typeface="Arial" charset="0"/>
              <a:buNone/>
            </a:pPr>
            <a:endParaRPr lang="fr-FR" sz="1800" smtClean="0"/>
          </a:p>
          <a:p>
            <a:pPr>
              <a:buFont typeface="Arial" charset="0"/>
              <a:buNone/>
            </a:pPr>
            <a:endParaRPr lang="fr-FR" sz="1800" b="1"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100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100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100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sante-travail.net/images/1/_431.jpg"/>
          <p:cNvPicPr>
            <a:picLocks noChangeAspect="1" noChangeArrowheads="1"/>
          </p:cNvPicPr>
          <p:nvPr/>
        </p:nvPicPr>
        <p:blipFill>
          <a:blip r:embed="rId2" cstate="print"/>
          <a:srcRect/>
          <a:stretch>
            <a:fillRect/>
          </a:stretch>
        </p:blipFill>
        <p:spPr bwMode="auto">
          <a:xfrm>
            <a:off x="0" y="0"/>
            <a:ext cx="2667000" cy="1714500"/>
          </a:xfrm>
          <a:prstGeom prst="rect">
            <a:avLst/>
          </a:prstGeom>
          <a:noFill/>
          <a:ln w="9525">
            <a:noFill/>
            <a:miter lim="800000"/>
            <a:headEnd/>
            <a:tailEnd/>
          </a:ln>
        </p:spPr>
      </p:pic>
      <p:sp>
        <p:nvSpPr>
          <p:cNvPr id="32771" name="Titre 1"/>
          <p:cNvSpPr>
            <a:spLocks noGrp="1"/>
          </p:cNvSpPr>
          <p:nvPr>
            <p:ph type="title"/>
          </p:nvPr>
        </p:nvSpPr>
        <p:spPr/>
        <p:txBody>
          <a:bodyPr/>
          <a:lstStyle/>
          <a:p>
            <a:pPr algn="r"/>
            <a:r>
              <a:rPr lang="fr-FR" smtClean="0"/>
              <a:t>LE MEDECIN DU TRAVAIL</a:t>
            </a:r>
            <a:br>
              <a:rPr lang="fr-FR" smtClean="0"/>
            </a:br>
            <a:r>
              <a:rPr lang="fr-FR" smtClean="0"/>
              <a:t>Qui est-il ?</a:t>
            </a:r>
          </a:p>
        </p:txBody>
      </p:sp>
      <p:sp>
        <p:nvSpPr>
          <p:cNvPr id="3" name="Espace réservé du contenu 2"/>
          <p:cNvSpPr>
            <a:spLocks noGrp="1"/>
          </p:cNvSpPr>
          <p:nvPr>
            <p:ph idx="1"/>
          </p:nvPr>
        </p:nvSpPr>
        <p:spPr>
          <a:xfrm>
            <a:off x="457200" y="1773238"/>
            <a:ext cx="8229600" cy="4525962"/>
          </a:xfrm>
        </p:spPr>
        <p:txBody>
          <a:bodyPr/>
          <a:lstStyle/>
          <a:p>
            <a:pPr algn="just"/>
            <a:r>
              <a:rPr lang="fr-FR" sz="2800" smtClean="0"/>
              <a:t>Il est médecin spécialiste en santé au travail. </a:t>
            </a:r>
          </a:p>
          <a:p>
            <a:pPr algn="just"/>
            <a:r>
              <a:rPr lang="fr-FR" sz="2800" smtClean="0"/>
              <a:t>Il fait partie d’une équipe pluridisciplinaire qu’il coordonne au sein d’un Service de Santé au Travail.</a:t>
            </a:r>
          </a:p>
          <a:p>
            <a:pPr algn="just"/>
            <a:r>
              <a:rPr lang="fr-FR" sz="2800" smtClean="0"/>
              <a:t>Ses missions sont définies par le Code du Travail.</a:t>
            </a:r>
          </a:p>
          <a:p>
            <a:pPr algn="just"/>
            <a:r>
              <a:rPr lang="fr-FR" sz="2800" smtClean="0"/>
              <a:t>En dehors des examens obligatoires organisés par l’employeur, tout salarié peut bénéficier d’un examen médical à sa demande. </a:t>
            </a:r>
          </a:p>
          <a:p>
            <a:pPr algn="just"/>
            <a:r>
              <a:rPr lang="fr-FR" sz="2800" smtClean="0"/>
              <a:t>L’adresse et le numéro de téléphone du médecin du travail font partie des affichages obligatoires dans l’entreprise.</a:t>
            </a:r>
          </a:p>
          <a:p>
            <a:pPr algn="just"/>
            <a:endParaRPr lang="fr-FR"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p:cNvPicPr>
            <a:picLocks noChangeAspect="1" noChangeArrowheads="1"/>
          </p:cNvPicPr>
          <p:nvPr/>
        </p:nvPicPr>
        <p:blipFill>
          <a:blip r:embed="rId3" cstate="print"/>
          <a:srcRect/>
          <a:stretch>
            <a:fillRect/>
          </a:stretch>
        </p:blipFill>
        <p:spPr bwMode="auto">
          <a:xfrm>
            <a:off x="0" y="115888"/>
            <a:ext cx="2667000" cy="1714500"/>
          </a:xfrm>
          <a:prstGeom prst="rect">
            <a:avLst/>
          </a:prstGeom>
          <a:noFill/>
          <a:ln w="9525">
            <a:noFill/>
            <a:miter lim="800000"/>
            <a:headEnd/>
            <a:tailEnd/>
          </a:ln>
        </p:spPr>
      </p:pic>
      <p:sp>
        <p:nvSpPr>
          <p:cNvPr id="33795" name="Titre 1"/>
          <p:cNvSpPr>
            <a:spLocks noGrp="1"/>
          </p:cNvSpPr>
          <p:nvPr>
            <p:ph type="title"/>
          </p:nvPr>
        </p:nvSpPr>
        <p:spPr>
          <a:xfrm>
            <a:off x="277813" y="260350"/>
            <a:ext cx="8686800" cy="1143000"/>
          </a:xfrm>
        </p:spPr>
        <p:txBody>
          <a:bodyPr/>
          <a:lstStyle/>
          <a:p>
            <a:pPr algn="r"/>
            <a:r>
              <a:rPr lang="fr-FR" sz="4000" smtClean="0"/>
              <a:t>ROLE DU MEDECIN DU TRAVAIL</a:t>
            </a:r>
            <a:br>
              <a:rPr lang="fr-FR" sz="4000" smtClean="0"/>
            </a:br>
            <a:r>
              <a:rPr lang="fr-FR" sz="4000" smtClean="0"/>
              <a:t>Qu’est-ce qu’il peut faire ?</a:t>
            </a:r>
          </a:p>
        </p:txBody>
      </p:sp>
      <p:sp>
        <p:nvSpPr>
          <p:cNvPr id="3" name="Espace réservé du contenu 2"/>
          <p:cNvSpPr>
            <a:spLocks noGrp="1"/>
          </p:cNvSpPr>
          <p:nvPr>
            <p:ph idx="1"/>
          </p:nvPr>
        </p:nvSpPr>
        <p:spPr>
          <a:xfrm>
            <a:off x="107950" y="1855788"/>
            <a:ext cx="8785225" cy="5002212"/>
          </a:xfrm>
        </p:spPr>
        <p:txBody>
          <a:bodyPr/>
          <a:lstStyle/>
          <a:p>
            <a:pPr algn="just">
              <a:spcBef>
                <a:spcPts val="1200"/>
              </a:spcBef>
            </a:pPr>
            <a:r>
              <a:rPr lang="fr-FR" sz="2000" smtClean="0"/>
              <a:t>Il </a:t>
            </a:r>
            <a:r>
              <a:rPr lang="fr-FR" sz="2000" b="1" smtClean="0"/>
              <a:t>rencontre</a:t>
            </a:r>
            <a:r>
              <a:rPr lang="fr-FR" sz="2000" smtClean="0"/>
              <a:t> les salariés, </a:t>
            </a:r>
            <a:r>
              <a:rPr lang="fr-FR" sz="2000" b="1" smtClean="0"/>
              <a:t>écoute</a:t>
            </a:r>
            <a:r>
              <a:rPr lang="fr-FR" sz="2000" smtClean="0"/>
              <a:t> leurs difficultés, </a:t>
            </a:r>
            <a:r>
              <a:rPr lang="fr-FR" sz="2000" b="1" smtClean="0"/>
              <a:t>évalue</a:t>
            </a:r>
            <a:r>
              <a:rPr lang="fr-FR" sz="2000" smtClean="0"/>
              <a:t> leur état de santé et  les </a:t>
            </a:r>
            <a:r>
              <a:rPr lang="fr-FR" sz="2000" b="1" smtClean="0"/>
              <a:t>oriente</a:t>
            </a:r>
            <a:r>
              <a:rPr lang="fr-FR" sz="2000" smtClean="0"/>
              <a:t> si besoin vers le système de soin.</a:t>
            </a:r>
          </a:p>
          <a:p>
            <a:pPr algn="just">
              <a:spcBef>
                <a:spcPts val="1200"/>
              </a:spcBef>
            </a:pPr>
            <a:r>
              <a:rPr lang="fr-FR" sz="2000" smtClean="0"/>
              <a:t>Il peut </a:t>
            </a:r>
            <a:r>
              <a:rPr lang="fr-FR" sz="2000" b="1" smtClean="0"/>
              <a:t>constater</a:t>
            </a:r>
            <a:r>
              <a:rPr lang="fr-FR" sz="2000" smtClean="0"/>
              <a:t> l’incompatibilité du maintien au poste avec l’exigence de préservation de la santé du salarié en formulant un </a:t>
            </a:r>
            <a:r>
              <a:rPr lang="fr-FR" sz="2000" b="1" smtClean="0"/>
              <a:t>avis d’aptitude </a:t>
            </a:r>
            <a:r>
              <a:rPr lang="fr-FR" sz="2000" smtClean="0"/>
              <a:t>indiquant des aménagements ou des restrictions au poste. Il peut </a:t>
            </a:r>
            <a:r>
              <a:rPr lang="fr-FR" sz="2000" b="1" smtClean="0"/>
              <a:t>proposer</a:t>
            </a:r>
            <a:r>
              <a:rPr lang="fr-FR" sz="2000" smtClean="0"/>
              <a:t> un changement d’affectation. </a:t>
            </a:r>
          </a:p>
          <a:p>
            <a:pPr algn="just">
              <a:spcBef>
                <a:spcPts val="1200"/>
              </a:spcBef>
            </a:pPr>
            <a:r>
              <a:rPr lang="fr-FR" sz="2000" smtClean="0"/>
              <a:t>Il a </a:t>
            </a:r>
            <a:r>
              <a:rPr lang="fr-FR" sz="2000" b="1" smtClean="0"/>
              <a:t>libre accès </a:t>
            </a:r>
            <a:r>
              <a:rPr lang="fr-FR" sz="2000" smtClean="0"/>
              <a:t>aux lieux de travail et peut </a:t>
            </a:r>
            <a:r>
              <a:rPr lang="fr-FR" sz="2000" b="1" smtClean="0"/>
              <a:t>réaliser</a:t>
            </a:r>
            <a:r>
              <a:rPr lang="fr-FR" sz="2000" smtClean="0"/>
              <a:t> des études de poste et des conditions de travail. Il peut </a:t>
            </a:r>
            <a:r>
              <a:rPr lang="fr-FR" sz="2000" b="1" smtClean="0"/>
              <a:t>alerter</a:t>
            </a:r>
            <a:r>
              <a:rPr lang="fr-FR" sz="2000" smtClean="0"/>
              <a:t> l’employeur et le CHSCT, dans le strict respect du secret médical.</a:t>
            </a:r>
          </a:p>
          <a:p>
            <a:pPr algn="just">
              <a:spcBef>
                <a:spcPts val="1200"/>
              </a:spcBef>
            </a:pPr>
            <a:r>
              <a:rPr lang="fr-FR" sz="2000" smtClean="0"/>
              <a:t>Il peut </a:t>
            </a:r>
            <a:r>
              <a:rPr lang="fr-FR" sz="2000" b="1" smtClean="0"/>
              <a:t>aider</a:t>
            </a:r>
            <a:r>
              <a:rPr lang="fr-FR" sz="2000" smtClean="0"/>
              <a:t> un salarié à faire valoir ses droits sociaux (reconnaissance d’accident de travail ou de maladie  professionnelle).</a:t>
            </a:r>
          </a:p>
          <a:p>
            <a:pPr algn="just">
              <a:spcBef>
                <a:spcPts val="1200"/>
              </a:spcBef>
            </a:pPr>
            <a:r>
              <a:rPr lang="fr-FR" sz="2000" smtClean="0"/>
              <a:t>Il propose des mesures visant à préserver la santé des salariés par un </a:t>
            </a:r>
            <a:r>
              <a:rPr lang="fr-FR" sz="2000" b="1" smtClean="0"/>
              <a:t>écrit</a:t>
            </a:r>
            <a:r>
              <a:rPr lang="fr-FR" sz="2000" smtClean="0"/>
              <a:t> motivé et circonstancié lorsqu’il constate la présence d’un risque.</a:t>
            </a:r>
            <a:endParaRPr lang="fr-FR" sz="24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medecinedutravail.net/uploads/secours_medicaux.jpg"/>
          <p:cNvPicPr>
            <a:picLocks noChangeAspect="1" noChangeArrowheads="1"/>
          </p:cNvPicPr>
          <p:nvPr/>
        </p:nvPicPr>
        <p:blipFill>
          <a:blip r:embed="rId3" cstate="print"/>
          <a:srcRect/>
          <a:stretch>
            <a:fillRect/>
          </a:stretch>
        </p:blipFill>
        <p:spPr bwMode="auto">
          <a:xfrm>
            <a:off x="34925" y="44450"/>
            <a:ext cx="1944688" cy="1944688"/>
          </a:xfrm>
          <a:prstGeom prst="rect">
            <a:avLst/>
          </a:prstGeom>
          <a:noFill/>
          <a:ln w="9525">
            <a:noFill/>
            <a:miter lim="800000"/>
            <a:headEnd/>
            <a:tailEnd/>
          </a:ln>
        </p:spPr>
      </p:pic>
      <p:sp>
        <p:nvSpPr>
          <p:cNvPr id="3" name="Espace réservé du contenu 2"/>
          <p:cNvSpPr>
            <a:spLocks noGrp="1"/>
          </p:cNvSpPr>
          <p:nvPr>
            <p:ph idx="1"/>
          </p:nvPr>
        </p:nvSpPr>
        <p:spPr>
          <a:xfrm>
            <a:off x="457200" y="1927225"/>
            <a:ext cx="8229600" cy="4525963"/>
          </a:xfrm>
        </p:spPr>
        <p:txBody>
          <a:bodyPr/>
          <a:lstStyle/>
          <a:p>
            <a:pPr algn="just"/>
            <a:r>
              <a:rPr lang="fr-FR" sz="2400" smtClean="0"/>
              <a:t>Il ne peut pas apporter de soins sauf urgence, il a un </a:t>
            </a:r>
            <a:r>
              <a:rPr lang="fr-FR" sz="2400" b="1" smtClean="0"/>
              <a:t>rôle exclusivement préventif.</a:t>
            </a:r>
          </a:p>
          <a:p>
            <a:pPr algn="just"/>
            <a:r>
              <a:rPr lang="fr-FR" sz="2400" smtClean="0"/>
              <a:t>Il ne peut donner aucune information à l’employeur ni sur l’état de santé d’un salarié, ni même sur le fait qu’un salarié l’a sollicité. Il est soumis au </a:t>
            </a:r>
            <a:r>
              <a:rPr lang="fr-FR" sz="2400" b="1" smtClean="0"/>
              <a:t>secret professionnel</a:t>
            </a:r>
            <a:r>
              <a:rPr lang="fr-FR" sz="2400" smtClean="0"/>
              <a:t>.</a:t>
            </a:r>
          </a:p>
          <a:p>
            <a:pPr algn="just"/>
            <a:r>
              <a:rPr lang="fr-FR" sz="2400" smtClean="0"/>
              <a:t>Il ne peut pas décider de l’affectation d’un salarié, cette prérogative relève exclusivement de l’employeur qui doit </a:t>
            </a:r>
            <a:r>
              <a:rPr lang="fr-FR" sz="2400" b="1" smtClean="0"/>
              <a:t>prendre en considération </a:t>
            </a:r>
            <a:r>
              <a:rPr lang="fr-FR" sz="2400" smtClean="0"/>
              <a:t>les contre-indications et les propositions du médecin du travail.</a:t>
            </a:r>
          </a:p>
          <a:p>
            <a:pPr algn="just"/>
            <a:r>
              <a:rPr lang="fr-FR" sz="2400" smtClean="0"/>
              <a:t>Il ne peut pas qualifier juridiquement des faits. Il ne peut donc pas établir un </a:t>
            </a:r>
            <a:r>
              <a:rPr lang="fr-FR" sz="2400" b="1" smtClean="0"/>
              <a:t>certificat médical </a:t>
            </a:r>
            <a:r>
              <a:rPr lang="fr-FR" sz="2400" smtClean="0"/>
              <a:t>par lequel il attesterait d’un harcèlement moral.</a:t>
            </a:r>
          </a:p>
          <a:p>
            <a:endParaRPr lang="fr-FR" smtClean="0"/>
          </a:p>
          <a:p>
            <a:endParaRPr lang="fr-FR" smtClean="0"/>
          </a:p>
        </p:txBody>
      </p:sp>
      <p:sp>
        <p:nvSpPr>
          <p:cNvPr id="34820" name="Titre 1"/>
          <p:cNvSpPr>
            <a:spLocks noGrp="1"/>
          </p:cNvSpPr>
          <p:nvPr>
            <p:ph type="title"/>
          </p:nvPr>
        </p:nvSpPr>
        <p:spPr>
          <a:xfrm>
            <a:off x="323850" y="125413"/>
            <a:ext cx="8686800" cy="1143000"/>
          </a:xfrm>
        </p:spPr>
        <p:txBody>
          <a:bodyPr/>
          <a:lstStyle/>
          <a:p>
            <a:pPr algn="r"/>
            <a:r>
              <a:rPr lang="fr-FR" sz="4000" smtClean="0"/>
              <a:t>ROLE DU MEDECIN DU TRAVAIL</a:t>
            </a:r>
            <a:br>
              <a:rPr lang="fr-FR" sz="4000" smtClean="0"/>
            </a:br>
            <a:r>
              <a:rPr lang="fr-FR" sz="4000" smtClean="0"/>
              <a:t>Qu’est-ce qu’il ne peut pas faire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3" cstate="print"/>
          <a:srcRect/>
          <a:stretch>
            <a:fillRect/>
          </a:stretch>
        </p:blipFill>
        <p:spPr bwMode="auto">
          <a:xfrm>
            <a:off x="6443663" y="765175"/>
            <a:ext cx="2325687" cy="1784350"/>
          </a:xfrm>
          <a:prstGeom prst="rect">
            <a:avLst/>
          </a:prstGeom>
          <a:noFill/>
          <a:ln w="9525">
            <a:noFill/>
            <a:miter lim="800000"/>
            <a:headEnd/>
            <a:tailEnd/>
          </a:ln>
        </p:spPr>
      </p:pic>
      <p:sp>
        <p:nvSpPr>
          <p:cNvPr id="32770" name="Title 1"/>
          <p:cNvSpPr>
            <a:spLocks noGrp="1"/>
          </p:cNvSpPr>
          <p:nvPr>
            <p:ph type="title"/>
          </p:nvPr>
        </p:nvSpPr>
        <p:spPr>
          <a:xfrm>
            <a:off x="0" y="260350"/>
            <a:ext cx="9144000" cy="936625"/>
          </a:xfrm>
        </p:spPr>
        <p:txBody>
          <a:bodyPr/>
          <a:lstStyle/>
          <a:p>
            <a:pPr eaLnBrk="1" hangingPunct="1">
              <a:defRPr/>
            </a:pPr>
            <a:r>
              <a:rPr lang="fr-FR" sz="3200" cap="all" dirty="0" smtClean="0"/>
              <a:t>Le travail , UNE ressource pour la santé</a:t>
            </a:r>
            <a:endParaRPr lang="fr-FR" sz="3200" b="1" cap="all" dirty="0" smtClean="0">
              <a:solidFill>
                <a:schemeClr val="tx2"/>
              </a:solidFill>
            </a:endParaRPr>
          </a:p>
        </p:txBody>
      </p:sp>
      <p:sp>
        <p:nvSpPr>
          <p:cNvPr id="3" name="Content Placeholder 2"/>
          <p:cNvSpPr>
            <a:spLocks noGrp="1"/>
          </p:cNvSpPr>
          <p:nvPr>
            <p:ph idx="1"/>
          </p:nvPr>
        </p:nvSpPr>
        <p:spPr>
          <a:xfrm>
            <a:off x="169863" y="2771775"/>
            <a:ext cx="8723312" cy="3825875"/>
          </a:xfrm>
        </p:spPr>
        <p:txBody>
          <a:bodyPr rtlCol="0">
            <a:normAutofit fontScale="92500" lnSpcReduction="10000"/>
          </a:bodyPr>
          <a:lstStyle/>
          <a:p>
            <a:pPr marL="365760" indent="-283464" fontAlgn="auto">
              <a:lnSpc>
                <a:spcPct val="90000"/>
              </a:lnSpc>
              <a:spcBef>
                <a:spcPts val="1200"/>
              </a:spcBef>
              <a:spcAft>
                <a:spcPts val="0"/>
              </a:spcAft>
              <a:buFont typeface="Wingdings 2"/>
              <a:buChar char=""/>
              <a:defRPr/>
            </a:pPr>
            <a:r>
              <a:rPr lang="fr-FR" dirty="0" smtClean="0"/>
              <a:t>Que l’on puisse y apporter de soi, que l’on ait un </a:t>
            </a:r>
            <a:r>
              <a:rPr lang="fr-FR" dirty="0"/>
              <a:t>sentiment </a:t>
            </a:r>
            <a:r>
              <a:rPr lang="fr-FR" dirty="0" smtClean="0"/>
              <a:t>d’utilité, que l’on puisse faire du «beau» </a:t>
            </a:r>
            <a:r>
              <a:rPr lang="fr-FR" dirty="0"/>
              <a:t>travail, selon des règles de métier élaborées entre pairs, dans le maintien des </a:t>
            </a:r>
            <a:r>
              <a:rPr lang="fr-FR" dirty="0" smtClean="0"/>
              <a:t>«disputes </a:t>
            </a:r>
            <a:r>
              <a:rPr lang="fr-FR" dirty="0"/>
              <a:t>professionnelles» qui sont créatrices de liens. </a:t>
            </a:r>
            <a:endParaRPr lang="fr-FR" sz="1400" dirty="0"/>
          </a:p>
          <a:p>
            <a:pPr marL="365760" indent="-283464" fontAlgn="auto">
              <a:lnSpc>
                <a:spcPct val="90000"/>
              </a:lnSpc>
              <a:spcBef>
                <a:spcPts val="1200"/>
              </a:spcBef>
              <a:spcAft>
                <a:spcPts val="0"/>
              </a:spcAft>
              <a:buFont typeface="Wingdings 2"/>
              <a:buChar char=""/>
              <a:defRPr/>
            </a:pPr>
            <a:r>
              <a:rPr lang="fr-FR" dirty="0"/>
              <a:t>Que l’on puisse travailler avec </a:t>
            </a:r>
            <a:r>
              <a:rPr lang="fr-FR" dirty="0" smtClean="0"/>
              <a:t>«des </a:t>
            </a:r>
            <a:r>
              <a:rPr lang="fr-FR" dirty="0"/>
              <a:t>manières de faire </a:t>
            </a:r>
            <a:r>
              <a:rPr lang="fr-FR" dirty="0" smtClean="0"/>
              <a:t>partagées», </a:t>
            </a:r>
            <a:r>
              <a:rPr lang="fr-FR" dirty="0"/>
              <a:t>selon son style, pour un objectif qui a du </a:t>
            </a:r>
            <a:r>
              <a:rPr lang="fr-FR" b="1" dirty="0" smtClean="0"/>
              <a:t>SENS</a:t>
            </a:r>
            <a:r>
              <a:rPr lang="fr-FR" dirty="0" smtClean="0"/>
              <a:t> </a:t>
            </a:r>
            <a:r>
              <a:rPr lang="fr-FR" dirty="0"/>
              <a:t>et qui ne heurte pas ses valeurs, soutenu par ses collègues et sa hiérarchie de proximité</a:t>
            </a:r>
            <a:r>
              <a:rPr lang="fr-FR" dirty="0" smtClean="0"/>
              <a:t>. </a:t>
            </a:r>
          </a:p>
        </p:txBody>
      </p:sp>
      <p:sp>
        <p:nvSpPr>
          <p:cNvPr id="35845" name="ZoneTexte 5"/>
          <p:cNvSpPr txBox="1">
            <a:spLocks noChangeArrowheads="1"/>
          </p:cNvSpPr>
          <p:nvPr/>
        </p:nvSpPr>
        <p:spPr bwMode="auto">
          <a:xfrm>
            <a:off x="395288" y="1579563"/>
            <a:ext cx="4248150" cy="769937"/>
          </a:xfrm>
          <a:prstGeom prst="rect">
            <a:avLst/>
          </a:prstGeom>
          <a:noFill/>
          <a:ln w="9525">
            <a:noFill/>
            <a:miter lim="800000"/>
            <a:headEnd/>
            <a:tailEnd/>
          </a:ln>
        </p:spPr>
        <p:txBody>
          <a:bodyPr>
            <a:spAutoFit/>
          </a:bodyPr>
          <a:lstStyle/>
          <a:p>
            <a:r>
              <a:rPr lang="fr-FR" sz="4400">
                <a:solidFill>
                  <a:schemeClr val="tx2"/>
                </a:solidFill>
              </a:rPr>
              <a:t>à condition…</a:t>
            </a:r>
            <a:endParaRPr lang="fr-FR" sz="4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16" descr="http://www.formation-et-cours.com/wp-content/uploads/2010/07/communication_agency1.jpg"/>
          <p:cNvPicPr>
            <a:picLocks noChangeAspect="1" noChangeArrowheads="1"/>
          </p:cNvPicPr>
          <p:nvPr/>
        </p:nvPicPr>
        <p:blipFill>
          <a:blip r:embed="rId3" cstate="print"/>
          <a:srcRect/>
          <a:stretch>
            <a:fillRect/>
          </a:stretch>
        </p:blipFill>
        <p:spPr bwMode="auto">
          <a:xfrm>
            <a:off x="6567488" y="1052513"/>
            <a:ext cx="2325687" cy="2263775"/>
          </a:xfrm>
          <a:prstGeom prst="rect">
            <a:avLst/>
          </a:prstGeom>
          <a:noFill/>
          <a:ln w="9525">
            <a:noFill/>
            <a:miter lim="800000"/>
            <a:headEnd/>
            <a:tailEnd/>
          </a:ln>
        </p:spPr>
      </p:pic>
      <p:sp>
        <p:nvSpPr>
          <p:cNvPr id="53251" name="Content Placeholder 2"/>
          <p:cNvSpPr>
            <a:spLocks noGrp="1"/>
          </p:cNvSpPr>
          <p:nvPr>
            <p:ph idx="1"/>
          </p:nvPr>
        </p:nvSpPr>
        <p:spPr>
          <a:xfrm>
            <a:off x="395288" y="3617913"/>
            <a:ext cx="7993062" cy="3267075"/>
          </a:xfrm>
        </p:spPr>
        <p:txBody>
          <a:bodyPr/>
          <a:lstStyle/>
          <a:p>
            <a:pPr algn="just">
              <a:lnSpc>
                <a:spcPct val="90000"/>
              </a:lnSpc>
              <a:buFont typeface="Arial" charset="0"/>
              <a:buNone/>
            </a:pPr>
            <a:r>
              <a:rPr lang="fr-FR" sz="2400" i="1" smtClean="0"/>
              <a:t>«… </a:t>
            </a:r>
            <a:r>
              <a:rPr lang="fr-FR" i="1" smtClean="0"/>
              <a:t>même si la prévention des atteintes à la santé par le travail est, pour une grande part, du ressort des professionnels, elle dépend avant tout de la capacité des femmes et des hommes à agir sur leurs propres conditions de travail. »</a:t>
            </a:r>
            <a:r>
              <a:rPr lang="fr-FR" sz="2400" i="1" smtClean="0"/>
              <a:t>  </a:t>
            </a:r>
            <a:r>
              <a:rPr lang="fr-FR" sz="2400" smtClean="0"/>
              <a:t>(Philippe DAVEZIES)</a:t>
            </a:r>
          </a:p>
          <a:p>
            <a:pPr>
              <a:lnSpc>
                <a:spcPct val="90000"/>
              </a:lnSpc>
              <a:buFont typeface="Wingdings" pitchFamily="2" charset="2"/>
              <a:buNone/>
            </a:pPr>
            <a:r>
              <a:rPr lang="fr-FR" smtClean="0"/>
              <a:t>	</a:t>
            </a:r>
            <a:endParaRPr lang="fr-FR" sz="2400" i="1" smtClean="0"/>
          </a:p>
          <a:p>
            <a:endParaRPr lang="fr-FR" smtClean="0"/>
          </a:p>
        </p:txBody>
      </p:sp>
      <p:sp>
        <p:nvSpPr>
          <p:cNvPr id="34822" name="Title 1"/>
          <p:cNvSpPr>
            <a:spLocks noGrp="1"/>
          </p:cNvSpPr>
          <p:nvPr>
            <p:ph type="title"/>
          </p:nvPr>
        </p:nvSpPr>
        <p:spPr>
          <a:xfrm>
            <a:off x="323850" y="2430463"/>
            <a:ext cx="7497763" cy="1143000"/>
          </a:xfrm>
        </p:spPr>
        <p:txBody>
          <a:bodyPr/>
          <a:lstStyle/>
          <a:p>
            <a:pPr algn="l"/>
            <a:r>
              <a:rPr lang="fr-FR" sz="4000" b="1" smtClean="0">
                <a:solidFill>
                  <a:schemeClr val="tx2"/>
                </a:solidFill>
              </a:rPr>
              <a:t>d’être des SALARIES ACTEURS </a:t>
            </a:r>
          </a:p>
        </p:txBody>
      </p:sp>
      <p:sp>
        <p:nvSpPr>
          <p:cNvPr id="36869" name="ZoneTexte 5"/>
          <p:cNvSpPr txBox="1">
            <a:spLocks noChangeArrowheads="1"/>
          </p:cNvSpPr>
          <p:nvPr/>
        </p:nvSpPr>
        <p:spPr bwMode="auto">
          <a:xfrm>
            <a:off x="395288" y="1579563"/>
            <a:ext cx="4248150" cy="769937"/>
          </a:xfrm>
          <a:prstGeom prst="rect">
            <a:avLst/>
          </a:prstGeom>
          <a:noFill/>
          <a:ln w="9525">
            <a:noFill/>
            <a:miter lim="800000"/>
            <a:headEnd/>
            <a:tailEnd/>
          </a:ln>
        </p:spPr>
        <p:txBody>
          <a:bodyPr>
            <a:spAutoFit/>
          </a:bodyPr>
          <a:lstStyle/>
          <a:p>
            <a:r>
              <a:rPr lang="fr-FR" sz="4400">
                <a:solidFill>
                  <a:schemeClr val="tx2"/>
                </a:solidFill>
              </a:rPr>
              <a:t>à condition…</a:t>
            </a:r>
            <a:endParaRPr lang="fr-FR" sz="4400"/>
          </a:p>
        </p:txBody>
      </p:sp>
      <p:sp>
        <p:nvSpPr>
          <p:cNvPr id="15" name="Title 1"/>
          <p:cNvSpPr txBox="1">
            <a:spLocks/>
          </p:cNvSpPr>
          <p:nvPr/>
        </p:nvSpPr>
        <p:spPr bwMode="auto">
          <a:xfrm>
            <a:off x="0" y="260350"/>
            <a:ext cx="9144000" cy="936625"/>
          </a:xfrm>
          <a:prstGeom prst="rect">
            <a:avLst/>
          </a:prstGeom>
          <a:noFill/>
          <a:ln w="9525">
            <a:noFill/>
            <a:miter lim="800000"/>
            <a:headEnd/>
            <a:tailEnd/>
          </a:ln>
        </p:spPr>
        <p:txBody>
          <a:bodyPr anchor="ctr"/>
          <a:lstStyle/>
          <a:p>
            <a:pPr algn="ctr">
              <a:defRPr/>
            </a:pPr>
            <a:r>
              <a:rPr lang="fr-FR" sz="3200" cap="all" dirty="0">
                <a:latin typeface="+mj-lt"/>
                <a:ea typeface="+mj-ea"/>
                <a:cs typeface="+mj-cs"/>
              </a:rPr>
              <a:t>Le travail , UNE ressource pour la santé</a:t>
            </a:r>
            <a:endParaRPr lang="fr-FR" sz="3200" b="1" cap="all" dirty="0">
              <a:solidFill>
                <a:schemeClr val="tx2"/>
              </a:solidFill>
              <a:latin typeface="+mj-lt"/>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34822"/>
                                        </p:tgtEl>
                                        <p:attrNameLst>
                                          <p:attrName>style.visibility</p:attrName>
                                        </p:attrNameLst>
                                      </p:cBhvr>
                                      <p:to>
                                        <p:strVal val="visible"/>
                                      </p:to>
                                    </p:set>
                                    <p:animEffect transition="in" filter="circle(in)">
                                      <p:cBhvr>
                                        <p:cTn id="7" dur="20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box(in)">
                                      <p:cBhvr>
                                        <p:cTn id="12"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P spid="3482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Parchemin horizontal 4"/>
          <p:cNvSpPr/>
          <p:nvPr/>
        </p:nvSpPr>
        <p:spPr>
          <a:xfrm>
            <a:off x="395288" y="1223963"/>
            <a:ext cx="8569325" cy="5373687"/>
          </a:xfrm>
          <a:prstGeom prst="horizontalScroll">
            <a:avLst/>
          </a:prstGeom>
          <a:blipFill>
            <a:blip r:embed="rId2" cstate="print">
              <a:lum bright="12000" contrast="3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891" name="Rectangle 2"/>
          <p:cNvSpPr>
            <a:spLocks noGrp="1" noChangeArrowheads="1"/>
          </p:cNvSpPr>
          <p:nvPr>
            <p:ph type="title"/>
          </p:nvPr>
        </p:nvSpPr>
        <p:spPr>
          <a:xfrm>
            <a:off x="468313" y="476250"/>
            <a:ext cx="8229600" cy="1143000"/>
          </a:xfrm>
        </p:spPr>
        <p:txBody>
          <a:bodyPr/>
          <a:lstStyle/>
          <a:p>
            <a:r>
              <a:rPr lang="fr-FR" smtClean="0"/>
              <a:t>Les « dix commandements » en prévention des RPS </a:t>
            </a:r>
            <a:br>
              <a:rPr lang="fr-FR" smtClean="0"/>
            </a:br>
            <a:endParaRPr lang="fr-FR" smtClean="0"/>
          </a:p>
        </p:txBody>
      </p:sp>
      <p:sp>
        <p:nvSpPr>
          <p:cNvPr id="278531" name="Rectangle 3"/>
          <p:cNvSpPr>
            <a:spLocks noGrp="1" noChangeArrowheads="1"/>
          </p:cNvSpPr>
          <p:nvPr>
            <p:ph type="body" idx="1"/>
          </p:nvPr>
        </p:nvSpPr>
        <p:spPr>
          <a:xfrm>
            <a:off x="1143000" y="1944688"/>
            <a:ext cx="7772400" cy="4724400"/>
          </a:xfrm>
        </p:spPr>
        <p:txBody>
          <a:bodyPr/>
          <a:lstStyle/>
          <a:p>
            <a:r>
              <a:rPr lang="fr-FR" b="1" smtClean="0">
                <a:solidFill>
                  <a:srgbClr val="FF0000"/>
                </a:solidFill>
              </a:rPr>
              <a:t>TOUS</a:t>
            </a:r>
            <a:r>
              <a:rPr lang="fr-FR" smtClean="0"/>
              <a:t> les risques tu </a:t>
            </a:r>
            <a:r>
              <a:rPr lang="fr-FR" b="1" smtClean="0">
                <a:solidFill>
                  <a:srgbClr val="FF0000"/>
                </a:solidFill>
              </a:rPr>
              <a:t>évalueras</a:t>
            </a:r>
          </a:p>
          <a:p>
            <a:r>
              <a:rPr lang="fr-FR" smtClean="0"/>
              <a:t>A l’</a:t>
            </a:r>
            <a:r>
              <a:rPr lang="fr-FR" b="1" smtClean="0">
                <a:solidFill>
                  <a:srgbClr val="FF0000"/>
                </a:solidFill>
              </a:rPr>
              <a:t>organisation</a:t>
            </a:r>
            <a:r>
              <a:rPr lang="fr-FR" smtClean="0"/>
              <a:t> du travail, toujours tu penseras</a:t>
            </a:r>
          </a:p>
          <a:p>
            <a:r>
              <a:rPr lang="fr-FR" smtClean="0"/>
              <a:t>Tes salarié(e)s tu </a:t>
            </a:r>
            <a:r>
              <a:rPr lang="fr-FR" b="1" smtClean="0">
                <a:solidFill>
                  <a:srgbClr val="FF0000"/>
                </a:solidFill>
              </a:rPr>
              <a:t>ECOUTERAS</a:t>
            </a:r>
          </a:p>
          <a:p>
            <a:r>
              <a:rPr lang="fr-FR" smtClean="0"/>
              <a:t>Des </a:t>
            </a:r>
            <a:r>
              <a:rPr lang="fr-FR" b="1" smtClean="0">
                <a:solidFill>
                  <a:srgbClr val="FF0000"/>
                </a:solidFill>
              </a:rPr>
              <a:t>marges</a:t>
            </a:r>
            <a:r>
              <a:rPr lang="fr-FR" smtClean="0"/>
              <a:t> de manœuvre tu leur laisseras</a:t>
            </a:r>
          </a:p>
          <a:p>
            <a:r>
              <a:rPr lang="fr-FR" smtClean="0"/>
              <a:t>Paroles et gestes de </a:t>
            </a:r>
            <a:r>
              <a:rPr lang="fr-FR" b="1" smtClean="0">
                <a:solidFill>
                  <a:srgbClr val="FF0000"/>
                </a:solidFill>
              </a:rPr>
              <a:t>reconnaissance</a:t>
            </a:r>
            <a:r>
              <a:rPr lang="fr-FR" smtClean="0"/>
              <a:t> tu leur prodigueras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dissolve">
                                      <p:cBhvr>
                                        <p:cTn id="7" dur="500"/>
                                        <p:tgtEl>
                                          <p:spTgt spid="278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8531">
                                            <p:txEl>
                                              <p:pRg st="1" end="1"/>
                                            </p:txEl>
                                          </p:spTgt>
                                        </p:tgtEl>
                                        <p:attrNameLst>
                                          <p:attrName>style.visibility</p:attrName>
                                        </p:attrNameLst>
                                      </p:cBhvr>
                                      <p:to>
                                        <p:strVal val="visible"/>
                                      </p:to>
                                    </p:set>
                                    <p:animEffect transition="in" filter="dissolve">
                                      <p:cBhvr>
                                        <p:cTn id="12" dur="500"/>
                                        <p:tgtEl>
                                          <p:spTgt spid="278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8531">
                                            <p:txEl>
                                              <p:pRg st="2" end="2"/>
                                            </p:txEl>
                                          </p:spTgt>
                                        </p:tgtEl>
                                        <p:attrNameLst>
                                          <p:attrName>style.visibility</p:attrName>
                                        </p:attrNameLst>
                                      </p:cBhvr>
                                      <p:to>
                                        <p:strVal val="visible"/>
                                      </p:to>
                                    </p:set>
                                    <p:animEffect transition="in" filter="dissolve">
                                      <p:cBhvr>
                                        <p:cTn id="17" dur="500"/>
                                        <p:tgtEl>
                                          <p:spTgt spid="278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8531">
                                            <p:txEl>
                                              <p:pRg st="3" end="3"/>
                                            </p:txEl>
                                          </p:spTgt>
                                        </p:tgtEl>
                                        <p:attrNameLst>
                                          <p:attrName>style.visibility</p:attrName>
                                        </p:attrNameLst>
                                      </p:cBhvr>
                                      <p:to>
                                        <p:strVal val="visible"/>
                                      </p:to>
                                    </p:set>
                                    <p:animEffect transition="in" filter="dissolve">
                                      <p:cBhvr>
                                        <p:cTn id="22" dur="500"/>
                                        <p:tgtEl>
                                          <p:spTgt spid="278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8531">
                                            <p:txEl>
                                              <p:pRg st="4" end="4"/>
                                            </p:txEl>
                                          </p:spTgt>
                                        </p:tgtEl>
                                        <p:attrNameLst>
                                          <p:attrName>style.visibility</p:attrName>
                                        </p:attrNameLst>
                                      </p:cBhvr>
                                      <p:to>
                                        <p:strVal val="visible"/>
                                      </p:to>
                                    </p:set>
                                    <p:animEffect transition="in" filter="dissolve">
                                      <p:cBhvr>
                                        <p:cTn id="27" dur="500"/>
                                        <p:tgtEl>
                                          <p:spTgt spid="278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Parchemin horizontal 5"/>
          <p:cNvSpPr/>
          <p:nvPr/>
        </p:nvSpPr>
        <p:spPr>
          <a:xfrm>
            <a:off x="395288" y="1223963"/>
            <a:ext cx="8569325" cy="5373687"/>
          </a:xfrm>
          <a:prstGeom prst="horizontalScroll">
            <a:avLst/>
          </a:prstGeom>
          <a:blipFill>
            <a:blip r:embed="rId3" cstate="print">
              <a:lum bright="12000" contrast="3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7507" name="Rectangle 3"/>
          <p:cNvSpPr>
            <a:spLocks noGrp="1" noChangeArrowheads="1"/>
          </p:cNvSpPr>
          <p:nvPr>
            <p:ph type="body" idx="1"/>
          </p:nvPr>
        </p:nvSpPr>
        <p:spPr>
          <a:xfrm>
            <a:off x="1143000" y="2089150"/>
            <a:ext cx="7772400" cy="4148138"/>
          </a:xfrm>
        </p:spPr>
        <p:txBody>
          <a:bodyPr/>
          <a:lstStyle/>
          <a:p>
            <a:pPr>
              <a:spcBef>
                <a:spcPts val="1200"/>
              </a:spcBef>
            </a:pPr>
            <a:r>
              <a:rPr lang="fr-FR" smtClean="0"/>
              <a:t>Les </a:t>
            </a:r>
            <a:r>
              <a:rPr lang="fr-FR" b="1" smtClean="0">
                <a:solidFill>
                  <a:srgbClr val="FF0000"/>
                </a:solidFill>
              </a:rPr>
              <a:t>précarités</a:t>
            </a:r>
            <a:r>
              <a:rPr lang="fr-FR" smtClean="0"/>
              <a:t> tu éviteras</a:t>
            </a:r>
          </a:p>
          <a:p>
            <a:pPr>
              <a:spcBef>
                <a:spcPts val="1200"/>
              </a:spcBef>
            </a:pPr>
            <a:r>
              <a:rPr lang="fr-FR" b="1" smtClean="0">
                <a:solidFill>
                  <a:srgbClr val="FF0000"/>
                </a:solidFill>
              </a:rPr>
              <a:t>Juste</a:t>
            </a:r>
            <a:r>
              <a:rPr lang="fr-FR" b="1" smtClean="0"/>
              <a:t> </a:t>
            </a:r>
            <a:r>
              <a:rPr lang="fr-FR" smtClean="0"/>
              <a:t>et</a:t>
            </a:r>
            <a:r>
              <a:rPr lang="fr-FR" b="1" smtClean="0">
                <a:solidFill>
                  <a:srgbClr val="FF0000"/>
                </a:solidFill>
              </a:rPr>
              <a:t> équitable </a:t>
            </a:r>
            <a:r>
              <a:rPr lang="fr-FR" smtClean="0"/>
              <a:t>tu seras</a:t>
            </a:r>
          </a:p>
          <a:p>
            <a:pPr>
              <a:spcBef>
                <a:spcPts val="1200"/>
              </a:spcBef>
            </a:pPr>
            <a:r>
              <a:rPr lang="fr-FR" smtClean="0"/>
              <a:t>Avec </a:t>
            </a:r>
            <a:r>
              <a:rPr lang="fr-FR" b="1" smtClean="0">
                <a:solidFill>
                  <a:srgbClr val="FF0000"/>
                </a:solidFill>
              </a:rPr>
              <a:t>RESPECT envers tes collaborateurs</a:t>
            </a:r>
            <a:r>
              <a:rPr lang="fr-FR" smtClean="0"/>
              <a:t> tu te comporteras et agiras</a:t>
            </a:r>
          </a:p>
          <a:p>
            <a:pPr>
              <a:spcBef>
                <a:spcPts val="1200"/>
              </a:spcBef>
            </a:pPr>
            <a:r>
              <a:rPr lang="fr-FR" smtClean="0"/>
              <a:t>Tes décisions tu </a:t>
            </a:r>
            <a:r>
              <a:rPr lang="fr-FR" b="1" smtClean="0">
                <a:solidFill>
                  <a:srgbClr val="FF0000"/>
                </a:solidFill>
              </a:rPr>
              <a:t>expliqueras</a:t>
            </a:r>
          </a:p>
          <a:p>
            <a:pPr>
              <a:spcBef>
                <a:spcPts val="1200"/>
              </a:spcBef>
            </a:pPr>
            <a:r>
              <a:rPr lang="fr-FR" smtClean="0"/>
              <a:t>Des </a:t>
            </a:r>
            <a:r>
              <a:rPr lang="fr-FR" b="1" smtClean="0">
                <a:solidFill>
                  <a:srgbClr val="FF0000"/>
                </a:solidFill>
              </a:rPr>
              <a:t>conseils</a:t>
            </a:r>
            <a:r>
              <a:rPr lang="fr-FR" smtClean="0"/>
              <a:t> tu prendras</a:t>
            </a:r>
          </a:p>
          <a:p>
            <a:pPr>
              <a:spcBef>
                <a:spcPts val="1200"/>
              </a:spcBef>
            </a:pPr>
            <a:endParaRPr lang="fr-FR" smtClean="0"/>
          </a:p>
        </p:txBody>
      </p:sp>
      <p:sp>
        <p:nvSpPr>
          <p:cNvPr id="38916" name="Rectangle 2"/>
          <p:cNvSpPr>
            <a:spLocks noGrp="1" noChangeArrowheads="1"/>
          </p:cNvSpPr>
          <p:nvPr>
            <p:ph type="title"/>
          </p:nvPr>
        </p:nvSpPr>
        <p:spPr>
          <a:xfrm>
            <a:off x="468313" y="476250"/>
            <a:ext cx="8229600" cy="1143000"/>
          </a:xfrm>
        </p:spPr>
        <p:txBody>
          <a:bodyPr/>
          <a:lstStyle/>
          <a:p>
            <a:r>
              <a:rPr lang="fr-FR" smtClean="0"/>
              <a:t>Les « dix commandements » en prévention des RPS </a:t>
            </a:r>
            <a:br>
              <a:rPr lang="fr-FR" smtClean="0"/>
            </a:br>
            <a:endParaRPr lang="fr-FR" smtClean="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1" end="1"/>
                                            </p:txEl>
                                          </p:spTgt>
                                        </p:tgtEl>
                                        <p:attrNameLst>
                                          <p:attrName>style.visibility</p:attrName>
                                        </p:attrNameLst>
                                      </p:cBhvr>
                                      <p:to>
                                        <p:strVal val="visible"/>
                                      </p:to>
                                    </p:set>
                                    <p:animEffect transition="in" filter="dissolve">
                                      <p:cBhvr>
                                        <p:cTn id="12" dur="500"/>
                                        <p:tgtEl>
                                          <p:spTgt spid="277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2" end="2"/>
                                            </p:txEl>
                                          </p:spTgt>
                                        </p:tgtEl>
                                        <p:attrNameLst>
                                          <p:attrName>style.visibility</p:attrName>
                                        </p:attrNameLst>
                                      </p:cBhvr>
                                      <p:to>
                                        <p:strVal val="visible"/>
                                      </p:to>
                                    </p:set>
                                    <p:animEffect transition="in" filter="dissolve">
                                      <p:cBhvr>
                                        <p:cTn id="17" dur="500"/>
                                        <p:tgtEl>
                                          <p:spTgt spid="277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3" end="3"/>
                                            </p:txEl>
                                          </p:spTgt>
                                        </p:tgtEl>
                                        <p:attrNameLst>
                                          <p:attrName>style.visibility</p:attrName>
                                        </p:attrNameLst>
                                      </p:cBhvr>
                                      <p:to>
                                        <p:strVal val="visible"/>
                                      </p:to>
                                    </p:set>
                                    <p:animEffect transition="in" filter="dissolve">
                                      <p:cBhvr>
                                        <p:cTn id="22" dur="500"/>
                                        <p:tgtEl>
                                          <p:spTgt spid="277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4" end="4"/>
                                            </p:txEl>
                                          </p:spTgt>
                                        </p:tgtEl>
                                        <p:attrNameLst>
                                          <p:attrName>style.visibility</p:attrName>
                                        </p:attrNameLst>
                                      </p:cBhvr>
                                      <p:to>
                                        <p:strVal val="visible"/>
                                      </p:to>
                                    </p:set>
                                    <p:animEffect transition="in" filter="dissolve">
                                      <p:cBhvr>
                                        <p:cTn id="27" dur="500"/>
                                        <p:tgtEl>
                                          <p:spTgt spid="277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258888" y="228600"/>
            <a:ext cx="6715125" cy="1471613"/>
          </a:xfrm>
          <a:prstGeom prst="rect">
            <a:avLst/>
          </a:prstGeom>
        </p:spPr>
        <p:txBody>
          <a:bodyPr anchor="ctr"/>
          <a:lstStyle/>
          <a:p>
            <a:pPr algn="ctr" fontAlgn="auto">
              <a:spcAft>
                <a:spcPts val="0"/>
              </a:spcAft>
              <a:defRPr/>
            </a:pPr>
            <a:r>
              <a:rPr lang="fr-FR" sz="5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Je vous remercie de </a:t>
            </a:r>
            <a:r>
              <a:rPr lang="fr-FR" sz="5400">
                <a:solidFill>
                  <a:schemeClr val="tx2">
                    <a:satMod val="130000"/>
                  </a:schemeClr>
                </a:solidFill>
                <a:effectLst>
                  <a:outerShdw blurRad="50000" dist="30000" dir="5400000" algn="tl" rotWithShape="0">
                    <a:srgbClr val="000000">
                      <a:alpha val="30000"/>
                    </a:srgbClr>
                  </a:outerShdw>
                </a:effectLst>
                <a:latin typeface="+mj-lt"/>
                <a:ea typeface="+mj-ea"/>
                <a:cs typeface="+mj-cs"/>
              </a:rPr>
              <a:t>votre attention.</a:t>
            </a:r>
            <a:endParaRPr lang="fr-FR" sz="54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57349" name="Picture 4" descr="STRESS AFFAIRE DE TOUS"/>
          <p:cNvPicPr>
            <a:picLocks noChangeAspect="1" noChangeArrowheads="1"/>
          </p:cNvPicPr>
          <p:nvPr/>
        </p:nvPicPr>
        <p:blipFill>
          <a:blip r:embed="rId3" cstate="print"/>
          <a:srcRect/>
          <a:stretch>
            <a:fillRect/>
          </a:stretch>
        </p:blipFill>
        <p:spPr bwMode="auto">
          <a:xfrm>
            <a:off x="2916238" y="2055813"/>
            <a:ext cx="3884612" cy="4414837"/>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73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468313" y="0"/>
            <a:ext cx="8229600" cy="1143000"/>
          </a:xfrm>
        </p:spPr>
        <p:txBody>
          <a:bodyPr/>
          <a:lstStyle/>
          <a:p>
            <a:r>
              <a:rPr lang="fr-FR" smtClean="0"/>
              <a:t>BIBLIOGRAPHIE WEB</a:t>
            </a:r>
          </a:p>
        </p:txBody>
      </p:sp>
      <p:sp>
        <p:nvSpPr>
          <p:cNvPr id="40963" name="Espace réservé du contenu 2"/>
          <p:cNvSpPr>
            <a:spLocks noGrp="1"/>
          </p:cNvSpPr>
          <p:nvPr>
            <p:ph idx="1"/>
          </p:nvPr>
        </p:nvSpPr>
        <p:spPr>
          <a:xfrm>
            <a:off x="468313" y="1052513"/>
            <a:ext cx="8229600" cy="4525962"/>
          </a:xfrm>
        </p:spPr>
        <p:txBody>
          <a:bodyPr/>
          <a:lstStyle/>
          <a:p>
            <a:r>
              <a:rPr lang="fr-FR" sz="1200" smtClean="0">
                <a:hlinkClick r:id="rId2"/>
              </a:rPr>
              <a:t>http://www.travailler-mieux.gouv.fr/Les-RPS-c-est-quoi.html</a:t>
            </a:r>
          </a:p>
          <a:p>
            <a:r>
              <a:rPr lang="fr-FR" sz="1200" smtClean="0">
                <a:hlinkClick r:id="rId2"/>
              </a:rPr>
              <a:t>http://www.travailler-mieux.gouv.fr/IMG/pdf/Note_thematique_-_Risques_psychosociaux_au_travail_-_une_problematique_europeenne.pdf</a:t>
            </a:r>
          </a:p>
          <a:p>
            <a:r>
              <a:rPr lang="fr-FR" sz="1200" smtClean="0">
                <a:hlinkClick r:id="rId2"/>
              </a:rPr>
              <a:t>http://www.travailler-mieux.gouv.fr/IMG/pdf/PRST2_souffrance_30-04VF.pdf</a:t>
            </a:r>
          </a:p>
          <a:p>
            <a:r>
              <a:rPr lang="fr-FR" sz="1200" smtClean="0">
                <a:hlinkClick r:id="rId2"/>
              </a:rPr>
              <a:t>http://www.travailler-mieux.gouv.fr/IMG/pdf/Accord_stress_travail_Fr.pdf</a:t>
            </a:r>
          </a:p>
          <a:p>
            <a:r>
              <a:rPr lang="fr-FR" sz="1200" smtClean="0">
                <a:hlinkClick r:id="rId2"/>
              </a:rPr>
              <a:t>http://www.travailler-mieux.gouv.fr/IMG/pdf/dares-karasek.pdf</a:t>
            </a:r>
          </a:p>
          <a:p>
            <a:r>
              <a:rPr lang="fr-FR" sz="1200" smtClean="0">
                <a:hlinkClick r:id="rId2"/>
              </a:rPr>
              <a:t>http://travail-emploi.gouv.fr/espaces,770/travail,771/dossiers,156/sante-et-securite-au-travail,301/les-risques-psychosociaux-rps,1574/</a:t>
            </a:r>
          </a:p>
          <a:p>
            <a:r>
              <a:rPr lang="fr-FR" sz="1200" smtClean="0">
                <a:hlinkClick r:id="rId2"/>
              </a:rPr>
              <a:t>http://travail-emploi.gouv.fr/IMG/pdf/rapport_SRPST_definitif_rectifie_11_05_10.pdf</a:t>
            </a:r>
          </a:p>
          <a:p>
            <a:r>
              <a:rPr lang="fr-FR" sz="1200" smtClean="0">
                <a:hlinkClick r:id="rId2"/>
              </a:rPr>
              <a:t>http://travail-emploi.gouv.fr/IMG/pdf/02_17_Rapport_-Bien-etre_et_efficacite_au_travail-.pdf</a:t>
            </a:r>
          </a:p>
          <a:p>
            <a:r>
              <a:rPr lang="fr-FR" sz="1200" smtClean="0">
                <a:hlinkClick r:id="rId2"/>
              </a:rPr>
              <a:t>http://www.senat.fr/rap/r09-642-1/r09-642-11.pdf</a:t>
            </a:r>
          </a:p>
          <a:p>
            <a:r>
              <a:rPr lang="fr-FR" sz="1200" smtClean="0">
                <a:hlinkClick r:id="rId2"/>
              </a:rPr>
              <a:t>http://www.senat.fr/rap/r09-642-1/r09-642-17.html</a:t>
            </a:r>
          </a:p>
          <a:p>
            <a:r>
              <a:rPr lang="fr-FR" sz="1200" smtClean="0">
                <a:hlinkClick r:id="rId2"/>
              </a:rPr>
              <a:t>http://www.senat.fr/rap/r09-642-1/r09-642-1_mono.html</a:t>
            </a:r>
          </a:p>
          <a:p>
            <a:r>
              <a:rPr lang="fr-FR" sz="1200" smtClean="0">
                <a:hlinkClick r:id="rId2"/>
              </a:rPr>
              <a:t>http://www.carsat-bfc.fr/prevention/Prevention_n2/Risques_psy_2009/4_Dr_Pierre_Abecassis.pdf</a:t>
            </a:r>
          </a:p>
          <a:p>
            <a:r>
              <a:rPr lang="fr-FR" sz="1200" smtClean="0">
                <a:hlinkClick r:id="rId2"/>
              </a:rPr>
              <a:t>http://www.inrs.fr/accueil/risques/psychosociaux/stress/mecanisme.html</a:t>
            </a:r>
          </a:p>
          <a:p>
            <a:r>
              <a:rPr lang="fr-FR" sz="1200" smtClean="0">
                <a:hlinkClick r:id="rId2"/>
              </a:rPr>
              <a:t>http://www.anact.fr/web/dossiers/sante-au-travail/RPS</a:t>
            </a:r>
          </a:p>
          <a:p>
            <a:r>
              <a:rPr lang="fr-FR" sz="1200" smtClean="0">
                <a:hlinkClick r:id="rId2"/>
              </a:rPr>
              <a:t>http://osha.europa.eu/fr/topics/stress</a:t>
            </a:r>
          </a:p>
          <a:p>
            <a:r>
              <a:rPr lang="fr-FR" sz="1200" smtClean="0">
                <a:hlinkClick r:id="rId2"/>
              </a:rPr>
              <a:t>http://www.ipubli.inserm.fr/bitstream/handle/10608/217/?sequence=21</a:t>
            </a:r>
          </a:p>
          <a:p>
            <a:r>
              <a:rPr lang="fr-FR" sz="1200" smtClean="0">
                <a:hlinkClick r:id="rId2"/>
              </a:rPr>
              <a:t>http://www.inma.fr/fr-21-divers-sst.html#RPS</a:t>
            </a:r>
          </a:p>
          <a:p>
            <a:r>
              <a:rPr lang="fr-FR" sz="1200" smtClean="0">
                <a:hlinkClick r:id="rId2"/>
              </a:rPr>
              <a:t>http://www.bossons-fute.fr/index.php?option=com_content&amp;view=article&amp;id=854:risque0041&amp;catid=3:risques&amp;Itemid=4</a:t>
            </a:r>
          </a:p>
          <a:p>
            <a:r>
              <a:rPr lang="fr-FR" sz="1200" smtClean="0">
                <a:hlinkClick r:id="rId2"/>
              </a:rPr>
              <a:t>http://www.sistepaca.org/01c-souffrance.htm</a:t>
            </a:r>
          </a:p>
          <a:p>
            <a:r>
              <a:rPr lang="fr-FR" sz="1200" smtClean="0">
                <a:hlinkClick r:id="rId2"/>
              </a:rPr>
              <a:t>http://www.echos-judiciaires.com/social/prevenir-et-traiter-le-stress-au-travail-a7230.html</a:t>
            </a:r>
            <a:endParaRPr lang="fr-FR" sz="1200" smtClean="0"/>
          </a:p>
          <a:p>
            <a:r>
              <a:rPr lang="fr-FR" sz="1200" smtClean="0">
                <a:hlinkClick r:id="rId3"/>
              </a:rPr>
              <a:t>http://episante-bourgogne.org/index.php?page=bdd_actions&amp;id_them=&amp;id_sthe=&amp;id=538</a:t>
            </a:r>
            <a:endParaRPr lang="fr-FR" sz="1200" smtClean="0"/>
          </a:p>
          <a:p>
            <a:r>
              <a:rPr lang="fr-FR" sz="1200" smtClean="0">
                <a:hlinkClick r:id="rId4"/>
              </a:rPr>
              <a:t>http://philippe.davezies.free.fr/download/cat.php?idcat=1</a:t>
            </a:r>
            <a:endParaRPr lang="fr-FR" sz="1200" smtClean="0"/>
          </a:p>
          <a:p>
            <a:endParaRPr lang="fr-FR" sz="1200" smtClean="0"/>
          </a:p>
          <a:p>
            <a:endParaRPr lang="fr-FR" sz="1200" smtClean="0"/>
          </a:p>
          <a:p>
            <a:endParaRPr lang="fr-FR" smtClean="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7" descr="http://www.ssti33.org/images/pluridisciplinarite/psychologie_g.jpg"/>
          <p:cNvPicPr>
            <a:picLocks noChangeAspect="1" noChangeArrowheads="1"/>
          </p:cNvPicPr>
          <p:nvPr/>
        </p:nvPicPr>
        <p:blipFill>
          <a:blip r:embed="rId3" cstate="print"/>
          <a:srcRect/>
          <a:stretch>
            <a:fillRect/>
          </a:stretch>
        </p:blipFill>
        <p:spPr bwMode="auto">
          <a:xfrm>
            <a:off x="6565900" y="1143000"/>
            <a:ext cx="2381250" cy="2286000"/>
          </a:xfrm>
          <a:prstGeom prst="rect">
            <a:avLst/>
          </a:prstGeom>
          <a:noFill/>
          <a:ln w="9525">
            <a:noFill/>
            <a:miter lim="800000"/>
            <a:headEnd/>
            <a:tailEnd/>
          </a:ln>
        </p:spPr>
      </p:pic>
      <p:sp>
        <p:nvSpPr>
          <p:cNvPr id="3" name="Espace réservé du contenu 2"/>
          <p:cNvSpPr>
            <a:spLocks noGrp="1"/>
          </p:cNvSpPr>
          <p:nvPr>
            <p:ph idx="1"/>
          </p:nvPr>
        </p:nvSpPr>
        <p:spPr>
          <a:xfrm>
            <a:off x="395288" y="2349500"/>
            <a:ext cx="8229600" cy="3629025"/>
          </a:xfrm>
        </p:spPr>
        <p:txBody>
          <a:bodyPr/>
          <a:lstStyle/>
          <a:p>
            <a:r>
              <a:rPr lang="fr-FR" sz="3600" smtClean="0"/>
              <a:t>Stress</a:t>
            </a:r>
          </a:p>
          <a:p>
            <a:r>
              <a:rPr lang="fr-FR" sz="3600" smtClean="0"/>
              <a:t>Violences internes : conflits, brimades, harcèlement moral…</a:t>
            </a:r>
          </a:p>
          <a:p>
            <a:r>
              <a:rPr lang="fr-FR" sz="3600" smtClean="0"/>
              <a:t>Violences externes</a:t>
            </a:r>
          </a:p>
          <a:p>
            <a:r>
              <a:rPr lang="fr-FR" sz="3600" smtClean="0"/>
              <a:t>Epuisement professionnel : burn out</a:t>
            </a:r>
          </a:p>
          <a:p>
            <a:r>
              <a:rPr lang="fr-FR" sz="3600" smtClean="0"/>
              <a:t>Mal-être, souffrance morale au travail</a:t>
            </a:r>
          </a:p>
          <a:p>
            <a:endParaRPr lang="fr-FR" smtClean="0"/>
          </a:p>
        </p:txBody>
      </p:sp>
      <p:sp>
        <p:nvSpPr>
          <p:cNvPr id="5124" name="Titre 1"/>
          <p:cNvSpPr txBox="1">
            <a:spLocks/>
          </p:cNvSpPr>
          <p:nvPr/>
        </p:nvSpPr>
        <p:spPr bwMode="auto">
          <a:xfrm>
            <a:off x="609600" y="427038"/>
            <a:ext cx="8229600" cy="1143000"/>
          </a:xfrm>
          <a:prstGeom prst="rect">
            <a:avLst/>
          </a:prstGeom>
          <a:noFill/>
          <a:ln w="9525">
            <a:noFill/>
            <a:miter lim="800000"/>
            <a:headEnd/>
            <a:tailEnd/>
          </a:ln>
        </p:spPr>
        <p:txBody>
          <a:bodyPr anchor="ctr"/>
          <a:lstStyle/>
          <a:p>
            <a:pPr algn="ctr" eaLnBrk="0" hangingPunct="0"/>
            <a:r>
              <a:rPr lang="fr-FR" sz="4400">
                <a:latin typeface="Calibri" pitchFamily="34" charset="0"/>
              </a:rPr>
              <a:t>DIFFERENTES FORMES DE RPS</a:t>
            </a:r>
          </a:p>
        </p:txBody>
      </p:sp>
      <p:sp>
        <p:nvSpPr>
          <p:cNvPr id="21" name="AutoShape 4"/>
          <p:cNvSpPr>
            <a:spLocks noChangeArrowheads="1"/>
          </p:cNvSpPr>
          <p:nvPr/>
        </p:nvSpPr>
        <p:spPr bwMode="auto">
          <a:xfrm>
            <a:off x="74613" y="2997200"/>
            <a:ext cx="6010275" cy="3384550"/>
          </a:xfrm>
          <a:prstGeom prst="wedgeRoundRectCallout">
            <a:avLst>
              <a:gd name="adj1" fmla="val 1932"/>
              <a:gd name="adj2" fmla="val -57123"/>
              <a:gd name="adj3" fmla="val 16667"/>
            </a:avLst>
          </a:prstGeom>
          <a:solidFill>
            <a:schemeClr val="accent6">
              <a:lumMod val="60000"/>
              <a:lumOff val="40000"/>
            </a:schemeClr>
          </a:solidFill>
          <a:ln w="9525">
            <a:solidFill>
              <a:schemeClr val="tx1"/>
            </a:solidFill>
            <a:miter lim="800000"/>
            <a:headEnd/>
            <a:tailEnd/>
          </a:ln>
          <a:effectLst>
            <a:outerShdw dist="107763" dir="2700000" algn="ctr" rotWithShape="0">
              <a:schemeClr val="bg2">
                <a:alpha val="50000"/>
              </a:schemeClr>
            </a:outerShdw>
          </a:effectLst>
        </p:spPr>
        <p:txBody>
          <a:bodyPr/>
          <a:lstStyle/>
          <a:p>
            <a:pPr fontAlgn="auto">
              <a:spcAft>
                <a:spcPts val="0"/>
              </a:spcAft>
              <a:buFont typeface="Arial" pitchFamily="34" charset="0"/>
              <a:buNone/>
              <a:defRPr/>
            </a:pPr>
            <a:r>
              <a:rPr lang="fr-FR" sz="2800" dirty="0">
                <a:latin typeface="Arial" pitchFamily="34" charset="0"/>
                <a:cs typeface="Arial" pitchFamily="34" charset="0"/>
              </a:rPr>
              <a:t>Un état de stress survient quand il y a déséquilibre entre la perception qu’une personne a des contraintes que lui impose son environnement et la perception qu’elle a de ses propres ressources pour y faire face. </a:t>
            </a:r>
          </a:p>
        </p:txBody>
      </p:sp>
      <p:pic>
        <p:nvPicPr>
          <p:cNvPr id="22" name="Picture 4" descr="STRESSED"/>
          <p:cNvPicPr>
            <a:picLocks noChangeAspect="1" noChangeArrowheads="1"/>
          </p:cNvPicPr>
          <p:nvPr/>
        </p:nvPicPr>
        <p:blipFill>
          <a:blip r:embed="rId4" cstate="print"/>
          <a:srcRect/>
          <a:stretch>
            <a:fillRect/>
          </a:stretch>
        </p:blipFill>
        <p:spPr bwMode="auto">
          <a:xfrm>
            <a:off x="6244539" y="2852738"/>
            <a:ext cx="2847610" cy="2969888"/>
          </a:xfrm>
          <a:prstGeom prst="rect">
            <a:avLst/>
          </a:prstGeom>
          <a:noFill/>
          <a:ln w="9525">
            <a:noFill/>
            <a:miter lim="800000"/>
            <a:headEnd/>
            <a:tailEnd/>
          </a:ln>
          <a:effectLst>
            <a:reflection blurRad="6350" stA="52000" endA="300" endPos="35000" dir="5400000" sy="-100000" algn="bl" rotWithShape="0"/>
          </a:effectLst>
        </p:spPr>
      </p:pic>
      <p:sp>
        <p:nvSpPr>
          <p:cNvPr id="23" name="AutoShape 4"/>
          <p:cNvSpPr>
            <a:spLocks noChangeArrowheads="1"/>
          </p:cNvSpPr>
          <p:nvPr/>
        </p:nvSpPr>
        <p:spPr bwMode="auto">
          <a:xfrm>
            <a:off x="415925" y="115888"/>
            <a:ext cx="8477250" cy="2736850"/>
          </a:xfrm>
          <a:prstGeom prst="wedgeRoundRectCallout">
            <a:avLst>
              <a:gd name="adj1" fmla="val -29004"/>
              <a:gd name="adj2" fmla="val 63119"/>
              <a:gd name="adj3" fmla="val 16667"/>
            </a:avLst>
          </a:prstGeom>
          <a:solidFill>
            <a:schemeClr val="accent3">
              <a:lumMod val="60000"/>
              <a:lumOff val="40000"/>
            </a:schemeClr>
          </a:solidFill>
          <a:ln w="9525">
            <a:solidFill>
              <a:schemeClr val="tx1"/>
            </a:solidFill>
            <a:miter lim="800000"/>
            <a:headEnd/>
            <a:tailEnd/>
          </a:ln>
          <a:effectLst>
            <a:outerShdw dist="107763" dir="2700000" algn="ctr" rotWithShape="0">
              <a:schemeClr val="bg2">
                <a:alpha val="50000"/>
              </a:schemeClr>
            </a:outerShdw>
          </a:effectLst>
        </p:spPr>
        <p:txBody>
          <a:bodyPr/>
          <a:lstStyle/>
          <a:p>
            <a:pPr fontAlgn="auto">
              <a:spcAft>
                <a:spcPts val="0"/>
              </a:spcAft>
              <a:buFont typeface="Arial" pitchFamily="34" charset="0"/>
              <a:buNone/>
              <a:defRPr/>
            </a:pPr>
            <a:r>
              <a:rPr lang="fr-FR" sz="2600" dirty="0">
                <a:solidFill>
                  <a:srgbClr val="FF0000"/>
                </a:solidFill>
                <a:latin typeface="Arial" pitchFamily="34" charset="0"/>
                <a:cs typeface="Arial" pitchFamily="34" charset="0"/>
              </a:rPr>
              <a:t>Le harcèlement moral se manifeste par des agissements répétés, qui ont pour objet ou pour effet une dégradation des conditions de travail susceptible de porter atteinte aux droits du salarié au travail et à sa dignité, d'altérer sa santé physique ou mentale ou de compromettre son avenir professionnel.</a:t>
            </a:r>
          </a:p>
        </p:txBody>
      </p:sp>
      <p:pic>
        <p:nvPicPr>
          <p:cNvPr id="24" name="Picture 2" descr="http://www.mediapart.fr/files/media_194903/stressee.jpg"/>
          <p:cNvPicPr>
            <a:picLocks noChangeAspect="1" noChangeArrowheads="1"/>
          </p:cNvPicPr>
          <p:nvPr/>
        </p:nvPicPr>
        <p:blipFill>
          <a:blip r:embed="rId5" cstate="print"/>
          <a:srcRect/>
          <a:stretch>
            <a:fillRect/>
          </a:stretch>
        </p:blipFill>
        <p:spPr bwMode="auto">
          <a:xfrm>
            <a:off x="4987925" y="4286250"/>
            <a:ext cx="3459163" cy="2506663"/>
          </a:xfrm>
          <a:prstGeom prst="rect">
            <a:avLst/>
          </a:prstGeom>
          <a:noFill/>
          <a:ln w="9525">
            <a:noFill/>
            <a:miter lim="800000"/>
            <a:headEnd/>
            <a:tailEnd/>
          </a:ln>
        </p:spPr>
      </p:pic>
      <p:sp>
        <p:nvSpPr>
          <p:cNvPr id="25" name="AutoShape 4"/>
          <p:cNvSpPr>
            <a:spLocks noChangeArrowheads="1"/>
          </p:cNvSpPr>
          <p:nvPr/>
        </p:nvSpPr>
        <p:spPr bwMode="auto">
          <a:xfrm>
            <a:off x="485775" y="620713"/>
            <a:ext cx="8353425" cy="3455987"/>
          </a:xfrm>
          <a:prstGeom prst="wedgeRoundRectCallout">
            <a:avLst>
              <a:gd name="adj1" fmla="val -23428"/>
              <a:gd name="adj2" fmla="val 59341"/>
              <a:gd name="adj3" fmla="val 16667"/>
            </a:avLst>
          </a:prstGeom>
          <a:solidFill>
            <a:schemeClr val="accent1">
              <a:lumMod val="40000"/>
              <a:lumOff val="60000"/>
            </a:schemeClr>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defRPr/>
            </a:pPr>
            <a:r>
              <a:rPr lang="fr-FR" sz="2800" dirty="0">
                <a:latin typeface="Arial" pitchFamily="34" charset="0"/>
                <a:cs typeface="Arial" pitchFamily="34" charset="0"/>
              </a:rPr>
              <a:t>Ce sont les violences causées par une ou des personnes extérieures à l'entreprise (clients, usagers…).</a:t>
            </a:r>
          </a:p>
          <a:p>
            <a:pPr>
              <a:defRPr/>
            </a:pPr>
            <a:r>
              <a:rPr lang="fr-FR" sz="2800" dirty="0">
                <a:latin typeface="Arial" pitchFamily="34" charset="0"/>
                <a:cs typeface="Arial" pitchFamily="34" charset="0"/>
              </a:rPr>
              <a:t>Elles concernent les entreprises de services, d’activités sociales telles que : établissements de soins, sécurité sociale, transports urbains, commerces, banques, etc.</a:t>
            </a:r>
          </a:p>
        </p:txBody>
      </p:sp>
      <p:pic>
        <p:nvPicPr>
          <p:cNvPr id="26" name="Picture 2" descr="http://t1.gstatic.com/images?q=tbn:ANd9GcTbgNjk7SaM4hADyiypMYqA4AwWj9YGTxq4_cu6eoURQaowc2l0WQ"/>
          <p:cNvPicPr>
            <a:picLocks noChangeAspect="1" noChangeArrowheads="1"/>
          </p:cNvPicPr>
          <p:nvPr/>
        </p:nvPicPr>
        <p:blipFill>
          <a:blip r:embed="rId6" cstate="print"/>
          <a:srcRect/>
          <a:stretch>
            <a:fillRect/>
          </a:stretch>
        </p:blipFill>
        <p:spPr bwMode="auto">
          <a:xfrm>
            <a:off x="5038725" y="4029075"/>
            <a:ext cx="3684588" cy="2551113"/>
          </a:xfrm>
          <a:prstGeom prst="rect">
            <a:avLst/>
          </a:prstGeom>
          <a:noFill/>
          <a:ln w="9525">
            <a:noFill/>
            <a:miter lim="800000"/>
            <a:headEnd/>
            <a:tailEnd/>
          </a:ln>
        </p:spPr>
      </p:pic>
      <p:sp>
        <p:nvSpPr>
          <p:cNvPr id="27" name="AutoShape 4"/>
          <p:cNvSpPr>
            <a:spLocks noChangeArrowheads="1"/>
          </p:cNvSpPr>
          <p:nvPr/>
        </p:nvSpPr>
        <p:spPr bwMode="auto">
          <a:xfrm>
            <a:off x="74613" y="2417763"/>
            <a:ext cx="8369300" cy="3027362"/>
          </a:xfrm>
          <a:prstGeom prst="wedgeRoundRectCallout">
            <a:avLst>
              <a:gd name="adj1" fmla="val 12161"/>
              <a:gd name="adj2" fmla="val 58171"/>
              <a:gd name="adj3" fmla="val 16667"/>
            </a:avLst>
          </a:prstGeom>
          <a:solidFill>
            <a:schemeClr val="bg1">
              <a:lumMod val="85000"/>
            </a:schemeClr>
          </a:solidFill>
          <a:ln w="9525">
            <a:solidFill>
              <a:schemeClr val="tx1"/>
            </a:solidFill>
            <a:miter lim="800000"/>
            <a:headEnd/>
            <a:tailEnd/>
          </a:ln>
          <a:effectLst>
            <a:outerShdw dist="107763" dir="2700000" algn="ctr" rotWithShape="0">
              <a:schemeClr val="bg2">
                <a:alpha val="50000"/>
              </a:schemeClr>
            </a:outerShdw>
          </a:effectLst>
        </p:spPr>
        <p:txBody>
          <a:bodyPr/>
          <a:lstStyle/>
          <a:p>
            <a:pPr marL="171450" indent="-171450">
              <a:defRPr/>
            </a:pPr>
            <a:r>
              <a:rPr lang="fr-FR" sz="2700" dirty="0">
                <a:latin typeface="Arial" pitchFamily="34" charset="0"/>
                <a:cs typeface="Arial" pitchFamily="34" charset="0"/>
              </a:rPr>
              <a:t>	Quant à la </a:t>
            </a:r>
            <a:r>
              <a:rPr lang="fr-FR" sz="2700" i="1" dirty="0">
                <a:latin typeface="Arial" pitchFamily="34" charset="0"/>
                <a:cs typeface="Arial" pitchFamily="34" charset="0"/>
              </a:rPr>
              <a:t>«souffrance morale au travail </a:t>
            </a:r>
            <a:r>
              <a:rPr lang="fr-FR" sz="2700" dirty="0">
                <a:latin typeface="Arial" pitchFamily="34" charset="0"/>
                <a:cs typeface="Arial" pitchFamily="34" charset="0"/>
              </a:rPr>
              <a:t>», il s’agit d’une notion plus large, plus diffuse, engendrant un état de </a:t>
            </a:r>
            <a:r>
              <a:rPr lang="fr-FR" sz="2700" i="1" dirty="0">
                <a:latin typeface="Arial" pitchFamily="34" charset="0"/>
                <a:cs typeface="Arial" pitchFamily="34" charset="0"/>
              </a:rPr>
              <a:t>mal-être</a:t>
            </a:r>
            <a:r>
              <a:rPr lang="fr-FR" sz="2700" dirty="0">
                <a:latin typeface="Arial" pitchFamily="34" charset="0"/>
                <a:cs typeface="Arial" pitchFamily="34" charset="0"/>
              </a:rPr>
              <a:t> généralisé pouvant déboucher secondairement sur des problèmes de santé et/ou favoriser l’émergence d’autres risques : conflits, violences, etc.</a:t>
            </a:r>
          </a:p>
        </p:txBody>
      </p:sp>
      <p:pic>
        <p:nvPicPr>
          <p:cNvPr id="29" name="Picture 4" descr="http://www.enmarche.be/images/1462/burn_OUT.jpg"/>
          <p:cNvPicPr>
            <a:picLocks noChangeAspect="1" noChangeArrowheads="1"/>
          </p:cNvPicPr>
          <p:nvPr/>
        </p:nvPicPr>
        <p:blipFill>
          <a:blip r:embed="rId7" cstate="print"/>
          <a:srcRect/>
          <a:stretch>
            <a:fillRect/>
          </a:stretch>
        </p:blipFill>
        <p:spPr bwMode="auto">
          <a:xfrm>
            <a:off x="5622925" y="1252538"/>
            <a:ext cx="2705100" cy="1816100"/>
          </a:xfrm>
          <a:prstGeom prst="rect">
            <a:avLst/>
          </a:prstGeom>
          <a:noFill/>
          <a:ln w="9525">
            <a:noFill/>
            <a:miter lim="800000"/>
            <a:headEnd/>
            <a:tailEnd/>
          </a:ln>
        </p:spPr>
      </p:pic>
      <p:sp>
        <p:nvSpPr>
          <p:cNvPr id="28" name="AutoShape 4"/>
          <p:cNvSpPr>
            <a:spLocks noChangeArrowheads="1"/>
          </p:cNvSpPr>
          <p:nvPr/>
        </p:nvSpPr>
        <p:spPr bwMode="auto">
          <a:xfrm>
            <a:off x="74613" y="2420938"/>
            <a:ext cx="7681912" cy="2268537"/>
          </a:xfrm>
          <a:prstGeom prst="wedgeRoundRectCallout">
            <a:avLst>
              <a:gd name="adj1" fmla="val 33088"/>
              <a:gd name="adj2" fmla="val 62588"/>
              <a:gd name="adj3" fmla="val 16667"/>
            </a:avLst>
          </a:prstGeom>
          <a:solidFill>
            <a:srgbClr val="FFFF00"/>
          </a:solidFill>
          <a:ln w="9525">
            <a:solidFill>
              <a:schemeClr val="tx1"/>
            </a:solidFill>
            <a:miter lim="800000"/>
            <a:headEnd/>
            <a:tailEnd/>
          </a:ln>
          <a:effectLst>
            <a:outerShdw dist="107763" dir="2700000" algn="ctr" rotWithShape="0">
              <a:schemeClr val="bg2">
                <a:alpha val="50000"/>
              </a:schemeClr>
            </a:outerShdw>
          </a:effectLst>
        </p:spPr>
        <p:txBody>
          <a:bodyPr/>
          <a:lstStyle/>
          <a:p>
            <a:r>
              <a:rPr lang="fr-FR" sz="2800"/>
              <a:t>Le burn out se caractérise par un sentiment de fatigue intense, de perte de contrôle et d’incapacité à aboutir à des résultats concrets au travail. « Les batteries sont vides ». </a:t>
            </a:r>
            <a:endParaRPr lang="fr-FR" sz="2800" i="1">
              <a:sym typeface="Symbol" pitchFamily="18" charset="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1000" fill="hold"/>
                                        <p:tgtEl>
                                          <p:spTgt spid="22"/>
                                        </p:tgtEl>
                                        <p:attrNameLst>
                                          <p:attrName>ppt_w</p:attrName>
                                        </p:attrNameLst>
                                      </p:cBhvr>
                                      <p:tavLst>
                                        <p:tav tm="0">
                                          <p:val>
                                            <p:fltVal val="0"/>
                                          </p:val>
                                        </p:tav>
                                        <p:tav tm="100000">
                                          <p:val>
                                            <p:strVal val="#ppt_w"/>
                                          </p:val>
                                        </p:tav>
                                      </p:tavLst>
                                    </p:anim>
                                    <p:anim calcmode="lin" valueType="num">
                                      <p:cBhvr>
                                        <p:cTn id="12" dur="1000" fill="hold"/>
                                        <p:tgtEl>
                                          <p:spTgt spid="22"/>
                                        </p:tgtEl>
                                        <p:attrNameLst>
                                          <p:attrName>ppt_h</p:attrName>
                                        </p:attrNameLst>
                                      </p:cBhvr>
                                      <p:tavLst>
                                        <p:tav tm="0">
                                          <p:val>
                                            <p:fltVal val="0"/>
                                          </p:val>
                                        </p:tav>
                                        <p:tav tm="100000">
                                          <p:val>
                                            <p:strVal val="#ppt_h"/>
                                          </p:val>
                                        </p:tav>
                                      </p:tavLst>
                                    </p:anim>
                                    <p:anim calcmode="lin" valueType="num">
                                      <p:cBhvr>
                                        <p:cTn id="13" dur="1000" fill="hold"/>
                                        <p:tgtEl>
                                          <p:spTgt spid="22"/>
                                        </p:tgtEl>
                                        <p:attrNameLst>
                                          <p:attrName>style.rotation</p:attrName>
                                        </p:attrNameLst>
                                      </p:cBhvr>
                                      <p:tavLst>
                                        <p:tav tm="0">
                                          <p:val>
                                            <p:fltVal val="90"/>
                                          </p:val>
                                        </p:tav>
                                        <p:tav tm="100000">
                                          <p:val>
                                            <p:fltVal val="0"/>
                                          </p:val>
                                        </p:tav>
                                      </p:tavLst>
                                    </p:anim>
                                    <p:animEffect transition="in" filter="fade">
                                      <p:cBhvr>
                                        <p:cTn id="14" dur="1000"/>
                                        <p:tgtEl>
                                          <p:spTgt spid="22"/>
                                        </p:tgtEl>
                                      </p:cBhvr>
                                    </p:animEffec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1" presetClass="exit" presetSubtype="0" fill="hold"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3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childTnLst>
                          </p:cTn>
                        </p:par>
                        <p:par>
                          <p:cTn id="32" fill="hold">
                            <p:stCondLst>
                              <p:cond delay="1000"/>
                            </p:stCondLst>
                            <p:childTnLst>
                              <p:par>
                                <p:cTn id="33" presetID="1" presetClass="entr" presetSubtype="0" fill="hold" grpId="0" nodeType="afterEffect">
                                  <p:stCondLst>
                                    <p:cond delay="500"/>
                                  </p:stCondLst>
                                  <p:childTnLst>
                                    <p:set>
                                      <p:cBhvr>
                                        <p:cTn id="3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42"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 presetClass="entr" presetSubtype="0" fill="hold" grpId="0" nodeType="afterEffect">
                                  <p:stCondLst>
                                    <p:cond delay="500"/>
                                  </p:stCondLst>
                                  <p:childTnLst>
                                    <p:set>
                                      <p:cBhvr>
                                        <p:cTn id="5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7" presetID="1" presetClass="exit" presetSubtype="0" fill="hold"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45"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000"/>
                                        <p:tgtEl>
                                          <p:spTgt spid="29"/>
                                        </p:tgtEl>
                                      </p:cBhvr>
                                    </p:animEffect>
                                    <p:anim calcmode="lin" valueType="num">
                                      <p:cBhvr>
                                        <p:cTn id="62" dur="2000" fill="hold"/>
                                        <p:tgtEl>
                                          <p:spTgt spid="29"/>
                                        </p:tgtEl>
                                        <p:attrNameLst>
                                          <p:attrName>ppt_w</p:attrName>
                                        </p:attrNameLst>
                                      </p:cBhvr>
                                      <p:tavLst>
                                        <p:tav tm="0" fmla="#ppt_w*sin(2.5*pi*$)">
                                          <p:val>
                                            <p:fltVal val="0"/>
                                          </p:val>
                                        </p:tav>
                                        <p:tav tm="100000">
                                          <p:val>
                                            <p:fltVal val="1"/>
                                          </p:val>
                                        </p:tav>
                                      </p:tavLst>
                                    </p:anim>
                                    <p:anim calcmode="lin" valueType="num">
                                      <p:cBhvr>
                                        <p:cTn id="63" dur="2000" fill="hold"/>
                                        <p:tgtEl>
                                          <p:spTgt spid="29"/>
                                        </p:tgtEl>
                                        <p:attrNameLst>
                                          <p:attrName>ppt_h</p:attrName>
                                        </p:attrNameLst>
                                      </p:cBhvr>
                                      <p:tavLst>
                                        <p:tav tm="0">
                                          <p:val>
                                            <p:strVal val="#ppt_h"/>
                                          </p:val>
                                        </p:tav>
                                        <p:tav tm="100000">
                                          <p:val>
                                            <p:strVal val="#ppt_h"/>
                                          </p:val>
                                        </p:tav>
                                      </p:tavLst>
                                    </p:anim>
                                  </p:childTnLst>
                                </p:cTn>
                              </p:par>
                            </p:childTnLst>
                          </p:cTn>
                        </p:par>
                        <p:par>
                          <p:cTn id="64" fill="hold">
                            <p:stCondLst>
                              <p:cond delay="2000"/>
                            </p:stCondLst>
                            <p:childTnLst>
                              <p:par>
                                <p:cTn id="65" presetID="1" presetClass="entr" presetSubtype="0" fill="hold" grpId="0" nodeType="afterEffect">
                                  <p:stCondLst>
                                    <p:cond delay="500"/>
                                  </p:stCondLst>
                                  <p:childTnLst>
                                    <p:set>
                                      <p:cBhvr>
                                        <p:cTn id="6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additive="base">
                                        <p:cTn id="7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73" presetID="10" presetClass="exit" presetSubtype="0" fill="hold"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par>
                                <p:cTn id="76" presetID="6" presetClass="entr" presetSubtype="16"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childTnLst>
                          </p:cTn>
                        </p:par>
                        <p:par>
                          <p:cTn id="79" fill="hold">
                            <p:stCondLst>
                              <p:cond delay="2000"/>
                            </p:stCondLst>
                            <p:childTnLst>
                              <p:par>
                                <p:cTn id="80" presetID="1" presetClass="entr" presetSubtype="0" fill="hold" grpId="0" nodeType="afterEffect">
                                  <p:stCondLst>
                                    <p:cond delay="500"/>
                                  </p:stCondLst>
                                  <p:childTnLst>
                                    <p:set>
                                      <p:cBhvr>
                                        <p:cTn id="81"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Espace réservé du contenu 5" descr="Stress-et-heure.jpg"/>
          <p:cNvPicPr>
            <a:picLocks noChangeAspect="1"/>
          </p:cNvPicPr>
          <p:nvPr/>
        </p:nvPicPr>
        <p:blipFill>
          <a:blip r:embed="rId3" cstate="print"/>
          <a:srcRect/>
          <a:stretch>
            <a:fillRect/>
          </a:stretch>
        </p:blipFill>
        <p:spPr bwMode="auto">
          <a:xfrm>
            <a:off x="6948488" y="0"/>
            <a:ext cx="1727200" cy="1728788"/>
          </a:xfrm>
          <a:prstGeom prst="rect">
            <a:avLst/>
          </a:prstGeom>
          <a:noFill/>
          <a:ln w="9525">
            <a:noFill/>
            <a:miter lim="800000"/>
            <a:headEnd/>
            <a:tailEnd/>
          </a:ln>
        </p:spPr>
      </p:pic>
      <p:sp>
        <p:nvSpPr>
          <p:cNvPr id="2" name="Titre 1"/>
          <p:cNvSpPr>
            <a:spLocks noGrp="1"/>
          </p:cNvSpPr>
          <p:nvPr>
            <p:ph type="title"/>
          </p:nvPr>
        </p:nvSpPr>
        <p:spPr>
          <a:xfrm>
            <a:off x="684213" y="260350"/>
            <a:ext cx="8229600" cy="1143000"/>
          </a:xfrm>
        </p:spPr>
        <p:txBody>
          <a:bodyPr/>
          <a:lstStyle/>
          <a:p>
            <a:pPr algn="l">
              <a:defRPr/>
            </a:pPr>
            <a:r>
              <a:rPr lang="fr-FR" cap="all" dirty="0" smtClean="0"/>
              <a:t>Précisions sur le stress</a:t>
            </a:r>
            <a:endParaRPr lang="fr-FR" cap="all" dirty="0"/>
          </a:p>
        </p:txBody>
      </p:sp>
      <p:sp>
        <p:nvSpPr>
          <p:cNvPr id="3" name="Espace réservé du contenu 2"/>
          <p:cNvSpPr>
            <a:spLocks noGrp="1"/>
          </p:cNvSpPr>
          <p:nvPr>
            <p:ph idx="1"/>
          </p:nvPr>
        </p:nvSpPr>
        <p:spPr/>
        <p:txBody>
          <a:bodyPr/>
          <a:lstStyle/>
          <a:p>
            <a:r>
              <a:rPr lang="fr-FR" sz="2800" smtClean="0"/>
              <a:t>Les </a:t>
            </a:r>
            <a:r>
              <a:rPr lang="fr-FR" sz="2800" b="1" smtClean="0"/>
              <a:t>stresseurs </a:t>
            </a:r>
            <a:r>
              <a:rPr lang="fr-FR" sz="2800" smtClean="0"/>
              <a:t>(ou facteurs de stress) sont les conditions ou les événements extérieurs qui peuvent occasionner un état de stress à l’organisme.</a:t>
            </a:r>
          </a:p>
          <a:p>
            <a:r>
              <a:rPr lang="fr-FR" sz="2800" smtClean="0"/>
              <a:t>Le </a:t>
            </a:r>
            <a:r>
              <a:rPr lang="fr-FR" sz="2800" b="1" smtClean="0"/>
              <a:t>stress aigu </a:t>
            </a:r>
            <a:r>
              <a:rPr lang="fr-FR" sz="2800" smtClean="0"/>
              <a:t>(ou état de stress ) est la réponse physiologique de l’organisme face à un stresseur.</a:t>
            </a:r>
          </a:p>
          <a:p>
            <a:r>
              <a:rPr lang="fr-FR" sz="2800" smtClean="0"/>
              <a:t>Le </a:t>
            </a:r>
            <a:r>
              <a:rPr lang="fr-FR" sz="2800" b="1" smtClean="0"/>
              <a:t>stress chronique </a:t>
            </a:r>
            <a:r>
              <a:rPr lang="fr-FR" sz="2800" smtClean="0"/>
              <a:t>se manifeste lorsqu’un individu est exposé à un stresseur pendant une longue période. </a:t>
            </a:r>
          </a:p>
          <a:p>
            <a:pPr>
              <a:buFont typeface="Arial" charset="0"/>
              <a:buNone/>
            </a:pPr>
            <a:r>
              <a:rPr lang="fr-FR" sz="2600" i="1" smtClean="0"/>
              <a:t>	</a:t>
            </a:r>
            <a:r>
              <a:rPr lang="fr-FR" sz="2400" i="1" smtClean="0"/>
              <a:t>Un individu est capable de gérer la pression à court terme, mais il éprouve de grandes difficultés face à une exposition prolongée ou répétée à des pressions intenses. </a:t>
            </a:r>
            <a:endParaRPr lang="fr-FR" sz="260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95288" y="1158875"/>
            <a:ext cx="8569325" cy="1117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1800" dirty="0" smtClean="0">
                <a:solidFill>
                  <a:schemeClr val="tx2">
                    <a:satMod val="130000"/>
                  </a:schemeClr>
                </a:solidFill>
                <a:latin typeface="Verdana" pitchFamily="34" charset="0"/>
              </a:rPr>
              <a:t> </a:t>
            </a:r>
            <a:br>
              <a:rPr lang="fr-FR" sz="1800" dirty="0" smtClean="0">
                <a:solidFill>
                  <a:schemeClr val="tx2">
                    <a:satMod val="130000"/>
                  </a:schemeClr>
                </a:solidFill>
                <a:latin typeface="Verdana" pitchFamily="34" charset="0"/>
              </a:rPr>
            </a:br>
            <a:r>
              <a:rPr lang="fr-FR" sz="1800" dirty="0" smtClean="0">
                <a:solidFill>
                  <a:schemeClr val="tx2">
                    <a:satMod val="130000"/>
                  </a:schemeClr>
                </a:solidFill>
                <a:latin typeface="Verdana" pitchFamily="34" charset="0"/>
              </a:rPr>
              <a:t/>
            </a:r>
            <a:br>
              <a:rPr lang="fr-FR" sz="1800" dirty="0" smtClean="0">
                <a:solidFill>
                  <a:schemeClr val="tx2">
                    <a:satMod val="130000"/>
                  </a:schemeClr>
                </a:solidFill>
                <a:latin typeface="Verdana" pitchFamily="34" charset="0"/>
              </a:rPr>
            </a:br>
            <a:r>
              <a:rPr lang="fr-FR" sz="2400" dirty="0" smtClean="0">
                <a:solidFill>
                  <a:schemeClr val="tx2">
                    <a:satMod val="130000"/>
                  </a:schemeClr>
                </a:solidFill>
                <a:latin typeface="Verdana" pitchFamily="34" charset="0"/>
              </a:rPr>
              <a:t>       </a:t>
            </a:r>
            <a:r>
              <a:rPr lang="fr-FR" sz="3200" b="1" dirty="0" smtClean="0">
                <a:solidFill>
                  <a:schemeClr val="tx2"/>
                </a:solidFill>
              </a:rPr>
              <a:t/>
            </a:r>
            <a:br>
              <a:rPr lang="fr-FR" sz="3200" b="1" dirty="0" smtClean="0">
                <a:solidFill>
                  <a:schemeClr val="tx2"/>
                </a:solidFill>
              </a:rPr>
            </a:br>
            <a:endParaRPr lang="fr-FR" sz="3200" b="1" dirty="0">
              <a:solidFill>
                <a:schemeClr val="tx2"/>
              </a:solidFill>
            </a:endParaRPr>
          </a:p>
        </p:txBody>
      </p:sp>
      <p:graphicFrame>
        <p:nvGraphicFramePr>
          <p:cNvPr id="7" name="Group 26"/>
          <p:cNvGraphicFramePr>
            <a:graphicFrameLocks noGrp="1"/>
          </p:cNvGraphicFramePr>
          <p:nvPr/>
        </p:nvGraphicFramePr>
        <p:xfrm>
          <a:off x="684213" y="2081213"/>
          <a:ext cx="2625725" cy="2571750"/>
        </p:xfrm>
        <a:graphic>
          <a:graphicData uri="http://schemas.openxmlformats.org/drawingml/2006/table">
            <a:tbl>
              <a:tblPr/>
              <a:tblGrid>
                <a:gridCol w="2625725"/>
              </a:tblGrid>
              <a:tr h="909532">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fr-FR" sz="2400" b="1" i="0" u="none" strike="noStrike" cap="none" normalizeH="0" baseline="0" dirty="0" smtClean="0">
                          <a:ln>
                            <a:noFill/>
                          </a:ln>
                          <a:solidFill>
                            <a:schemeClr val="tx1"/>
                          </a:solidFill>
                          <a:effectLst/>
                          <a:latin typeface="Verdana" pitchFamily="34" charset="0"/>
                        </a:rPr>
                        <a:t>ALARME</a:t>
                      </a:r>
                    </a:p>
                  </a:txBody>
                  <a:tcPr marL="91441" marR="91441" marT="45717" marB="45717" horzOverflow="overflow">
                    <a:lnL cap="flat">
                      <a:noFill/>
                    </a:lnL>
                    <a:lnR>
                      <a:noFill/>
                    </a:lnR>
                    <a:lnT cap="flat">
                      <a:noFill/>
                    </a:lnT>
                    <a:lnB>
                      <a:noFill/>
                    </a:lnB>
                    <a:lnTlToBr>
                      <a:noFill/>
                    </a:lnTlToBr>
                    <a:lnBlToTr>
                      <a:noFill/>
                    </a:lnBlToTr>
                    <a:noFill/>
                  </a:tcPr>
                </a:tc>
              </a:tr>
              <a:tr h="166221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endParaRPr kumimoji="1" lang="fr-FR" sz="24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endParaRPr kumimoji="1" lang="fr-FR" sz="24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ts val="0"/>
                        </a:spcBef>
                        <a:spcAft>
                          <a:spcPct val="0"/>
                        </a:spcAft>
                        <a:buClr>
                          <a:schemeClr val="accent1"/>
                        </a:buClr>
                        <a:buSzPct val="70000"/>
                        <a:buFont typeface="Monotype Sorts" pitchFamily="2" charset="2"/>
                        <a:buNone/>
                        <a:tabLst/>
                      </a:pPr>
                      <a:endParaRPr kumimoji="1" lang="fr-FR" sz="2400" b="0" i="0" u="none" strike="noStrike" cap="none" normalizeH="0" baseline="0" dirty="0" smtClean="0">
                        <a:ln>
                          <a:noFill/>
                        </a:ln>
                        <a:solidFill>
                          <a:srgbClr val="FF0000"/>
                        </a:solidFill>
                        <a:effectLst/>
                        <a:latin typeface="Verdana" pitchFamily="34" charset="0"/>
                      </a:endParaRPr>
                    </a:p>
                  </a:txBody>
                  <a:tcPr marL="91441" marR="91441" marT="45717" marB="45717" horzOverflow="overflow">
                    <a:lnL cap="flat">
                      <a:noFill/>
                    </a:lnL>
                    <a:lnR>
                      <a:noFill/>
                    </a:lnR>
                    <a:lnT>
                      <a:noFill/>
                    </a:lnT>
                    <a:lnB cap="flat">
                      <a:noFill/>
                    </a:lnB>
                    <a:lnTlToBr>
                      <a:noFill/>
                    </a:lnTlToBr>
                    <a:lnBlToTr>
                      <a:noFill/>
                    </a:lnBlToTr>
                    <a:noFill/>
                  </a:tcPr>
                </a:tc>
              </a:tr>
            </a:tbl>
          </a:graphicData>
        </a:graphic>
      </p:graphicFrame>
      <p:sp>
        <p:nvSpPr>
          <p:cNvPr id="7174" name="Rectangle 20"/>
          <p:cNvSpPr>
            <a:spLocks noChangeArrowheads="1"/>
          </p:cNvSpPr>
          <p:nvPr/>
        </p:nvSpPr>
        <p:spPr bwMode="auto">
          <a:xfrm>
            <a:off x="4148138" y="2895600"/>
            <a:ext cx="9144000" cy="0"/>
          </a:xfrm>
          <a:prstGeom prst="rect">
            <a:avLst/>
          </a:prstGeom>
          <a:noFill/>
          <a:ln w="9525">
            <a:noFill/>
            <a:miter lim="800000"/>
            <a:headEnd/>
            <a:tailEnd/>
          </a:ln>
        </p:spPr>
        <p:txBody>
          <a:bodyPr>
            <a:spAutoFit/>
          </a:bodyPr>
          <a:lstStyle/>
          <a:p>
            <a:endParaRPr lang="fr-FR">
              <a:latin typeface="Gill Sans MT" pitchFamily="34" charset="0"/>
            </a:endParaRPr>
          </a:p>
        </p:txBody>
      </p:sp>
      <p:sp>
        <p:nvSpPr>
          <p:cNvPr id="7175" name="Rectangle 21"/>
          <p:cNvSpPr>
            <a:spLocks noChangeArrowheads="1"/>
          </p:cNvSpPr>
          <p:nvPr/>
        </p:nvSpPr>
        <p:spPr bwMode="auto">
          <a:xfrm>
            <a:off x="4148138" y="3005138"/>
            <a:ext cx="9144000" cy="0"/>
          </a:xfrm>
          <a:prstGeom prst="rect">
            <a:avLst/>
          </a:prstGeom>
          <a:noFill/>
          <a:ln w="9525">
            <a:noFill/>
            <a:miter lim="800000"/>
            <a:headEnd/>
            <a:tailEnd/>
          </a:ln>
        </p:spPr>
        <p:txBody>
          <a:bodyPr>
            <a:spAutoFit/>
          </a:bodyPr>
          <a:lstStyle/>
          <a:p>
            <a:endParaRPr lang="fr-FR">
              <a:latin typeface="Gill Sans MT" pitchFamily="34" charset="0"/>
            </a:endParaRPr>
          </a:p>
        </p:txBody>
      </p:sp>
      <p:pic>
        <p:nvPicPr>
          <p:cNvPr id="8205" name="Picture 22"/>
          <p:cNvPicPr>
            <a:picLocks noChangeAspect="1" noChangeArrowheads="1"/>
          </p:cNvPicPr>
          <p:nvPr/>
        </p:nvPicPr>
        <p:blipFill>
          <a:blip r:embed="rId3" cstate="print"/>
          <a:srcRect l="38776" t="50107" r="42857" b="24030"/>
          <a:stretch>
            <a:fillRect/>
          </a:stretch>
        </p:blipFill>
        <p:spPr bwMode="auto">
          <a:xfrm>
            <a:off x="971550" y="2708275"/>
            <a:ext cx="1973263" cy="1871663"/>
          </a:xfrm>
          <a:prstGeom prst="rect">
            <a:avLst/>
          </a:prstGeom>
          <a:noFill/>
          <a:ln w="9525">
            <a:noFill/>
            <a:miter lim="800000"/>
            <a:headEnd/>
            <a:tailEnd/>
          </a:ln>
        </p:spPr>
      </p:pic>
      <p:sp>
        <p:nvSpPr>
          <p:cNvPr id="8202" name="Titre 1"/>
          <p:cNvSpPr>
            <a:spLocks noGrp="1"/>
          </p:cNvSpPr>
          <p:nvPr>
            <p:ph type="title"/>
          </p:nvPr>
        </p:nvSpPr>
        <p:spPr>
          <a:xfrm>
            <a:off x="0" y="274638"/>
            <a:ext cx="9144000" cy="1143000"/>
          </a:xfrm>
        </p:spPr>
        <p:txBody>
          <a:bodyPr/>
          <a:lstStyle/>
          <a:p>
            <a:pPr eaLnBrk="1" hangingPunct="1">
              <a:defRPr/>
            </a:pPr>
            <a:r>
              <a:rPr lang="fr-FR" sz="3200" cap="all" dirty="0" smtClean="0"/>
              <a:t>Le stress est la réponse biologique de l’organisme à toute demande qui lui est faite</a:t>
            </a:r>
          </a:p>
        </p:txBody>
      </p:sp>
      <p:graphicFrame>
        <p:nvGraphicFramePr>
          <p:cNvPr id="12" name="Group 26"/>
          <p:cNvGraphicFramePr>
            <a:graphicFrameLocks noGrp="1"/>
          </p:cNvGraphicFramePr>
          <p:nvPr/>
        </p:nvGraphicFramePr>
        <p:xfrm>
          <a:off x="3276600" y="2082800"/>
          <a:ext cx="2935288" cy="2354263"/>
        </p:xfrm>
        <a:graphic>
          <a:graphicData uri="http://schemas.openxmlformats.org/drawingml/2006/table">
            <a:tbl>
              <a:tblPr/>
              <a:tblGrid>
                <a:gridCol w="2935288"/>
              </a:tblGrid>
              <a:tr h="832616">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fr-FR" sz="2400" b="1" i="0" u="none" strike="noStrike" cap="none" normalizeH="0" baseline="0" dirty="0" smtClean="0">
                          <a:ln>
                            <a:noFill/>
                          </a:ln>
                          <a:solidFill>
                            <a:schemeClr val="tx1"/>
                          </a:solidFill>
                          <a:effectLst/>
                          <a:latin typeface="Verdana" pitchFamily="34" charset="0"/>
                        </a:rPr>
                        <a:t>RESISTANCE</a:t>
                      </a:r>
                    </a:p>
                  </a:txBody>
                  <a:tcPr marL="91426" marR="91426" marT="45705" marB="45705" horzOverflow="overflow">
                    <a:lnL>
                      <a:noFill/>
                    </a:lnL>
                    <a:lnR>
                      <a:noFill/>
                    </a:lnR>
                    <a:lnT cap="flat">
                      <a:noFill/>
                    </a:lnT>
                    <a:lnB>
                      <a:noFill/>
                    </a:lnB>
                    <a:lnTlToBr>
                      <a:noFill/>
                    </a:lnTlToBr>
                    <a:lnBlToTr>
                      <a:noFill/>
                    </a:lnBlToTr>
                    <a:noFill/>
                  </a:tcPr>
                </a:tc>
              </a:tr>
              <a:tr h="1521647">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endParaRPr kumimoji="1" lang="fr-FR" sz="24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endParaRPr kumimoji="1" lang="fr-FR" sz="2400" b="0" i="0" u="none" strike="noStrike" cap="none" normalizeH="0" baseline="0" dirty="0" smtClean="0">
                        <a:ln>
                          <a:noFill/>
                        </a:ln>
                        <a:solidFill>
                          <a:schemeClr val="tx1"/>
                        </a:solidFill>
                        <a:effectLst/>
                        <a:latin typeface="Verdana" pitchFamily="34" charset="0"/>
                      </a:endParaRPr>
                    </a:p>
                  </a:txBody>
                  <a:tcPr marL="91426" marR="91426" marT="45705" marB="45705" horzOverflow="overflow">
                    <a:lnL>
                      <a:noFill/>
                    </a:lnL>
                    <a:lnR>
                      <a:noFill/>
                    </a:lnR>
                    <a:lnT>
                      <a:noFill/>
                    </a:lnT>
                    <a:lnB cap="flat">
                      <a:noFill/>
                    </a:lnB>
                    <a:lnTlToBr>
                      <a:noFill/>
                    </a:lnTlToBr>
                    <a:lnBlToTr>
                      <a:noFill/>
                    </a:lnBlToTr>
                    <a:noFill/>
                  </a:tcPr>
                </a:tc>
              </a:tr>
            </a:tbl>
          </a:graphicData>
        </a:graphic>
      </p:graphicFrame>
      <p:pic>
        <p:nvPicPr>
          <p:cNvPr id="13" name="Picture 23"/>
          <p:cNvPicPr>
            <a:picLocks noChangeAspect="1" noChangeArrowheads="1"/>
          </p:cNvPicPr>
          <p:nvPr/>
        </p:nvPicPr>
        <p:blipFill>
          <a:blip r:embed="rId3" cstate="print"/>
          <a:srcRect l="57143" t="50000" r="25714" b="21875"/>
          <a:stretch>
            <a:fillRect/>
          </a:stretch>
        </p:blipFill>
        <p:spPr bwMode="auto">
          <a:xfrm>
            <a:off x="3708400" y="2722563"/>
            <a:ext cx="2057400" cy="1714500"/>
          </a:xfrm>
          <a:prstGeom prst="rect">
            <a:avLst/>
          </a:prstGeom>
          <a:noFill/>
          <a:ln w="9525">
            <a:noFill/>
            <a:miter lim="800000"/>
            <a:headEnd/>
            <a:tailEnd/>
          </a:ln>
        </p:spPr>
      </p:pic>
      <p:graphicFrame>
        <p:nvGraphicFramePr>
          <p:cNvPr id="14" name="Tableau 13"/>
          <p:cNvGraphicFramePr>
            <a:graphicFrameLocks noGrp="1"/>
          </p:cNvGraphicFramePr>
          <p:nvPr/>
        </p:nvGraphicFramePr>
        <p:xfrm>
          <a:off x="6372225" y="2082800"/>
          <a:ext cx="2582863" cy="2498725"/>
        </p:xfrm>
        <a:graphic>
          <a:graphicData uri="http://schemas.openxmlformats.org/drawingml/2006/table">
            <a:tbl>
              <a:tblPr/>
              <a:tblGrid>
                <a:gridCol w="2582863"/>
              </a:tblGrid>
              <a:tr h="883706">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r>
                        <a:rPr kumimoji="1" lang="fr-FR" sz="2400" b="1" i="0" u="none" strike="noStrike" cap="none" normalizeH="0" baseline="0" dirty="0" smtClean="0">
                          <a:ln>
                            <a:noFill/>
                          </a:ln>
                          <a:solidFill>
                            <a:schemeClr val="tx1"/>
                          </a:solidFill>
                          <a:effectLst/>
                          <a:latin typeface="Verdana" pitchFamily="34" charset="0"/>
                        </a:rPr>
                        <a:t>EPUISEMENT</a:t>
                      </a:r>
                    </a:p>
                  </a:txBody>
                  <a:tcPr marL="91452" marR="91452" marT="45714" marB="45714" horzOverflow="overflow">
                    <a:lnL>
                      <a:noFill/>
                    </a:lnL>
                    <a:lnR cap="flat">
                      <a:noFill/>
                    </a:lnR>
                    <a:lnT cap="flat">
                      <a:noFill/>
                    </a:lnT>
                    <a:lnB>
                      <a:noFill/>
                    </a:lnB>
                    <a:lnTlToBr>
                      <a:noFill/>
                    </a:lnTlToBr>
                    <a:lnBlToTr>
                      <a:noFill/>
                    </a:lnBlToTr>
                    <a:noFill/>
                  </a:tcPr>
                </a:tc>
              </a:tr>
              <a:tr h="1615019">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endParaRPr kumimoji="1" lang="fr-FR" sz="2400"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
                          <a:schemeClr val="accent1"/>
                        </a:buClr>
                        <a:buSzPct val="70000"/>
                        <a:buFont typeface="Monotype Sorts" pitchFamily="2" charset="2"/>
                        <a:buNone/>
                        <a:tabLst/>
                      </a:pPr>
                      <a:endParaRPr kumimoji="1" lang="fr-FR" sz="2400" b="0" i="0" u="none" strike="noStrike" cap="none" normalizeH="0" baseline="0" dirty="0" smtClean="0">
                        <a:ln>
                          <a:noFill/>
                        </a:ln>
                        <a:solidFill>
                          <a:schemeClr val="tx1"/>
                        </a:solidFill>
                        <a:effectLst/>
                        <a:latin typeface="Verdana" pitchFamily="34" charset="0"/>
                      </a:endParaRPr>
                    </a:p>
                  </a:txBody>
                  <a:tcPr marL="91452" marR="91452" marT="45714" marB="45714" horzOverflow="overflow">
                    <a:lnL>
                      <a:noFill/>
                    </a:lnL>
                    <a:lnR cap="flat">
                      <a:noFill/>
                    </a:lnR>
                    <a:lnT>
                      <a:noFill/>
                    </a:lnT>
                    <a:lnB cap="flat">
                      <a:noFill/>
                    </a:lnB>
                    <a:lnTlToBr>
                      <a:noFill/>
                    </a:lnTlToBr>
                    <a:lnBlToTr>
                      <a:noFill/>
                    </a:lnBlToTr>
                    <a:noFill/>
                  </a:tcPr>
                </a:tc>
              </a:tr>
            </a:tbl>
          </a:graphicData>
        </a:graphic>
      </p:graphicFrame>
      <p:pic>
        <p:nvPicPr>
          <p:cNvPr id="15" name="Picture 24"/>
          <p:cNvPicPr>
            <a:picLocks noChangeAspect="1" noChangeArrowheads="1"/>
          </p:cNvPicPr>
          <p:nvPr/>
        </p:nvPicPr>
        <p:blipFill>
          <a:blip r:embed="rId3" cstate="print"/>
          <a:srcRect l="74544" t="50493" r="9988" b="23849"/>
          <a:stretch>
            <a:fillRect/>
          </a:stretch>
        </p:blipFill>
        <p:spPr bwMode="auto">
          <a:xfrm>
            <a:off x="6804025" y="2636838"/>
            <a:ext cx="1617663" cy="1676400"/>
          </a:xfrm>
          <a:prstGeom prst="rect">
            <a:avLst/>
          </a:prstGeom>
          <a:noFill/>
          <a:ln w="9525">
            <a:noFill/>
            <a:miter lim="800000"/>
            <a:headEnd/>
            <a:tailEnd/>
          </a:ln>
        </p:spPr>
      </p:pic>
      <p:sp>
        <p:nvSpPr>
          <p:cNvPr id="17" name="Rectangle 16"/>
          <p:cNvSpPr>
            <a:spLocks noChangeArrowheads="1"/>
          </p:cNvSpPr>
          <p:nvPr/>
        </p:nvSpPr>
        <p:spPr bwMode="auto">
          <a:xfrm>
            <a:off x="971550" y="4868863"/>
            <a:ext cx="2087563" cy="1477962"/>
          </a:xfrm>
          <a:prstGeom prst="rect">
            <a:avLst/>
          </a:prstGeom>
          <a:noFill/>
          <a:ln w="9525">
            <a:noFill/>
            <a:miter lim="800000"/>
            <a:headEnd/>
            <a:tailEnd/>
          </a:ln>
        </p:spPr>
        <p:txBody>
          <a:bodyPr>
            <a:spAutoFit/>
          </a:bodyPr>
          <a:lstStyle/>
          <a:p>
            <a:pPr algn="ctr" eaLnBrk="0" hangingPunct="0">
              <a:buClr>
                <a:schemeClr val="accent1"/>
              </a:buClr>
              <a:buSzPct val="70000"/>
            </a:pPr>
            <a:r>
              <a:rPr kumimoji="1" lang="fr-FR">
                <a:solidFill>
                  <a:srgbClr val="FF0000"/>
                </a:solidFill>
                <a:latin typeface="Verdana" pitchFamily="34" charset="0"/>
              </a:rPr>
              <a:t>Adrénaline</a:t>
            </a:r>
          </a:p>
          <a:p>
            <a:pPr algn="ctr" eaLnBrk="0" hangingPunct="0">
              <a:buClr>
                <a:schemeClr val="accent1"/>
              </a:buClr>
              <a:buSzPct val="70000"/>
            </a:pPr>
            <a:r>
              <a:rPr kumimoji="1" lang="fr-FR">
                <a:latin typeface="Verdana" pitchFamily="34" charset="0"/>
              </a:rPr>
              <a:t>pour préparer</a:t>
            </a:r>
          </a:p>
          <a:p>
            <a:pPr algn="ctr" eaLnBrk="0" hangingPunct="0">
              <a:buClr>
                <a:schemeClr val="accent1"/>
              </a:buClr>
              <a:buSzPct val="70000"/>
            </a:pPr>
            <a:r>
              <a:rPr kumimoji="1" lang="fr-FR">
                <a:latin typeface="Verdana" pitchFamily="34" charset="0"/>
              </a:rPr>
              <a:t>   l’organisme</a:t>
            </a:r>
          </a:p>
          <a:p>
            <a:pPr algn="ctr" eaLnBrk="0" hangingPunct="0">
              <a:buClr>
                <a:schemeClr val="accent1"/>
              </a:buClr>
              <a:buSzPct val="70000"/>
            </a:pPr>
            <a:r>
              <a:rPr kumimoji="1" lang="fr-FR">
                <a:latin typeface="Verdana" pitchFamily="34" charset="0"/>
              </a:rPr>
              <a:t>  au </a:t>
            </a:r>
            <a:r>
              <a:rPr kumimoji="1" lang="fr-FR">
                <a:solidFill>
                  <a:srgbClr val="FF0000"/>
                </a:solidFill>
                <a:latin typeface="Verdana" pitchFamily="34" charset="0"/>
              </a:rPr>
              <a:t>combat</a:t>
            </a:r>
            <a:r>
              <a:rPr kumimoji="1" lang="fr-FR">
                <a:latin typeface="Verdana" pitchFamily="34" charset="0"/>
              </a:rPr>
              <a:t> ou </a:t>
            </a:r>
          </a:p>
          <a:p>
            <a:pPr algn="ctr" eaLnBrk="0" hangingPunct="0">
              <a:buClr>
                <a:schemeClr val="accent1"/>
              </a:buClr>
              <a:buSzPct val="70000"/>
            </a:pPr>
            <a:r>
              <a:rPr kumimoji="1" lang="fr-FR">
                <a:latin typeface="Verdana" pitchFamily="34" charset="0"/>
              </a:rPr>
              <a:t>à la </a:t>
            </a:r>
            <a:r>
              <a:rPr kumimoji="1" lang="fr-FR">
                <a:solidFill>
                  <a:srgbClr val="FF0000"/>
                </a:solidFill>
                <a:latin typeface="Verdana" pitchFamily="34" charset="0"/>
              </a:rPr>
              <a:t>fuite.</a:t>
            </a:r>
          </a:p>
        </p:txBody>
      </p:sp>
      <p:sp>
        <p:nvSpPr>
          <p:cNvPr id="18" name="Rectangle 17"/>
          <p:cNvSpPr>
            <a:spLocks noChangeArrowheads="1"/>
          </p:cNvSpPr>
          <p:nvPr/>
        </p:nvSpPr>
        <p:spPr bwMode="auto">
          <a:xfrm>
            <a:off x="3563938" y="4724400"/>
            <a:ext cx="2592387" cy="1755775"/>
          </a:xfrm>
          <a:prstGeom prst="rect">
            <a:avLst/>
          </a:prstGeom>
          <a:noFill/>
          <a:ln w="9525">
            <a:noFill/>
            <a:miter lim="800000"/>
            <a:headEnd/>
            <a:tailEnd/>
          </a:ln>
        </p:spPr>
        <p:txBody>
          <a:bodyPr>
            <a:spAutoFit/>
          </a:bodyPr>
          <a:lstStyle/>
          <a:p>
            <a:pPr algn="ctr" eaLnBrk="0" hangingPunct="0">
              <a:buClr>
                <a:schemeClr val="accent1"/>
              </a:buClr>
              <a:buSzPct val="70000"/>
            </a:pPr>
            <a:r>
              <a:rPr kumimoji="1" lang="fr-FR">
                <a:solidFill>
                  <a:srgbClr val="FF0000"/>
                </a:solidFill>
                <a:latin typeface="Verdana" pitchFamily="34" charset="0"/>
              </a:rPr>
              <a:t>Corticoïdes</a:t>
            </a:r>
          </a:p>
          <a:p>
            <a:pPr algn="ctr" eaLnBrk="0" hangingPunct="0">
              <a:buClr>
                <a:schemeClr val="accent1"/>
              </a:buClr>
              <a:buSzPct val="70000"/>
            </a:pPr>
            <a:r>
              <a:rPr kumimoji="1" lang="fr-FR">
                <a:latin typeface="Verdana" pitchFamily="34" charset="0"/>
              </a:rPr>
              <a:t>pour augmenter le taux de sucre dans le sang et apporter l’énergie nécessaire.…</a:t>
            </a:r>
          </a:p>
        </p:txBody>
      </p:sp>
      <p:sp>
        <p:nvSpPr>
          <p:cNvPr id="19" name="Rectangle 18"/>
          <p:cNvSpPr>
            <a:spLocks noChangeArrowheads="1"/>
          </p:cNvSpPr>
          <p:nvPr/>
        </p:nvSpPr>
        <p:spPr bwMode="auto">
          <a:xfrm>
            <a:off x="6659563" y="5157788"/>
            <a:ext cx="2298700" cy="646112"/>
          </a:xfrm>
          <a:prstGeom prst="rect">
            <a:avLst/>
          </a:prstGeom>
          <a:noFill/>
          <a:ln w="9525">
            <a:noFill/>
            <a:miter lim="800000"/>
            <a:headEnd/>
            <a:tailEnd/>
          </a:ln>
        </p:spPr>
        <p:txBody>
          <a:bodyPr>
            <a:spAutoFit/>
          </a:bodyPr>
          <a:lstStyle/>
          <a:p>
            <a:pPr algn="ctr" eaLnBrk="0" hangingPunct="0">
              <a:buClr>
                <a:schemeClr val="accent1"/>
              </a:buClr>
              <a:buSzPct val="70000"/>
            </a:pPr>
            <a:r>
              <a:rPr kumimoji="1" lang="fr-FR">
                <a:latin typeface="Verdana" pitchFamily="34" charset="0"/>
              </a:rPr>
              <a:t>L’organisme est submergé.</a:t>
            </a:r>
            <a:endParaRPr kumimoji="1" lang="fr-FR">
              <a:solidFill>
                <a:schemeClr val="accent2"/>
              </a:solidFill>
              <a:latin typeface="Verdan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linds(horizontal)">
                                      <p:cBhvr>
                                        <p:cTn id="7" dur="500"/>
                                        <p:tgtEl>
                                          <p:spTgt spid="820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par>
                          <p:cTn id="23" fill="hold" nodeType="afterGroup">
                            <p:stCondLst>
                              <p:cond delay="500"/>
                            </p:stCondLst>
                            <p:childTnLst>
                              <p:par>
                                <p:cTn id="24" presetID="3" presetClass="entr" presetSubtype="1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par>
                          <p:cTn id="38" fill="hold" nodeType="afterGroup">
                            <p:stCondLst>
                              <p:cond delay="500"/>
                            </p:stCondLst>
                            <p:childTnLst>
                              <p:par>
                                <p:cTn id="39" presetID="3" presetClass="entr" presetSubtype="1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1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879475" y="2060575"/>
            <a:ext cx="6932613" cy="43815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 typeface="Arial" pitchFamily="34" charset="0"/>
              <a:buNone/>
              <a:defRPr/>
            </a:pPr>
            <a:endParaRPr lang="fr-FR" dirty="0" smtClean="0"/>
          </a:p>
          <a:p>
            <a:pPr algn="ctr">
              <a:lnSpc>
                <a:spcPct val="90000"/>
              </a:lnSpc>
              <a:buFont typeface="Arial" pitchFamily="34" charset="0"/>
              <a:buNone/>
              <a:defRPr/>
            </a:pPr>
            <a:r>
              <a:rPr lang="fr-FR" b="1" dirty="0" smtClean="0"/>
              <a:t>NE PAS CONFONDRE</a:t>
            </a:r>
          </a:p>
          <a:p>
            <a:pPr algn="ctr">
              <a:lnSpc>
                <a:spcPct val="90000"/>
              </a:lnSpc>
              <a:buFont typeface="Arial" pitchFamily="34" charset="0"/>
              <a:buNone/>
              <a:defRPr/>
            </a:pPr>
            <a:endParaRPr lang="fr-FR" dirty="0" smtClean="0"/>
          </a:p>
          <a:p>
            <a:pPr algn="ctr">
              <a:lnSpc>
                <a:spcPct val="90000"/>
              </a:lnSpc>
              <a:buFont typeface="Arial" pitchFamily="34" charset="0"/>
              <a:buNone/>
              <a:defRPr/>
            </a:pPr>
            <a:r>
              <a:rPr lang="fr-FR" dirty="0" smtClean="0"/>
              <a:t>          stress &amp; </a:t>
            </a:r>
            <a:r>
              <a:rPr lang="fr-FR" b="1" dirty="0" smtClean="0"/>
              <a:t>charge de travail</a:t>
            </a:r>
            <a:r>
              <a:rPr lang="fr-FR" dirty="0" smtClean="0"/>
              <a:t> </a:t>
            </a:r>
            <a:br>
              <a:rPr lang="fr-FR" dirty="0" smtClean="0"/>
            </a:br>
            <a:endParaRPr lang="fr-FR" dirty="0" smtClean="0"/>
          </a:p>
          <a:p>
            <a:pPr algn="ctr">
              <a:lnSpc>
                <a:spcPct val="90000"/>
              </a:lnSpc>
              <a:buFont typeface="Arial" pitchFamily="34" charset="0"/>
              <a:buNone/>
              <a:defRPr/>
            </a:pPr>
            <a:r>
              <a:rPr lang="fr-FR" dirty="0" smtClean="0"/>
              <a:t>stress &amp; </a:t>
            </a:r>
            <a:r>
              <a:rPr lang="fr-FR" b="1" dirty="0" smtClean="0"/>
              <a:t>stimulation </a:t>
            </a:r>
            <a:r>
              <a:rPr lang="fr-FR" dirty="0" smtClean="0"/>
              <a:t/>
            </a:r>
            <a:br>
              <a:rPr lang="fr-FR" dirty="0" smtClean="0"/>
            </a:br>
            <a:endParaRPr lang="fr-FR" dirty="0" smtClean="0"/>
          </a:p>
          <a:p>
            <a:pPr algn="ctr">
              <a:lnSpc>
                <a:spcPct val="90000"/>
              </a:lnSpc>
              <a:buFont typeface="Arial" pitchFamily="34" charset="0"/>
              <a:buNone/>
              <a:defRPr/>
            </a:pPr>
            <a:r>
              <a:rPr lang="fr-FR" dirty="0" smtClean="0"/>
              <a:t>stress &amp; </a:t>
            </a:r>
            <a:r>
              <a:rPr lang="fr-FR" b="1" dirty="0" smtClean="0"/>
              <a:t>motivation</a:t>
            </a:r>
            <a:r>
              <a:rPr lang="fr-FR" dirty="0" smtClean="0"/>
              <a:t> </a:t>
            </a:r>
            <a:br>
              <a:rPr lang="fr-FR" dirty="0" smtClean="0"/>
            </a:br>
            <a:endParaRPr lang="fr-FR" dirty="0" smtClean="0"/>
          </a:p>
          <a:p>
            <a:pPr algn="ctr">
              <a:lnSpc>
                <a:spcPct val="90000"/>
              </a:lnSpc>
              <a:buFont typeface="Arial" pitchFamily="34" charset="0"/>
              <a:buNone/>
              <a:defRPr/>
            </a:pPr>
            <a:r>
              <a:rPr lang="fr-FR" dirty="0" smtClean="0"/>
              <a:t>  stress </a:t>
            </a:r>
            <a:r>
              <a:rPr lang="fr-FR" b="1" dirty="0" smtClean="0"/>
              <a:t>aigu</a:t>
            </a:r>
            <a:r>
              <a:rPr lang="fr-FR" dirty="0" smtClean="0">
                <a:cs typeface="Arial" pitchFamily="34" charset="0"/>
              </a:rPr>
              <a:t> &amp; stress </a:t>
            </a:r>
            <a:r>
              <a:rPr lang="fr-FR" b="1" dirty="0" smtClean="0">
                <a:cs typeface="Arial" pitchFamily="34" charset="0"/>
              </a:rPr>
              <a:t>chronique</a:t>
            </a:r>
          </a:p>
          <a:p>
            <a:pPr algn="ctr">
              <a:lnSpc>
                <a:spcPct val="90000"/>
              </a:lnSpc>
              <a:buFont typeface="Arial" pitchFamily="34" charset="0"/>
              <a:buNone/>
              <a:defRPr/>
            </a:pPr>
            <a:endParaRPr lang="fr-FR" b="1" dirty="0">
              <a:cs typeface="Arial" pitchFamily="34" charset="0"/>
            </a:endParaRPr>
          </a:p>
          <a:p>
            <a:pPr>
              <a:lnSpc>
                <a:spcPct val="90000"/>
              </a:lnSpc>
              <a:buFont typeface="Arial" pitchFamily="34" charset="0"/>
              <a:buNone/>
              <a:defRPr/>
            </a:pPr>
            <a:r>
              <a:rPr lang="fr-FR" b="1" dirty="0" smtClean="0">
                <a:cs typeface="Arial" pitchFamily="34" charset="0"/>
              </a:rPr>
              <a:t>                  </a:t>
            </a:r>
            <a:r>
              <a:rPr lang="fr-FR" dirty="0" smtClean="0">
                <a:cs typeface="Arial" pitchFamily="34" charset="0"/>
              </a:rPr>
              <a:t>stress </a:t>
            </a:r>
            <a:r>
              <a:rPr lang="fr-FR" b="1" dirty="0" smtClean="0">
                <a:cs typeface="Arial" pitchFamily="34" charset="0"/>
              </a:rPr>
              <a:t>au</a:t>
            </a:r>
            <a:r>
              <a:rPr lang="fr-FR" dirty="0" smtClean="0">
                <a:cs typeface="Arial" pitchFamily="34" charset="0"/>
              </a:rPr>
              <a:t> </a:t>
            </a:r>
            <a:r>
              <a:rPr lang="fr-FR" b="1" dirty="0" smtClean="0">
                <a:cs typeface="Arial" pitchFamily="34" charset="0"/>
              </a:rPr>
              <a:t>travail</a:t>
            </a:r>
            <a:r>
              <a:rPr lang="fr-FR" dirty="0" smtClean="0">
                <a:cs typeface="Arial" pitchFamily="34" charset="0"/>
              </a:rPr>
              <a:t> &amp; stress </a:t>
            </a:r>
            <a:r>
              <a:rPr lang="fr-FR" b="1" dirty="0" smtClean="0">
                <a:cs typeface="Arial" pitchFamily="34" charset="0"/>
              </a:rPr>
              <a:t>lié au travail        </a:t>
            </a:r>
            <a:br>
              <a:rPr lang="fr-FR" b="1" dirty="0" smtClean="0">
                <a:cs typeface="Arial" pitchFamily="34" charset="0"/>
              </a:rPr>
            </a:br>
            <a:endParaRPr lang="fr-FR" dirty="0" smtClean="0">
              <a:cs typeface="Arial" pitchFamily="34" charset="0"/>
            </a:endParaRPr>
          </a:p>
          <a:p>
            <a:pPr>
              <a:lnSpc>
                <a:spcPct val="90000"/>
              </a:lnSpc>
              <a:buFont typeface="Arial" pitchFamily="34" charset="0"/>
              <a:buNone/>
              <a:defRPr/>
            </a:pPr>
            <a:r>
              <a:rPr lang="fr-FR" dirty="0" smtClean="0"/>
              <a:t>               f</a:t>
            </a:r>
            <a:r>
              <a:rPr lang="fr-FR" b="1" dirty="0" smtClean="0">
                <a:cs typeface="Arial" pitchFamily="34" charset="0"/>
              </a:rPr>
              <a:t>acteurs</a:t>
            </a:r>
            <a:r>
              <a:rPr lang="fr-FR" dirty="0" smtClean="0">
                <a:cs typeface="Arial" pitchFamily="34" charset="0"/>
              </a:rPr>
              <a:t> de stress </a:t>
            </a:r>
            <a:r>
              <a:rPr lang="fr-FR" dirty="0">
                <a:cs typeface="Arial" pitchFamily="34" charset="0"/>
              </a:rPr>
              <a:t>&amp;</a:t>
            </a:r>
            <a:r>
              <a:rPr lang="fr-FR" dirty="0" smtClean="0">
                <a:cs typeface="Arial" pitchFamily="34" charset="0"/>
              </a:rPr>
              <a:t> </a:t>
            </a:r>
            <a:r>
              <a:rPr lang="fr-FR" b="1" dirty="0" smtClean="0">
                <a:cs typeface="Arial" pitchFamily="34" charset="0"/>
              </a:rPr>
              <a:t>état</a:t>
            </a:r>
            <a:r>
              <a:rPr lang="fr-FR" dirty="0" smtClean="0">
                <a:cs typeface="Arial" pitchFamily="34" charset="0"/>
              </a:rPr>
              <a:t> de stress  </a:t>
            </a:r>
          </a:p>
          <a:p>
            <a:pPr>
              <a:lnSpc>
                <a:spcPct val="90000"/>
              </a:lnSpc>
              <a:buFont typeface="Arial" pitchFamily="34" charset="0"/>
              <a:buNone/>
              <a:defRPr/>
            </a:pPr>
            <a:r>
              <a:rPr lang="fr-FR" dirty="0" smtClean="0">
                <a:cs typeface="Arial" pitchFamily="34" charset="0"/>
              </a:rPr>
              <a:t>                   </a:t>
            </a:r>
            <a:r>
              <a:rPr lang="fr-FR" sz="2600" dirty="0" smtClean="0">
                <a:cs typeface="Arial" pitchFamily="34" charset="0"/>
              </a:rPr>
              <a:t>(</a:t>
            </a:r>
            <a:r>
              <a:rPr lang="fr-FR" sz="2600" i="1" dirty="0" smtClean="0">
                <a:cs typeface="Arial" pitchFamily="34" charset="0"/>
              </a:rPr>
              <a:t>idem entre</a:t>
            </a:r>
            <a:r>
              <a:rPr lang="fr-FR" sz="2600" dirty="0" smtClean="0">
                <a:cs typeface="Arial" pitchFamily="34" charset="0"/>
              </a:rPr>
              <a:t> danger </a:t>
            </a:r>
            <a:r>
              <a:rPr lang="fr-FR" sz="2600" i="1" dirty="0">
                <a:cs typeface="Arial" pitchFamily="34" charset="0"/>
              </a:rPr>
              <a:t>&amp;</a:t>
            </a:r>
            <a:r>
              <a:rPr lang="fr-FR" sz="2600" i="1" dirty="0" smtClean="0">
                <a:cs typeface="Arial" pitchFamily="34" charset="0"/>
              </a:rPr>
              <a:t> </a:t>
            </a:r>
            <a:r>
              <a:rPr lang="fr-FR" sz="2600" dirty="0" smtClean="0">
                <a:cs typeface="Arial" pitchFamily="34" charset="0"/>
              </a:rPr>
              <a:t>risque)</a:t>
            </a:r>
            <a:endParaRPr lang="fr-FR" sz="2600" b="1" dirty="0" smtClean="0">
              <a:cs typeface="Arial" pitchFamily="34" charset="0"/>
            </a:endParaRPr>
          </a:p>
          <a:p>
            <a:pPr>
              <a:lnSpc>
                <a:spcPct val="90000"/>
              </a:lnSpc>
              <a:buFont typeface="Wingdings" pitchFamily="2" charset="2"/>
              <a:buNone/>
              <a:defRPr/>
            </a:pPr>
            <a:endParaRPr lang="fr-FR" dirty="0" smtClean="0"/>
          </a:p>
        </p:txBody>
      </p:sp>
      <p:sp>
        <p:nvSpPr>
          <p:cNvPr id="8195" name="Titre 1"/>
          <p:cNvSpPr>
            <a:spLocks noGrp="1"/>
          </p:cNvSpPr>
          <p:nvPr>
            <p:ph type="title"/>
          </p:nvPr>
        </p:nvSpPr>
        <p:spPr>
          <a:xfrm>
            <a:off x="468313" y="620713"/>
            <a:ext cx="8229600" cy="1439862"/>
          </a:xfrm>
        </p:spPr>
        <p:txBody>
          <a:bodyPr/>
          <a:lstStyle/>
          <a:p>
            <a:pPr eaLnBrk="1" hangingPunct="1"/>
            <a:r>
              <a:rPr lang="fr-FR" smtClean="0">
                <a:solidFill>
                  <a:srgbClr val="FF0000"/>
                </a:solidFill>
              </a:rPr>
              <a:t>ATTENTION QUAND ON PARLE DE « STRESS »</a:t>
            </a:r>
            <a:r>
              <a:rPr lang="fr-FR" i="1" smtClean="0">
                <a:solidFill>
                  <a:srgbClr val="FF0000"/>
                </a:solidFill>
              </a:rPr>
              <a:t> </a:t>
            </a:r>
            <a:r>
              <a:rPr lang="fr-FR" smtClean="0">
                <a:solidFill>
                  <a:srgbClr val="FF0000"/>
                </a:solidFill>
              </a:rPr>
              <a:t>!</a:t>
            </a:r>
            <a:br>
              <a:rPr lang="fr-FR" smtClean="0">
                <a:solidFill>
                  <a:srgbClr val="FF0000"/>
                </a:solidFill>
              </a:rPr>
            </a:br>
            <a:endParaRPr lang="fr-FR" smtClean="0"/>
          </a:p>
        </p:txBody>
      </p:sp>
      <p:pic>
        <p:nvPicPr>
          <p:cNvPr id="9" name="Picture 2" descr="http://www.arvernes.com/wiki/images/thumb/b/b9/Panneau_attention.svg/600px-Panneau_attention.svg.png" hidden="1"/>
          <p:cNvPicPr>
            <a:picLocks noChangeAspect="1" noChangeArrowheads="1"/>
          </p:cNvPicPr>
          <p:nvPr/>
        </p:nvPicPr>
        <p:blipFill>
          <a:blip r:embed="rId3" cstate="print"/>
          <a:srcRect/>
          <a:stretch>
            <a:fillRect/>
          </a:stretch>
        </p:blipFill>
        <p:spPr bwMode="auto">
          <a:xfrm>
            <a:off x="3563938" y="3284538"/>
            <a:ext cx="1728787" cy="14398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4" presetClass="emph" presetSubtype="2" fill="remove" nodeType="withEffect">
                                  <p:stCondLst>
                                    <p:cond delay="0"/>
                                  </p:stCondLst>
                                  <p:iterate type="lt">
                                    <p:tmPct val="10000"/>
                                  </p:iterate>
                                  <p:childTnLst>
                                    <p:anim to="1.5" calcmode="lin" valueType="num">
                                      <p:cBhvr override="childStyle">
                                        <p:cTn id="9" dur="500" fill="hold"/>
                                        <p:tgtEl>
                                          <p:spTgt spid="8">
                                            <p:txEl>
                                              <p:pRg st="1" end="1"/>
                                            </p:txEl>
                                          </p:spTgt>
                                        </p:tgtEl>
                                        <p:attrNameLst>
                                          <p:attrName>style.fontSize</p:attrName>
                                        </p:attrNameLst>
                                      </p:cBhvr>
                                    </p:anim>
                                  </p:childTnLst>
                                </p:cTn>
                              </p:par>
                            </p:childTnLst>
                          </p:cTn>
                        </p:par>
                        <p:par>
                          <p:cTn id="10" fill="hold" nodeType="afterGroup">
                            <p:stCondLst>
                              <p:cond delay="1150"/>
                            </p:stCondLst>
                            <p:childTnLst>
                              <p:par>
                                <p:cTn id="11" presetID="3" presetClass="emph" presetSubtype="2" fill="hold" nodeType="afterEffect">
                                  <p:stCondLst>
                                    <p:cond delay="0"/>
                                  </p:stCondLst>
                                  <p:iterate type="lt">
                                    <p:tmPct val="0"/>
                                  </p:iterate>
                                  <p:childTnLst>
                                    <p:animClr clrSpc="rgb" dir="cw">
                                      <p:cBhvr override="childStyle">
                                        <p:cTn id="12" dur="500" fill="hold"/>
                                        <p:tgtEl>
                                          <p:spTgt spid="8">
                                            <p:txEl>
                                              <p:pRg st="1" end="1"/>
                                            </p:txEl>
                                          </p:spTgt>
                                        </p:tgtEl>
                                        <p:attrNameLst>
                                          <p:attrName>style.color</p:attrName>
                                        </p:attrNameLst>
                                      </p:cBhvr>
                                      <p:to>
                                        <a:srgbClr val="FC1233"/>
                                      </p:to>
                                    </p:animClr>
                                  </p:childTnLst>
                                </p:cTn>
                              </p:par>
                            </p:childTnLst>
                          </p:cTn>
                        </p:par>
                        <p:par>
                          <p:cTn id="13" fill="hold" nodeType="afterGroup">
                            <p:stCondLst>
                              <p:cond delay="1650"/>
                            </p:stCondLst>
                            <p:childTnLst>
                              <p:par>
                                <p:cTn id="14" presetID="11" presetClass="entr" presetSubtype="0" fill="hold" nodeType="afterEffect">
                                  <p:stCondLst>
                                    <p:cond delay="0"/>
                                  </p:stCondLst>
                                  <p:childTnLst>
                                    <p:set>
                                      <p:cBhvr>
                                        <p:cTn id="15" dur="2000">
                                          <p:stCondLst>
                                            <p:cond delay="0"/>
                                          </p:stCondLst>
                                        </p:cTn>
                                        <p:tgtEl>
                                          <p:spTgt spid="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9"/>
                                        </p:tgtEl>
                                        <p:attrNameLst>
                                          <p:attrName>style.visibility</p:attrName>
                                        </p:attrNameLst>
                                      </p:cBhvr>
                                      <p:to>
                                        <p:strVal val="hidden"/>
                                      </p:to>
                                    </p:set>
                                  </p:subTnLst>
                                </p:cTn>
                              </p:par>
                              <p:par>
                                <p:cTn id="16" presetID="1" presetClass="path" presetSubtype="0" accel="50000" decel="50000" fill="hold" nodeType="withEffect">
                                  <p:stCondLst>
                                    <p:cond delay="0"/>
                                  </p:stCondLst>
                                  <p:iterate type="lt">
                                    <p:tmPct val="0"/>
                                  </p:iterate>
                                  <p:childTnLst>
                                    <p:animMotion origin="layout" path="M 1.94444E-6 -4.81481E-6 C 0.14548 -4.81481E-6 0.26389 0.1088 0.26389 0.24283 C 0.26389 0.37686 0.14548 0.48588 1.94444E-6 0.48588 C -0.14566 0.48588 -0.26372 0.37686 -0.26372 0.24283 C -0.26372 0.1088 -0.14566 -4.81481E-6 1.94444E-6 -4.81481E-6 Z " pathEditMode="relative" rAng="0" ptsTypes="fffff">
                                      <p:cBhvr>
                                        <p:cTn id="17" dur="2000" fill="hold"/>
                                        <p:tgtEl>
                                          <p:spTgt spid="8">
                                            <p:txEl>
                                              <p:pRg st="1" end="1"/>
                                            </p:txEl>
                                          </p:spTgt>
                                        </p:tgtEl>
                                        <p:attrNameLst>
                                          <p:attrName>ppt_x</p:attrName>
                                          <p:attrName>ppt_y</p:attrName>
                                        </p:attrNameLst>
                                      </p:cBhvr>
                                      <p:rCtr x="0" y="2"/>
                                    </p:animMotion>
                                  </p:childTnLst>
                                </p:cTn>
                              </p:par>
                            </p:childTnLst>
                          </p:cTn>
                        </p:par>
                        <p:par>
                          <p:cTn id="18" fill="hold" nodeType="afterGroup">
                            <p:stCondLst>
                              <p:cond delay="3650"/>
                            </p:stCondLst>
                            <p:childTnLst>
                              <p:par>
                                <p:cTn id="19" presetID="3" presetClass="emph" presetSubtype="2" fill="hold" nodeType="afterEffect">
                                  <p:stCondLst>
                                    <p:cond delay="0"/>
                                  </p:stCondLst>
                                  <p:iterate type="lt">
                                    <p:tmPct val="0"/>
                                  </p:iterate>
                                  <p:childTnLst>
                                    <p:animClr clrSpc="rgb" dir="cw">
                                      <p:cBhvr override="childStyle">
                                        <p:cTn id="20" dur="2000" fill="hold"/>
                                        <p:tgtEl>
                                          <p:spTgt spid="8">
                                            <p:txEl>
                                              <p:pRg st="1" end="1"/>
                                            </p:txEl>
                                          </p:spTgt>
                                        </p:tgtEl>
                                        <p:attrNameLst>
                                          <p:attrName>style.color</p:attrName>
                                        </p:attrNameLst>
                                      </p:cBhvr>
                                      <p:to>
                                        <a:schemeClr val="tx1"/>
                                      </p:to>
                                    </p:animClr>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500"/>
                                        <p:tgtEl>
                                          <p:spTgt spid="8">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500"/>
                                        <p:tgtEl>
                                          <p:spTgt spid="8">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500"/>
                                        <p:tgtEl>
                                          <p:spTgt spid="8">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fade">
                                      <p:cBhvr>
                                        <p:cTn id="45" dur="500"/>
                                        <p:tgtEl>
                                          <p:spTgt spid="8">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fade">
                                      <p:cBhvr>
                                        <p:cTn id="50" dur="500"/>
                                        <p:tgtEl>
                                          <p:spTgt spid="8">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10" end="10"/>
                                            </p:txEl>
                                          </p:spTgt>
                                        </p:tgtEl>
                                        <p:attrNameLst>
                                          <p:attrName>style.visibility</p:attrName>
                                        </p:attrNameLst>
                                      </p:cBhvr>
                                      <p:to>
                                        <p:strVal val="visible"/>
                                      </p:to>
                                    </p:set>
                                    <p:animEffect transition="in" filter="fade">
                                      <p:cBhvr>
                                        <p:cTn id="53"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r.wikipractice.org/images/b/bb/Stress6.gif"/>
          <p:cNvPicPr>
            <a:picLocks noChangeAspect="1" noChangeArrowheads="1"/>
          </p:cNvPicPr>
          <p:nvPr/>
        </p:nvPicPr>
        <p:blipFill>
          <a:blip r:embed="rId3" cstate="print"/>
          <a:srcRect/>
          <a:stretch>
            <a:fillRect/>
          </a:stretch>
        </p:blipFill>
        <p:spPr bwMode="auto">
          <a:xfrm>
            <a:off x="1476375" y="620713"/>
            <a:ext cx="5759450" cy="5422900"/>
          </a:xfrm>
          <a:prstGeom prst="rect">
            <a:avLst/>
          </a:prstGeom>
          <a:noFill/>
          <a:ln w="9525">
            <a:noFill/>
            <a:miter lim="800000"/>
            <a:headEnd/>
            <a:tailEnd/>
          </a:ln>
        </p:spPr>
      </p:pic>
      <p:sp>
        <p:nvSpPr>
          <p:cNvPr id="8" name="Organigramme : Alternative 7"/>
          <p:cNvSpPr/>
          <p:nvPr/>
        </p:nvSpPr>
        <p:spPr>
          <a:xfrm>
            <a:off x="468313" y="1916113"/>
            <a:ext cx="8135937" cy="2592387"/>
          </a:xfrm>
          <a:prstGeom prst="flowChartAlternateProcess">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solidFill>
                  <a:schemeClr val="bg1"/>
                </a:solidFill>
              </a:rPr>
              <a:t>Particularités des RPS </a:t>
            </a:r>
            <a:r>
              <a:rPr lang="fr-FR" sz="2400" dirty="0">
                <a:solidFill>
                  <a:schemeClr val="bg1"/>
                </a:solidFill>
              </a:rPr>
              <a:t>: ils sont </a:t>
            </a:r>
            <a:r>
              <a:rPr lang="fr-FR" sz="2400" i="1" dirty="0">
                <a:solidFill>
                  <a:schemeClr val="bg1"/>
                </a:solidFill>
              </a:rPr>
              <a:t>récursifs</a:t>
            </a:r>
            <a:r>
              <a:rPr lang="fr-FR" sz="2400" dirty="0">
                <a:solidFill>
                  <a:schemeClr val="bg1"/>
                </a:solidFill>
              </a:rPr>
              <a:t> (ils se génèrent eux-mêmes) et se génèrent entre eux, </a:t>
            </a:r>
          </a:p>
          <a:p>
            <a:pPr algn="ctr">
              <a:defRPr/>
            </a:pPr>
            <a:r>
              <a:rPr lang="fr-FR" sz="2400" dirty="0">
                <a:solidFill>
                  <a:schemeClr val="bg1"/>
                </a:solidFill>
              </a:rPr>
              <a:t>Ils peuvent être à la fois cause et conséquence, et ne répondent pas à un schéma causaliste ou déterministe    </a:t>
            </a:r>
          </a:p>
          <a:p>
            <a:pPr algn="ctr">
              <a:defRPr/>
            </a:pPr>
            <a:r>
              <a:rPr lang="fr-FR" sz="2400" dirty="0">
                <a:solidFill>
                  <a:schemeClr val="bg1"/>
                </a:solidFill>
              </a:rPr>
              <a:t>(1 cause </a:t>
            </a:r>
            <a:r>
              <a:rPr lang="fr-FR" sz="2400" dirty="0">
                <a:solidFill>
                  <a:schemeClr val="bg1"/>
                </a:solidFill>
                <a:sym typeface="Symbol" pitchFamily="18" charset="2"/>
              </a:rPr>
              <a:t> 1 effet) mais à une logique </a:t>
            </a:r>
            <a:r>
              <a:rPr lang="fr-FR" sz="2400" i="1" dirty="0">
                <a:solidFill>
                  <a:schemeClr val="bg1"/>
                </a:solidFill>
                <a:sym typeface="Symbol" pitchFamily="18" charset="2"/>
              </a:rPr>
              <a:t>transactionnelle</a:t>
            </a:r>
            <a:r>
              <a:rPr lang="fr-FR" sz="2400" dirty="0">
                <a:solidFill>
                  <a:schemeClr val="bg1"/>
                </a:solidFill>
                <a:sym typeface="Symbol" pitchFamily="18" charset="2"/>
              </a:rPr>
              <a:t> beaucoup plus complexe.</a:t>
            </a:r>
            <a:endParaRPr lang="fr-FR" sz="2400" i="1" dirty="0">
              <a:solidFill>
                <a:schemeClr val="bg1"/>
              </a:solidFill>
              <a:sym typeface="Symbol" pitchFamily="18" charset="2"/>
            </a:endParaRPr>
          </a:p>
        </p:txBody>
      </p:sp>
      <p:sp>
        <p:nvSpPr>
          <p:cNvPr id="3" name="Espace réservé du contenu 2"/>
          <p:cNvSpPr>
            <a:spLocks noGrp="1"/>
          </p:cNvSpPr>
          <p:nvPr>
            <p:ph idx="1"/>
          </p:nvPr>
        </p:nvSpPr>
        <p:spPr>
          <a:xfrm>
            <a:off x="611188" y="620713"/>
            <a:ext cx="8075612" cy="5505450"/>
          </a:xfrm>
        </p:spPr>
        <p:txBody>
          <a:bodyPr/>
          <a:lstStyle/>
          <a:p>
            <a:pPr algn="ctr">
              <a:buFont typeface="Arial" charset="0"/>
              <a:buNone/>
            </a:pPr>
            <a:r>
              <a:rPr lang="fr-FR" sz="9600" smtClean="0"/>
              <a:t>causes </a:t>
            </a:r>
          </a:p>
          <a:p>
            <a:pPr algn="ctr">
              <a:buFont typeface="Arial" charset="0"/>
              <a:buNone/>
            </a:pPr>
            <a:r>
              <a:rPr lang="fr-FR" sz="9600" smtClean="0"/>
              <a:t> </a:t>
            </a:r>
          </a:p>
          <a:p>
            <a:pPr algn="ctr">
              <a:buFont typeface="Arial" charset="0"/>
              <a:buNone/>
            </a:pPr>
            <a:r>
              <a:rPr lang="fr-FR" sz="9600" smtClean="0"/>
              <a:t>conséquences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0242"/>
                                        </p:tgtEl>
                                        <p:attrNameLst>
                                          <p:attrName>r</p:attrName>
                                        </p:attrNameLst>
                                      </p:cBhvr>
                                    </p:animRot>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2000" fill="hold"/>
                                        <p:tgtEl>
                                          <p:spTgt spid="10242"/>
                                        </p:tgtEl>
                                      </p:cBhvr>
                                      <p:by x="40000" y="40000"/>
                                    </p:animScale>
                                  </p:childTnLst>
                                </p:cTn>
                              </p:par>
                            </p:childTnLst>
                          </p:cTn>
                        </p:par>
                        <p:par>
                          <p:cTn id="10" fill="hold" nodeType="afterGroup">
                            <p:stCondLst>
                              <p:cond delay="4000"/>
                            </p:stCondLst>
                            <p:childTnLst>
                              <p:par>
                                <p:cTn id="11" presetID="5"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par>
                          <p:cTn id="14" fill="hold" nodeType="afterGroup">
                            <p:stCondLst>
                              <p:cond delay="4500"/>
                            </p:stCondLst>
                            <p:childTnLst>
                              <p:par>
                                <p:cTn id="15" presetID="5"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par>
                          <p:cTn id="18" fill="hold" nodeType="afterGroup">
                            <p:stCondLst>
                              <p:cond delay="5000"/>
                            </p:stCondLst>
                            <p:childTnLst>
                              <p:par>
                                <p:cTn id="19" presetID="5"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500"/>
                                        <p:tgtEl>
                                          <p:spTgt spid="3">
                                            <p:txEl>
                                              <p:pRg st="2" end="2"/>
                                            </p:txEl>
                                          </p:spTgt>
                                        </p:tgtEl>
                                      </p:cBhvr>
                                    </p:animEffect>
                                  </p:childTnLst>
                                </p:cTn>
                              </p:par>
                            </p:childTnLst>
                          </p:cTn>
                        </p:par>
                        <p:par>
                          <p:cTn id="22" fill="hold" nodeType="afterGroup">
                            <p:stCondLst>
                              <p:cond delay="5500"/>
                            </p:stCondLst>
                            <p:childTnLst>
                              <p:par>
                                <p:cTn id="23" presetID="1" presetClass="path" presetSubtype="0" accel="50000" decel="50000" fill="hold" nodeType="afterEffect">
                                  <p:stCondLst>
                                    <p:cond delay="0"/>
                                  </p:stCondLst>
                                  <p:childTnLst>
                                    <p:animMotion origin="layout" path="M -0.13299 -3.7037E-6 C 0.0092 -3.7037E-6 0.125 0.13449 0.125 0.30024 C 0.125 0.46598 0.0092 0.6007 -0.13299 0.6007 C -0.27518 0.6007 -0.3908 0.46598 -0.3908 0.30024 C -0.3908 0.13449 -0.27518 -3.7037E-6 -0.13299 -3.7037E-6 Z " pathEditMode="relative" rAng="0" ptsTypes="fffff">
                                      <p:cBhvr>
                                        <p:cTn id="24" dur="1000" fill="hold"/>
                                        <p:tgtEl>
                                          <p:spTgt spid="3">
                                            <p:txEl>
                                              <p:pRg st="0" end="0"/>
                                            </p:txEl>
                                          </p:spTgt>
                                        </p:tgtEl>
                                        <p:attrNameLst>
                                          <p:attrName>ppt_x</p:attrName>
                                          <p:attrName>ppt_y</p:attrName>
                                        </p:attrNameLst>
                                      </p:cBhvr>
                                      <p:rCtr x="0" y="3"/>
                                    </p:animMotion>
                                  </p:childTnLst>
                                </p:cTn>
                              </p:par>
                              <p:par>
                                <p:cTn id="25" presetID="1" presetClass="path" presetSubtype="0" accel="50000" decel="50000" fill="hold" nodeType="withEffect">
                                  <p:stCondLst>
                                    <p:cond delay="0"/>
                                  </p:stCondLst>
                                  <p:childTnLst>
                                    <p:animMotion origin="layout" path="M 0.03039 0.12014 C -0.1467 0.12014 -0.29097 -0.0493 -0.29097 -0.25787 C -0.29097 -0.46643 -0.1467 -0.63611 0.03039 -0.63611 C 0.20764 -0.63611 0.35157 -0.46643 0.35157 -0.25787 C 0.35157 -0.0493 0.20764 0.12014 0.03039 0.12014 Z " pathEditMode="relative" rAng="10800000" ptsTypes="fffff">
                                      <p:cBhvr>
                                        <p:cTn id="26" dur="2000" fill="hold"/>
                                        <p:tgtEl>
                                          <p:spTgt spid="3">
                                            <p:txEl>
                                              <p:pRg st="2" end="2"/>
                                            </p:txEl>
                                          </p:spTgt>
                                        </p:tgtEl>
                                        <p:attrNameLst>
                                          <p:attrName>ppt_x</p:attrName>
                                          <p:attrName>ppt_y</p:attrName>
                                        </p:attrNameLst>
                                      </p:cBhvr>
                                      <p:rCtr x="0" y="-4"/>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274638"/>
            <a:ext cx="8229600" cy="1143000"/>
          </a:xfrm>
        </p:spPr>
        <p:txBody>
          <a:bodyPr/>
          <a:lstStyle/>
          <a:p>
            <a:pPr algn="l">
              <a:defRPr/>
            </a:pPr>
            <a:r>
              <a:rPr lang="fr-FR" sz="5400" cap="all" dirty="0" smtClean="0"/>
              <a:t>Les Causes DES RPS</a:t>
            </a:r>
            <a:endParaRPr lang="fr-FR" sz="5400" cap="all" dirty="0"/>
          </a:p>
        </p:txBody>
      </p:sp>
      <p:sp>
        <p:nvSpPr>
          <p:cNvPr id="3" name="Espace réservé du contenu 2"/>
          <p:cNvSpPr>
            <a:spLocks noGrp="1"/>
          </p:cNvSpPr>
          <p:nvPr>
            <p:ph idx="1"/>
          </p:nvPr>
        </p:nvSpPr>
        <p:spPr>
          <a:xfrm>
            <a:off x="457200" y="1927225"/>
            <a:ext cx="8229600" cy="4525963"/>
          </a:xfrm>
        </p:spPr>
        <p:txBody>
          <a:bodyPr/>
          <a:lstStyle/>
          <a:p>
            <a:r>
              <a:rPr lang="fr-FR" sz="4400" smtClean="0"/>
              <a:t>Multiples,</a:t>
            </a:r>
          </a:p>
          <a:p>
            <a:r>
              <a:rPr lang="fr-FR" sz="4400" smtClean="0"/>
              <a:t>Plurifactorielles,</a:t>
            </a:r>
          </a:p>
          <a:p>
            <a:r>
              <a:rPr lang="fr-FR" sz="4400" smtClean="0"/>
              <a:t>S’enchaînant dans le temps,</a:t>
            </a:r>
          </a:p>
          <a:p>
            <a:r>
              <a:rPr lang="fr-FR" sz="4400" smtClean="0"/>
              <a:t>Sont à rechercher dans le travail, dans son organisation, dans ses conditions d’exécution.</a:t>
            </a:r>
            <a:endParaRPr lang="fr-FR" smtClean="0"/>
          </a:p>
          <a:p>
            <a:endParaRPr lang="fr-FR" smtClean="0"/>
          </a:p>
          <a:p>
            <a:endParaRPr lang="fr-FR" smtClean="0"/>
          </a:p>
        </p:txBody>
      </p:sp>
      <p:pic>
        <p:nvPicPr>
          <p:cNvPr id="10244" name="Picture 6" descr="http://www.homme-moderne.org/rienfoutre/attention/ADTG.jpg"/>
          <p:cNvPicPr>
            <a:picLocks noChangeAspect="1" noChangeArrowheads="1"/>
          </p:cNvPicPr>
          <p:nvPr/>
        </p:nvPicPr>
        <p:blipFill>
          <a:blip r:embed="rId3" cstate="print"/>
          <a:srcRect/>
          <a:stretch>
            <a:fillRect/>
          </a:stretch>
        </p:blipFill>
        <p:spPr bwMode="auto">
          <a:xfrm>
            <a:off x="6588125" y="0"/>
            <a:ext cx="2555875" cy="29194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1.3|6|1"/>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11157</TotalTime>
  <Words>3819</Words>
  <Application>Microsoft Office PowerPoint</Application>
  <PresentationFormat>Affichage à l'écran (4:3)</PresentationFormat>
  <Paragraphs>672</Paragraphs>
  <Slides>39</Slides>
  <Notes>23</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Présentation PowerPoint</vt:lpstr>
      <vt:lpstr>PLAN</vt:lpstr>
      <vt:lpstr>         QU’EST-CE QUE « LES RPS » ?</vt:lpstr>
      <vt:lpstr>Présentation PowerPoint</vt:lpstr>
      <vt:lpstr>Précisions sur le stress</vt:lpstr>
      <vt:lpstr>Le stress est la réponse biologique de l’organisme à toute demande qui lui est faite</vt:lpstr>
      <vt:lpstr>ATTENTION QUAND ON PARLE DE « STRESS » ! </vt:lpstr>
      <vt:lpstr>Présentation PowerPoint</vt:lpstr>
      <vt:lpstr>Les Causes DES RPS</vt:lpstr>
      <vt:lpstr>RPS = rencontre</vt:lpstr>
      <vt:lpstr>COUT HUMAIN =  EFFETS SUR LA SANTE</vt:lpstr>
      <vt:lpstr>COUT ECONOMIQUE = IMPACTS SUR L’ENTREPRISE</vt:lpstr>
      <vt:lpstr>Présentation PowerPoint</vt:lpstr>
      <vt:lpstr>Présentation PowerPoint</vt:lpstr>
      <vt:lpstr>Prévalence des RPS</vt:lpstr>
      <vt:lpstr>Présentation PowerPoint</vt:lpstr>
      <vt:lpstr>Présentation PowerPoint</vt:lpstr>
      <vt:lpstr>COMMENT AGIR ? PREVENTION : 3 niveaux</vt:lpstr>
      <vt:lpstr>La démarche de prévention</vt:lpstr>
      <vt:lpstr>Recueil d’indicateurs  Etape de pré diagnostic</vt:lpstr>
      <vt:lpstr>QUELS indicateurs ?</vt:lpstr>
      <vt:lpstr>Evaluation des facteurs de risque Etape de diagnostic</vt:lpstr>
      <vt:lpstr>QUELS facteurs de risques ? </vt:lpstr>
      <vt:lpstr>Présentation PowerPoint</vt:lpstr>
      <vt:lpstr>mise à jour du document unique d’évaluation des risques (DUER)</vt:lpstr>
      <vt:lpstr>PRINCIPES GENERAUX DE PREVENTION  APPLIQUES AUX RPS</vt:lpstr>
      <vt:lpstr>Présentation PowerPoint</vt:lpstr>
      <vt:lpstr>Présentation PowerPoint</vt:lpstr>
      <vt:lpstr>RECOMMANDATIONS</vt:lpstr>
      <vt:lpstr>PRESENCE DE RPS AVERES</vt:lpstr>
      <vt:lpstr>LE MEDECIN DU TRAVAIL Qui est-il ?</vt:lpstr>
      <vt:lpstr>ROLE DU MEDECIN DU TRAVAIL Qu’est-ce qu’il peut faire ?</vt:lpstr>
      <vt:lpstr>ROLE DU MEDECIN DU TRAVAIL Qu’est-ce qu’il ne peut pas faire ?</vt:lpstr>
      <vt:lpstr>Le travail , UNE ressource pour la santé</vt:lpstr>
      <vt:lpstr>d’être des SALARIES ACTEURS </vt:lpstr>
      <vt:lpstr>Les « dix commandements » en prévention des RPS  </vt:lpstr>
      <vt:lpstr>Les « dix commandements » en prévention des RPS  </vt:lpstr>
      <vt:lpstr>Présentation PowerPoint</vt:lpstr>
      <vt:lpstr>BIBLIOGRAPHIE WEB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risques psycho-sociaux en Santé au Travail</dc:title>
  <dc:creator>anne GAILLARD</dc:creator>
  <cp:lastModifiedBy>nerisson</cp:lastModifiedBy>
  <cp:revision>880</cp:revision>
  <cp:lastPrinted>2012-04-21T16:47:32Z</cp:lastPrinted>
  <dcterms:created xsi:type="dcterms:W3CDTF">2009-01-27T16:16:20Z</dcterms:created>
  <dcterms:modified xsi:type="dcterms:W3CDTF">2016-05-16T12:15:13Z</dcterms:modified>
</cp:coreProperties>
</file>