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298706" cy="147002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800" b="1" spc="-150" dirty="0" smtClean="0">
                <a:latin typeface="Arial"/>
                <a:cs typeface="Arial"/>
              </a:rPr>
              <a:t>RAPPORT À LA RÉALITÉ ET TRAVAIL</a:t>
            </a:r>
            <a:endParaRPr lang="en-US" sz="48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341" y="3119088"/>
            <a:ext cx="6400800" cy="11049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Dr Marie-Pierre GUIHO-BAILLY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Psychiatre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  <a:t>Consultations de Pathologies professionnelles 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  <a:t>Médecine E –  CHU d’ </a:t>
            </a:r>
            <a: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  <a:t>ANGERS | L.E.E.S.T</a:t>
            </a:r>
            <a:b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Laboratoire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d’ergonomie et d’épidémiologie</a:t>
            </a:r>
            <a:b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en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santé au travail)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endParaRPr lang="fr-FR" sz="1600" b="1" spc="-15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endParaRPr lang="fr-F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(6)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Cette </a:t>
            </a:r>
            <a:r>
              <a:rPr lang="fr-FR" sz="2400" b="1" dirty="0" smtClean="0">
                <a:latin typeface="Arial"/>
                <a:cs typeface="Arial"/>
              </a:rPr>
              <a:t>décompensation s'accompagne de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réactions émotionnelles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aiguës</a:t>
            </a:r>
            <a:r>
              <a:rPr lang="fr-FR" sz="2400" b="1" dirty="0" smtClean="0">
                <a:latin typeface="Arial"/>
                <a:cs typeface="Arial"/>
              </a:rPr>
              <a:t>. </a:t>
            </a: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C'est le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risque d'issues sthéniques, quérulentes,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hétéro-agressives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ou suicidaires</a:t>
            </a:r>
            <a:r>
              <a:rPr lang="fr-FR" sz="2400" b="1" dirty="0" smtClean="0">
                <a:latin typeface="Arial"/>
                <a:cs typeface="Arial"/>
              </a:rPr>
              <a:t> comme ultime recours pour "faire éclater la vérité" dans l'entreprise ou sur l'entreprise qui fait ici l'urgence d'un détour par le </a:t>
            </a:r>
            <a:r>
              <a:rPr lang="fr-FR" sz="2400" b="1" dirty="0" smtClean="0">
                <a:latin typeface="Arial"/>
                <a:cs typeface="Arial"/>
              </a:rPr>
              <a:t>soin, </a:t>
            </a:r>
            <a:r>
              <a:rPr lang="fr-FR" sz="2400" b="1" dirty="0" smtClean="0">
                <a:latin typeface="Arial"/>
                <a:cs typeface="Arial"/>
              </a:rPr>
              <a:t>à distance de la situation de </a:t>
            </a:r>
            <a:r>
              <a:rPr lang="fr-FR" sz="2400" b="1" dirty="0" smtClean="0">
                <a:latin typeface="Arial"/>
                <a:cs typeface="Arial"/>
              </a:rPr>
              <a:t>travail, </a:t>
            </a:r>
            <a:r>
              <a:rPr lang="fr-FR" sz="2400" b="1" dirty="0" smtClean="0">
                <a:latin typeface="Arial"/>
                <a:cs typeface="Arial"/>
              </a:rPr>
              <a:t>pour pouvoir  restaurer le rapport au </a:t>
            </a:r>
            <a:r>
              <a:rPr lang="fr-FR" sz="2400" b="1" dirty="0" smtClean="0">
                <a:latin typeface="Arial"/>
                <a:cs typeface="Arial"/>
              </a:rPr>
              <a:t>réel, </a:t>
            </a:r>
            <a:r>
              <a:rPr lang="fr-FR" sz="2400" b="1" dirty="0" smtClean="0">
                <a:latin typeface="Arial"/>
                <a:cs typeface="Arial"/>
              </a:rPr>
              <a:t>en suivant le fil conducteur de l'évolution du rapport subjectif au travail ayant conduit à la réaction paranoïaque.</a:t>
            </a: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DIFFÉRENTS REGISTRES DU RAPPORT À LA RÉALITÉ DU TRAVAIL</a:t>
            </a:r>
            <a:endParaRPr lang="en-US" sz="40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Stratégies collectives de défense des salariés et perception des risques 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Idéologie défensive de l’encadrement : la perte de contact avec la réalité du travail 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La décompensation individuelle: « Paranoïa induite »</a:t>
            </a: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STRATÉGIES COLLECTIVES DE DÉFENSE ET RISQUES DU MÉTIER : L’EXEMPLE DU BTP</a:t>
            </a:r>
            <a:endParaRPr lang="en-US" sz="34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Lutter contre la perception consciente de la peur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Réticence et désobéissance vis-à-vis de la prévention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Comportements dangereux de défi aux risques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Culture des signes de courage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Interdits de toute allusion à la peur ou à la souffrance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Place de la consommation d’alcool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Discours étalonnant les attitudes et conduites sur une grille « virilité/féminité »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Exclusion de celui qui n’adhère pas </a:t>
            </a:r>
            <a:r>
              <a:rPr lang="fr-FR" sz="2400" b="1" dirty="0" smtClean="0">
                <a:latin typeface="Arial"/>
                <a:cs typeface="Arial"/>
              </a:rPr>
              <a:t>à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ces </a:t>
            </a:r>
            <a:r>
              <a:rPr lang="fr-FR" sz="2400" b="1" dirty="0" smtClean="0">
                <a:latin typeface="Arial"/>
                <a:cs typeface="Arial"/>
              </a:rPr>
              <a:t>stratégies défensives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34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IDÉOLOGIE DÉFENSIVE DES CADRES ET RÉEL DU TRAVAIL : LE DÉNI DE PERCEPTION</a:t>
            </a:r>
            <a:endParaRPr lang="en-US" sz="34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«</a:t>
            </a:r>
            <a:r>
              <a:rPr lang="fr-FR" sz="3000" b="1" dirty="0" smtClean="0">
                <a:latin typeface="Arial"/>
                <a:cs typeface="Arial"/>
              </a:rPr>
              <a:t> </a:t>
            </a:r>
            <a:r>
              <a:rPr lang="fr-FR" sz="3000" b="1" dirty="0" smtClean="0">
                <a:latin typeface="Arial"/>
                <a:cs typeface="Arial"/>
              </a:rPr>
              <a:t>P</a:t>
            </a:r>
            <a:r>
              <a:rPr lang="fr-FR" sz="3000" b="1" dirty="0" smtClean="0">
                <a:latin typeface="Arial"/>
                <a:cs typeface="Arial"/>
              </a:rPr>
              <a:t>as </a:t>
            </a:r>
            <a:r>
              <a:rPr lang="fr-FR" sz="3000" b="1" dirty="0" smtClean="0">
                <a:latin typeface="Arial"/>
                <a:cs typeface="Arial"/>
              </a:rPr>
              <a:t>de </a:t>
            </a:r>
            <a:r>
              <a:rPr lang="fr-FR" sz="3000" b="1" dirty="0" smtClean="0">
                <a:latin typeface="Arial"/>
                <a:cs typeface="Arial"/>
              </a:rPr>
              <a:t>problèmes, </a:t>
            </a:r>
            <a:r>
              <a:rPr lang="fr-FR" sz="3000" b="1" dirty="0" smtClean="0">
                <a:latin typeface="Arial"/>
                <a:cs typeface="Arial"/>
              </a:rPr>
              <a:t>rien que des solutions »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La toute puissance du théorique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 déni de la contribution des opérateurs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 déni des limites du réel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(1)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Les </a:t>
            </a: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épisodes délirants </a:t>
            </a:r>
            <a:r>
              <a:rPr lang="fr-FR" sz="2800" b="1" dirty="0" smtClean="0">
                <a:latin typeface="Arial"/>
                <a:cs typeface="Arial"/>
              </a:rPr>
              <a:t>à thèmes de persécution, de complot, de vol, de préjudice subi, de risque de catastrophe imminente, de menace sur sa vie, … </a:t>
            </a: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et leurs liens avec les évolutions des organisations du travail </a:t>
            </a:r>
            <a:r>
              <a:rPr lang="fr-FR" sz="2800" b="1" dirty="0" smtClean="0">
                <a:latin typeface="Arial"/>
                <a:cs typeface="Arial"/>
              </a:rPr>
              <a:t>ont été déjà abordés en  </a:t>
            </a:r>
            <a:r>
              <a:rPr lang="fr-FR" sz="2800" b="1" dirty="0" err="1" smtClean="0">
                <a:latin typeface="Arial"/>
                <a:cs typeface="Arial"/>
              </a:rPr>
              <a:t>psychodynamique</a:t>
            </a:r>
            <a:r>
              <a:rPr lang="fr-FR" sz="2800" b="1" dirty="0" smtClean="0">
                <a:latin typeface="Arial"/>
                <a:cs typeface="Arial"/>
              </a:rPr>
              <a:t> et en psychopathologie du travail 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Bensaïd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 A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. </a:t>
            </a:r>
            <a:r>
              <a:rPr lang="fr-FR" sz="2000" b="1" dirty="0" smtClean="0">
                <a:latin typeface="Arial"/>
                <a:cs typeface="Arial"/>
              </a:rPr>
              <a:t>– Apport </a:t>
            </a:r>
            <a:r>
              <a:rPr lang="fr-FR" sz="2000" b="1" dirty="0" smtClean="0">
                <a:latin typeface="Arial"/>
                <a:cs typeface="Arial"/>
              </a:rPr>
              <a:t>de la psychopathologie du travail à l’étude d’une bouffée délirante aiguë</a:t>
            </a:r>
            <a:r>
              <a:rPr lang="fr-FR" sz="2000" b="1" dirty="0" smtClean="0">
                <a:latin typeface="Arial"/>
                <a:cs typeface="Arial"/>
              </a:rPr>
              <a:t>, </a:t>
            </a:r>
            <a:r>
              <a:rPr lang="fr-FR" sz="2000" i="1" dirty="0" smtClean="0">
                <a:latin typeface="Arial"/>
                <a:cs typeface="Arial"/>
              </a:rPr>
              <a:t>in Observations</a:t>
            </a:r>
            <a:br>
              <a:rPr lang="fr-FR" sz="2000" i="1" dirty="0" smtClean="0">
                <a:latin typeface="Arial"/>
                <a:cs typeface="Arial"/>
              </a:rPr>
            </a:br>
            <a:r>
              <a:rPr lang="fr-FR" sz="2000" i="1" dirty="0" smtClean="0">
                <a:latin typeface="Arial"/>
                <a:cs typeface="Arial"/>
              </a:rPr>
              <a:t>cliniques </a:t>
            </a:r>
            <a:r>
              <a:rPr lang="fr-FR" sz="2000" i="1" dirty="0" smtClean="0">
                <a:latin typeface="Arial"/>
                <a:cs typeface="Arial"/>
              </a:rPr>
              <a:t>en psychopathologie du travail, sous la direction </a:t>
            </a:r>
            <a:r>
              <a:rPr lang="fr-FR" sz="2000" i="1" dirty="0" smtClean="0">
                <a:latin typeface="Arial"/>
                <a:cs typeface="Arial"/>
              </a:rPr>
              <a:t>de</a:t>
            </a:r>
            <a:br>
              <a:rPr lang="fr-FR" sz="2000" i="1" dirty="0" smtClean="0">
                <a:latin typeface="Arial"/>
                <a:cs typeface="Arial"/>
              </a:rPr>
            </a:br>
            <a:r>
              <a:rPr lang="fr-FR" sz="2000" i="1" dirty="0" err="1" smtClean="0">
                <a:latin typeface="Arial"/>
                <a:cs typeface="Arial"/>
              </a:rPr>
              <a:t>C.Dejours</a:t>
            </a:r>
            <a:r>
              <a:rPr lang="fr-FR" sz="2000" i="1" dirty="0" smtClean="0">
                <a:latin typeface="Arial"/>
                <a:cs typeface="Arial"/>
              </a:rPr>
              <a:t> </a:t>
            </a:r>
            <a:r>
              <a:rPr lang="fr-FR" sz="2000" i="1" dirty="0" smtClean="0">
                <a:latin typeface="Arial"/>
                <a:cs typeface="Arial"/>
              </a:rPr>
              <a:t>, PUF,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(2)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À </a:t>
            </a: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l'origine </a:t>
            </a:r>
            <a:r>
              <a:rPr lang="fr-FR" sz="2800" b="1" dirty="0" smtClean="0">
                <a:latin typeface="Arial"/>
                <a:cs typeface="Arial"/>
              </a:rPr>
              <a:t>de ces processus, on retrouve souvent chez le salarié concerné </a:t>
            </a:r>
            <a:r>
              <a:rPr lang="fr-FR" sz="2800" b="1" dirty="0" smtClean="0">
                <a:solidFill>
                  <a:srgbClr val="AA0000"/>
                </a:solidFill>
                <a:latin typeface="Arial"/>
                <a:cs typeface="Arial"/>
              </a:rPr>
              <a:t>l'expression d'une inquiétude quant aux conséquences de l'évolution du travail au regard des buts du travail et des valeurs de métier</a:t>
            </a:r>
            <a:r>
              <a:rPr lang="fr-FR" sz="2800" b="1" dirty="0" smtClean="0">
                <a:latin typeface="Arial"/>
                <a:cs typeface="Arial"/>
              </a:rPr>
              <a:t> (qualité, sécurité, critères d'évaluation, sens de la justice). </a:t>
            </a:r>
            <a:endParaRPr lang="fr-FR" sz="28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(3)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Cette préoccupation se confronte au discours dénégateur du management mais aussi à un faible écho parmi les collègues 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Cette solitude dans l’analyse des situations de travail va induire chez le salarié une mobilisation de ressources psychiques que chacun a à disposition du côté de la "posture </a:t>
            </a:r>
            <a:r>
              <a:rPr lang="fr-FR" sz="2400" b="1" dirty="0" smtClean="0">
                <a:latin typeface="Arial"/>
                <a:cs typeface="Arial"/>
              </a:rPr>
              <a:t>paranoïaque » :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hypervigilance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, méfiance, hypertrophie de la démarche logique, interrogation sur ses perceptions , recoupement des sources d'information, vérifications, accumulation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de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traces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et de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preuves… </a:t>
            </a:r>
            <a:endParaRPr lang="fr-FR" sz="2400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(4)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Ces </a:t>
            </a:r>
            <a:r>
              <a:rPr lang="fr-FR" sz="3000" b="1" dirty="0" smtClean="0">
                <a:latin typeface="Arial"/>
                <a:cs typeface="Arial"/>
              </a:rPr>
              <a:t>mécanismes sont </a:t>
            </a: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dans un premier temps</a:t>
            </a:r>
            <a:r>
              <a:rPr lang="fr-FR" sz="3000" b="1" dirty="0" smtClean="0">
                <a:latin typeface="Arial"/>
                <a:cs typeface="Arial"/>
              </a:rPr>
              <a:t> mis au service du </a:t>
            </a:r>
            <a:r>
              <a:rPr lang="fr-FR" sz="3000" b="1" i="1" dirty="0" smtClean="0">
                <a:solidFill>
                  <a:srgbClr val="AA0000"/>
                </a:solidFill>
                <a:latin typeface="Arial"/>
                <a:cs typeface="Arial"/>
              </a:rPr>
              <a:t>maintien </a:t>
            </a: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du rapport à la réalité</a:t>
            </a:r>
            <a:r>
              <a:rPr lang="fr-FR" sz="3000" b="1" dirty="0" smtClean="0">
                <a:latin typeface="Arial"/>
                <a:cs typeface="Arial"/>
              </a:rPr>
              <a:t>: non pas signes de décompensation psychique mais réaction défensive visant à préserver la capacité à penser, l'intégrité mentale et identitaire. </a:t>
            </a:r>
            <a:endParaRPr lang="fr-FR" sz="30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PARANO</a:t>
            </a:r>
            <a:r>
              <a:rPr lang="en-US" sz="4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ÏA INDUITE (5)</a:t>
            </a:r>
            <a:endParaRPr lang="en-US" sz="4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Mais il arrive </a:t>
            </a: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qu'au terme d'une spirale d'isolement le rapport au réel bascule </a:t>
            </a:r>
            <a:r>
              <a:rPr lang="fr-FR" sz="3000" b="1" dirty="0" smtClean="0">
                <a:latin typeface="Arial"/>
                <a:cs typeface="Arial"/>
              </a:rPr>
              <a:t>dans une formulation réellement délirante de la problématique de travail, avec construction d'une </a:t>
            </a:r>
            <a:r>
              <a:rPr lang="fr-FR" sz="3000" b="1" dirty="0" err="1" smtClean="0">
                <a:latin typeface="Arial"/>
                <a:cs typeface="Arial"/>
              </a:rPr>
              <a:t>néo-réalité</a:t>
            </a:r>
            <a:r>
              <a:rPr lang="fr-FR" sz="3000" b="1" dirty="0" smtClean="0">
                <a:latin typeface="Arial"/>
                <a:cs typeface="Arial"/>
              </a:rPr>
              <a:t> sans place ni pour le doute critique ni pour le débat, achevant la marginalisation et la disqualification du travailleur. </a:t>
            </a:r>
            <a:endParaRPr lang="fr-FR" sz="30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647</Words>
  <Application>Microsoft Macintosh PowerPoint</Application>
  <PresentationFormat>On-screen Show (4:3)</PresentationFormat>
  <Paragraphs>45</Paragraphs>
  <Slides>11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RAPPORT À LA RÉALITÉ ET TRAVAIL</vt:lpstr>
      <vt:lpstr>DIFFÉRENTS REGISTRES DU RAPPORT À LA RÉALITÉ DU TRAVAIL</vt:lpstr>
      <vt:lpstr>STRATÉGIES COLLECTIVES DE DÉFENSE ET RISQUES DU MÉTIER : L’EXEMPLE DU BTP</vt:lpstr>
      <vt:lpstr>IDÉOLOGIE DÉFENSIVE DES CADRES ET RÉEL DU TRAVAIL : LE DÉNI DE PERCEPTION</vt:lpstr>
      <vt:lpstr>PARANOÏA INDUITE (1)</vt:lpstr>
      <vt:lpstr>PARANOÏA INDUITE (2)</vt:lpstr>
      <vt:lpstr>PARANOÏA INDUITE (3)</vt:lpstr>
      <vt:lpstr>PARANOÏA INDUITE (4)</vt:lpstr>
      <vt:lpstr>PARANOÏA INDUITE (5)</vt:lpstr>
      <vt:lpstr>PARANOÏA INDUITE (6)</vt:lpstr>
      <vt:lpstr>Slide 11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Billy</cp:lastModifiedBy>
  <cp:revision>65</cp:revision>
  <dcterms:created xsi:type="dcterms:W3CDTF">2013-04-04T21:21:21Z</dcterms:created>
  <dcterms:modified xsi:type="dcterms:W3CDTF">2013-04-04T21:36:57Z</dcterms:modified>
</cp:coreProperties>
</file>