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5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93" y="1828800"/>
            <a:ext cx="7527307" cy="1470025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600" b="1" spc="-150" dirty="0" smtClean="0">
                <a:latin typeface="Arial"/>
                <a:cs typeface="Arial"/>
              </a:rPr>
              <a:t>PSYCHOTRAUMATOLOGIE</a:t>
            </a:r>
            <a:r>
              <a:rPr lang="en-US" sz="5000" b="1" spc="-150" dirty="0" smtClean="0">
                <a:latin typeface="Arial"/>
                <a:cs typeface="Arial"/>
              </a:rPr>
              <a:t> DU TRAVAIL</a:t>
            </a:r>
            <a:endParaRPr lang="en-US" sz="5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165" y="3276600"/>
            <a:ext cx="6400800" cy="11049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AA0000"/>
                </a:solidFill>
                <a:latin typeface="Arial"/>
                <a:cs typeface="Arial"/>
              </a:rPr>
              <a:t>Dr Marie-Pierre </a:t>
            </a:r>
            <a:r>
              <a:rPr lang="fr-FR" sz="1800" b="1" dirty="0" err="1" smtClean="0">
                <a:solidFill>
                  <a:srgbClr val="AA0000"/>
                </a:solidFill>
                <a:latin typeface="Arial"/>
                <a:cs typeface="Arial"/>
              </a:rPr>
              <a:t>Guiho-Bailly</a:t>
            </a:r>
            <a:endParaRPr lang="fr-FR" sz="18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Psychiatre</a:t>
            </a:r>
            <a:b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fr-FR" sz="16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Médecine E - CHU d’ ANGERS / L.E.E.S.T (Laboratoire d’ergonomie</a:t>
            </a:r>
            <a:br>
              <a:rPr lang="fr-FR" sz="16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fr-FR" sz="16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 d’épidémiologie en santé au travail)</a:t>
            </a:r>
            <a:br>
              <a:rPr lang="fr-FR" sz="16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endParaRPr lang="fr-FR" sz="500" spc="-15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AA0000"/>
                </a:solidFill>
                <a:latin typeface="Arial"/>
                <a:cs typeface="Arial"/>
              </a:rPr>
              <a:t>Dr Dominique Guillet</a:t>
            </a:r>
            <a: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/>
            </a:r>
            <a:b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Psychiatre</a:t>
            </a:r>
          </a:p>
          <a:p>
            <a:pPr algn="l">
              <a:lnSpc>
                <a:spcPct val="80000"/>
              </a:lnSpc>
            </a:pPr>
            <a:endParaRPr lang="fr-FR" sz="1600" b="1" spc="-15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DÉPISTER LES SYMPTÔMES IMMÉDIATS ET POST-IMMÉDIATS</a:t>
            </a:r>
            <a:endParaRPr lang="en-US" sz="4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La réaction </a:t>
            </a:r>
            <a:r>
              <a:rPr lang="fr-FR" sz="2400" b="1" dirty="0" err="1" smtClean="0">
                <a:latin typeface="Arial"/>
                <a:cs typeface="Arial"/>
              </a:rPr>
              <a:t>psychotraumatique</a:t>
            </a:r>
            <a:r>
              <a:rPr lang="fr-FR" sz="2400" b="1" dirty="0" smtClean="0">
                <a:latin typeface="Arial"/>
                <a:cs typeface="Arial"/>
              </a:rPr>
              <a:t> aiguë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Sidération psychomotrice ou agitation désordonnée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Parfois état crépusculaire, confusionnel ou conversion.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Le syndrome de stress post traumatique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Syndrome de répétition – </a:t>
            </a:r>
            <a:r>
              <a:rPr lang="fr-FR" sz="2400" i="1" dirty="0" smtClean="0">
                <a:latin typeface="Arial"/>
                <a:cs typeface="Arial"/>
              </a:rPr>
              <a:t>et non pas « obsessions »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Syndrome d’hyperéveil (sursaut, troubles neurovégétatifs) – </a:t>
            </a:r>
            <a:r>
              <a:rPr lang="fr-FR" sz="2400" i="1" dirty="0" smtClean="0">
                <a:latin typeface="Arial"/>
                <a:cs typeface="Arial"/>
              </a:rPr>
              <a:t>et non pas « labilité émotionnelle »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dirty="0" smtClean="0">
                <a:latin typeface="Arial"/>
                <a:cs typeface="Arial"/>
              </a:rPr>
              <a:t>Syndrome d’évitement (en tâche d’huile ) –</a:t>
            </a:r>
            <a:br>
              <a:rPr lang="fr-FR" sz="2400" dirty="0" smtClean="0">
                <a:latin typeface="Arial"/>
                <a:cs typeface="Arial"/>
              </a:rPr>
            </a:br>
            <a:r>
              <a:rPr lang="fr-FR" sz="2400" i="1" dirty="0" smtClean="0">
                <a:latin typeface="Arial"/>
                <a:cs typeface="Arial"/>
              </a:rPr>
              <a:t>et non pas « phobies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35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RÉSILIENCE ET FACTEURS DE RISQUES (2)</a:t>
            </a:r>
            <a:endParaRPr lang="en-US" sz="35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L’importance du collectif des impliqués : </a:t>
            </a:r>
            <a:r>
              <a:rPr lang="fr-FR" sz="2400" b="1" dirty="0" smtClean="0">
                <a:latin typeface="Arial"/>
                <a:cs typeface="Arial"/>
              </a:rPr>
              <a:t>l’intervention psychothérapeutique d’urgence doit si possible concerner le collectif des impliqués </a:t>
            </a:r>
            <a:r>
              <a:rPr lang="fr-FR" sz="2400" dirty="0" smtClean="0">
                <a:latin typeface="Arial"/>
                <a:cs typeface="Arial"/>
              </a:rPr>
              <a:t>(ressource d’élaboration)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…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et du collectif de travail: </a:t>
            </a:r>
            <a:r>
              <a:rPr lang="fr-FR" sz="2400" dirty="0" smtClean="0">
                <a:latin typeface="Arial"/>
                <a:cs typeface="Arial"/>
              </a:rPr>
              <a:t>une</a:t>
            </a:r>
            <a:r>
              <a:rPr lang="fr-FR" sz="2400" dirty="0" smtClean="0">
                <a:latin typeface="Arial"/>
                <a:cs typeface="Arial"/>
              </a:rPr>
              <a:t>  organisation du travail favorisant</a:t>
            </a:r>
            <a:r>
              <a:rPr lang="fr-FR" sz="2400" b="1" dirty="0" smtClean="0">
                <a:latin typeface="Arial"/>
                <a:cs typeface="Arial"/>
              </a:rPr>
              <a:t> </a:t>
            </a:r>
            <a:r>
              <a:rPr lang="fr-FR" sz="2400" b="1" dirty="0" smtClean="0">
                <a:latin typeface="Arial"/>
                <a:cs typeface="Arial"/>
              </a:rPr>
              <a:t>la stabilité, la prévisibilité, l’anticipation expérimentée, l’engagement dans l’action concertée, la solidarité dans le travail, les savoir-faire partagés, les liens, une charge mentale adaptée </a:t>
            </a:r>
            <a:r>
              <a:rPr lang="fr-FR" sz="2400" dirty="0" smtClean="0">
                <a:latin typeface="Arial"/>
                <a:cs typeface="Arial"/>
              </a:rPr>
              <a:t>(ni </a:t>
            </a:r>
            <a:r>
              <a:rPr lang="fr-FR" sz="2400" dirty="0" err="1" smtClean="0">
                <a:latin typeface="Arial"/>
                <a:cs typeface="Arial"/>
              </a:rPr>
              <a:t>sur-</a:t>
            </a:r>
            <a:r>
              <a:rPr lang="fr-FR" sz="2400" dirty="0" smtClean="0">
                <a:latin typeface="Arial"/>
                <a:cs typeface="Arial"/>
              </a:rPr>
              <a:t> ni </a:t>
            </a:r>
            <a:r>
              <a:rPr lang="fr-FR" sz="2400" dirty="0" err="1" smtClean="0">
                <a:latin typeface="Arial"/>
                <a:cs typeface="Arial"/>
              </a:rPr>
              <a:t>sous-</a:t>
            </a:r>
            <a:r>
              <a:rPr lang="fr-FR" sz="2400" dirty="0" smtClean="0">
                <a:latin typeface="Arial"/>
                <a:cs typeface="Arial"/>
              </a:rPr>
              <a:t>)</a:t>
            </a:r>
            <a:r>
              <a:rPr lang="fr-FR" sz="2400" b="1" dirty="0" smtClean="0">
                <a:latin typeface="Arial"/>
                <a:cs typeface="Arial"/>
              </a:rPr>
              <a:t>… est facteur de résistance au risque </a:t>
            </a:r>
            <a:r>
              <a:rPr lang="fr-FR" sz="2400" b="1" dirty="0" err="1" smtClean="0">
                <a:latin typeface="Arial"/>
                <a:cs typeface="Arial"/>
              </a:rPr>
              <a:t>psychotraumatique</a:t>
            </a:r>
            <a:endParaRPr lang="fr-FR" sz="2400" b="1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= congruence des données de la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psychodynamique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du travail et de la </a:t>
            </a:r>
            <a:r>
              <a:rPr lang="fr-FR" sz="2400" b="1" dirty="0" err="1" smtClean="0">
                <a:solidFill>
                  <a:srgbClr val="AA0000"/>
                </a:solidFill>
                <a:latin typeface="Arial"/>
                <a:cs typeface="Arial"/>
              </a:rPr>
              <a:t>psychotraumatologie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 quant aux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facteurs de prévention.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50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PSYCHOTROPES AMM</a:t>
            </a:r>
            <a:endParaRPr lang="en-US" sz="50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822960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4000" b="1" dirty="0" smtClean="0">
                <a:latin typeface="Arial"/>
                <a:cs typeface="Arial"/>
              </a:rPr>
              <a:t>PAROXETINE (</a:t>
            </a:r>
            <a:r>
              <a:rPr lang="fr-FR" sz="4000" b="1" dirty="0" err="1" smtClean="0">
                <a:latin typeface="Arial"/>
                <a:cs typeface="Arial"/>
              </a:rPr>
              <a:t>deroxat</a:t>
            </a:r>
            <a:r>
              <a:rPr lang="fr-FR" sz="4000" b="1" dirty="0" smtClean="0">
                <a:latin typeface="Arial"/>
                <a:cs typeface="Arial"/>
              </a:rPr>
              <a:t>)</a:t>
            </a:r>
            <a:br>
              <a:rPr lang="fr-FR" sz="4000" b="1" dirty="0" smtClean="0">
                <a:latin typeface="Arial"/>
                <a:cs typeface="Arial"/>
              </a:rPr>
            </a:br>
            <a:endParaRPr lang="fr-FR" sz="2000" b="1" dirty="0" smtClean="0">
              <a:latin typeface="Arial"/>
              <a:cs typeface="Arial"/>
            </a:endParaRPr>
          </a:p>
          <a:p>
            <a:pPr marL="742950" indent="-7429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4000" b="1" dirty="0" smtClean="0">
                <a:latin typeface="Arial"/>
                <a:cs typeface="Arial"/>
              </a:rPr>
              <a:t>BUSPIRONE (</a:t>
            </a:r>
            <a:r>
              <a:rPr lang="fr-FR" sz="4000" b="1" dirty="0" err="1" smtClean="0">
                <a:latin typeface="Arial"/>
                <a:cs typeface="Arial"/>
              </a:rPr>
              <a:t>buspar</a:t>
            </a:r>
            <a:r>
              <a:rPr lang="fr-FR" sz="4000" b="1" dirty="0" smtClean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rmAutofit/>
          </a:bodyPr>
          <a:lstStyle/>
          <a:p>
            <a:pPr algn="l"/>
            <a:r>
              <a:rPr lang="en-US" sz="48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QUOI PARLONS-NOUS ?</a:t>
            </a:r>
            <a:endParaRPr lang="en-US" sz="48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Pas des professionnels de l’exposition aux évènements traumatiques (urgentistes, pompiers, policiers…)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Mais des situations de traumatismes psychiques pouvant survenir en tout milieu de travail, avec cette double spécificité :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Obligation de la présence sur le lieu de travail 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Évènement traumatisant indissociable de l’activité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48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DÉFINITION DU PSYCHOTRAUMATISME</a:t>
            </a:r>
            <a:endParaRPr lang="en-US" sz="48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Une menace radicale, non anticipée, sur l’intégrité physique ou psychique du Sujet</a:t>
            </a: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Menace externe représentée par un évènement réel qui fait irruption de l’extérieur de l’appareil psychique, effraction, détruisant son organisation: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Topique : effraction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Dynamique : régression </a:t>
            </a:r>
            <a:r>
              <a:rPr lang="fr-FR" sz="2400" b="1" spc="-150" dirty="0" smtClean="0">
                <a:latin typeface="Arial"/>
                <a:cs typeface="Arial"/>
              </a:rPr>
              <a:t>soudaine </a:t>
            </a:r>
            <a:r>
              <a:rPr lang="fr-FR" sz="2400" spc="-150" dirty="0" smtClean="0">
                <a:latin typeface="Arial"/>
                <a:cs typeface="Arial"/>
              </a:rPr>
              <a:t>(temps, espace)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400" b="1" dirty="0" smtClean="0">
                <a:latin typeface="Arial"/>
                <a:cs typeface="Arial"/>
              </a:rPr>
              <a:t>Économique : libération brutale d’énergie pulsionnelle libre, non liée, non liable à une représentation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L’ÉVÈNEMENT TRAUMATIQUE (1)</a:t>
            </a:r>
            <a:endParaRPr lang="en-US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Le plus souvent unique, massif, catastrophique, individuel ou collectif (agression, accident du travail, suicide sur le lieu de travail, catastrophe industrielle)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Parfois (plus souvent qu’on ne pense…), la répétition de </a:t>
            </a:r>
            <a:r>
              <a:rPr lang="fr-FR" sz="2200" b="1" dirty="0" err="1" smtClean="0">
                <a:latin typeface="Arial"/>
                <a:cs typeface="Arial"/>
              </a:rPr>
              <a:t>micro-évènements</a:t>
            </a:r>
            <a:r>
              <a:rPr lang="fr-FR" sz="2200" b="1" dirty="0" smtClean="0">
                <a:latin typeface="Arial"/>
                <a:cs typeface="Arial"/>
              </a:rPr>
              <a:t> traumatiques cumulatifs finissant par faire effraction dans le fonctionnement mental du Sujet  (PTSD type2)</a:t>
            </a:r>
          </a:p>
          <a:p>
            <a:pPr marL="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200" b="1" dirty="0" smtClean="0">
                <a:solidFill>
                  <a:srgbClr val="AA0000"/>
                </a:solidFill>
                <a:latin typeface="Arial"/>
                <a:cs typeface="Arial"/>
              </a:rPr>
              <a:t>harcèlement </a:t>
            </a:r>
            <a:r>
              <a:rPr lang="fr-FR" sz="2200" b="1" dirty="0" smtClean="0">
                <a:latin typeface="Arial"/>
                <a:cs typeface="Arial"/>
              </a:rPr>
              <a:t>= </a:t>
            </a:r>
            <a:r>
              <a:rPr lang="fr-FR" sz="2200" dirty="0" smtClean="0">
                <a:latin typeface="Arial"/>
                <a:cs typeface="Arial"/>
              </a:rPr>
              <a:t>ensemble de conduites qui se caractérisent par la systématisation, la durée, la répétition d’atteintes à la personne ou à la personnalité par tous les moyens relatifs au travail, visant à exclure voire à détruire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40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HARCÈLEMENT MORAL AU TRAVAIL</a:t>
            </a:r>
            <a:endParaRPr lang="en-US" sz="40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Maltraitance psychique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Objectifs d’atteinte à la personne par utilisation des moyens professionnels détournés de leur but productif : </a:t>
            </a:r>
            <a:r>
              <a:rPr lang="fr-FR" sz="2200" dirty="0" smtClean="0">
                <a:latin typeface="Arial"/>
                <a:cs typeface="Arial"/>
              </a:rPr>
              <a:t>Missions impossibles, isolement, atteintes à la dignité, menaces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Vertical descendant ou ascendant, horizontal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Individuel, collectif, managérial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Destructeur par essence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Crise identitaire, </a:t>
            </a:r>
            <a:r>
              <a:rPr lang="fr-FR" sz="2200" b="1" dirty="0" err="1" smtClean="0">
                <a:latin typeface="Arial"/>
                <a:cs typeface="Arial"/>
              </a:rPr>
              <a:t>psychotraumatisme</a:t>
            </a:r>
            <a:r>
              <a:rPr lang="fr-FR" sz="2200" b="1" dirty="0" smtClean="0">
                <a:latin typeface="Arial"/>
                <a:cs typeface="Arial"/>
              </a:rPr>
              <a:t>, décompensations </a:t>
            </a:r>
            <a:r>
              <a:rPr lang="fr-FR" sz="2200" b="1" dirty="0" smtClean="0">
                <a:latin typeface="Arial"/>
                <a:cs typeface="Arial"/>
              </a:rPr>
              <a:t>psychiques</a:t>
            </a:r>
            <a:endParaRPr lang="fr-FR" sz="2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L’ÉVÈNEMENT TRAUMATIQUE (2)</a:t>
            </a:r>
            <a:endParaRPr lang="en-US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Réalise une rencontre non anticipée, une confrontation directe </a:t>
            </a:r>
            <a:r>
              <a:rPr lang="fr-FR" sz="2400" dirty="0" smtClean="0">
                <a:latin typeface="Arial"/>
                <a:cs typeface="Arial"/>
              </a:rPr>
              <a:t>(non médiatisée par l’image ou le récit)</a:t>
            </a:r>
            <a:r>
              <a:rPr lang="fr-FR" sz="2400" b="1" dirty="0" smtClean="0">
                <a:latin typeface="Arial"/>
                <a:cs typeface="Arial"/>
              </a:rPr>
              <a:t> avec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le réel de la mort</a:t>
            </a:r>
            <a:r>
              <a:rPr lang="fr-FR" sz="2400" b="1" dirty="0" smtClean="0">
                <a:latin typeface="Arial"/>
                <a:cs typeface="Arial"/>
              </a:rPr>
              <a:t>, l’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anéantissement</a:t>
            </a:r>
            <a:r>
              <a:rPr lang="fr-FR" sz="2400" b="1" dirty="0" smtClean="0">
                <a:latin typeface="Arial"/>
                <a:cs typeface="Arial"/>
              </a:rPr>
              <a:t> de l’intégrité physique ou psychique, du sujet ou des sujets objets de son identification empathique.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L’affect immédiat </a:t>
            </a:r>
            <a:r>
              <a:rPr lang="fr-FR" sz="2400" b="1" dirty="0" smtClean="0">
                <a:latin typeface="Arial"/>
                <a:cs typeface="Arial"/>
              </a:rPr>
              <a:t>qui en résulte n’est ni la peur </a:t>
            </a:r>
            <a:r>
              <a:rPr lang="fr-FR" sz="2400" dirty="0" smtClean="0">
                <a:latin typeface="Arial"/>
                <a:cs typeface="Arial"/>
              </a:rPr>
              <a:t>(anticipation d’un danger réel potentiel)</a:t>
            </a:r>
            <a:r>
              <a:rPr lang="fr-FR" sz="2400" b="1" dirty="0" smtClean="0">
                <a:latin typeface="Arial"/>
                <a:cs typeface="Arial"/>
              </a:rPr>
              <a:t>,  ni l’angoisse </a:t>
            </a:r>
            <a:r>
              <a:rPr lang="fr-FR" sz="2400" dirty="0" smtClean="0">
                <a:latin typeface="Arial"/>
                <a:cs typeface="Arial"/>
              </a:rPr>
              <a:t>(relative à un objet interne au psychisme, inconscient) </a:t>
            </a:r>
            <a:r>
              <a:rPr lang="fr-FR" sz="2400" b="1" dirty="0" smtClean="0">
                <a:latin typeface="Arial"/>
                <a:cs typeface="Arial"/>
              </a:rPr>
              <a:t>mais 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l’effroi, sidérant toute capacité à penser, à se représenter, anticiper, agir.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L’ÉVÈNEMENT TRAUMATIQUE (3)</a:t>
            </a:r>
            <a:endParaRPr lang="en-US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L’horreur</a:t>
            </a:r>
            <a:r>
              <a:rPr lang="fr-FR" sz="2600" b="1" dirty="0" smtClean="0">
                <a:latin typeface="Arial"/>
                <a:cs typeface="Arial"/>
              </a:rPr>
              <a:t> devant l’évènement irreprésentable mais pourtant bien réel s’accompagne d’un </a:t>
            </a: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vécu d’impuissance radicale </a:t>
            </a:r>
            <a:r>
              <a:rPr lang="fr-FR" sz="2600" dirty="0" smtClean="0">
                <a:latin typeface="Arial"/>
                <a:cs typeface="Arial"/>
              </a:rPr>
              <a:t>(</a:t>
            </a:r>
            <a:r>
              <a:rPr lang="fr-FR" sz="2600" dirty="0" err="1" smtClean="0">
                <a:latin typeface="Arial"/>
                <a:cs typeface="Arial"/>
              </a:rPr>
              <a:t>helplessness</a:t>
            </a:r>
            <a:r>
              <a:rPr lang="fr-FR" sz="2600" dirty="0" smtClean="0">
                <a:latin typeface="Arial"/>
                <a:cs typeface="Arial"/>
              </a:rPr>
              <a:t>, </a:t>
            </a:r>
            <a:r>
              <a:rPr lang="fr-FR" sz="2600" dirty="0" err="1" smtClean="0">
                <a:latin typeface="Arial"/>
                <a:cs typeface="Arial"/>
              </a:rPr>
              <a:t>hiflosigkeit</a:t>
            </a:r>
            <a:r>
              <a:rPr lang="fr-FR" sz="2600" dirty="0" smtClean="0">
                <a:latin typeface="Arial"/>
                <a:cs typeface="Arial"/>
              </a:rPr>
              <a:t>)</a:t>
            </a:r>
            <a:r>
              <a:rPr lang="fr-FR" sz="2600" b="1" dirty="0" smtClean="0">
                <a:latin typeface="Arial"/>
                <a:cs typeface="Arial"/>
              </a:rPr>
              <a:t>, régression instantanée à l’état de dépendance absolue primaire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Affects non pathologiques en soi, qui pour certaines personnes vont se traduire par des manifestations cliniques spécifiques: </a:t>
            </a: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les syndromes </a:t>
            </a:r>
            <a:r>
              <a:rPr lang="fr-FR" sz="2600" b="1" dirty="0" err="1" smtClean="0">
                <a:solidFill>
                  <a:srgbClr val="AA0000"/>
                </a:solidFill>
                <a:latin typeface="Arial"/>
                <a:cs typeface="Arial"/>
              </a:rPr>
              <a:t>psychotraumatiques</a:t>
            </a:r>
            <a:r>
              <a:rPr lang="fr-FR" sz="2600" b="1" dirty="0" smtClean="0">
                <a:latin typeface="Arial"/>
                <a:cs typeface="Arial"/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36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SYNDROMES PSYCHOTRAUMATIQUES DANS LE CIM-10</a:t>
            </a:r>
            <a:endParaRPr lang="en-US" sz="36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3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la réaction aiguë à un facteur de stress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l’état de stress post-traumatique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les troubles de l’adaptation </a:t>
            </a:r>
            <a:r>
              <a:rPr lang="fr-FR" sz="2800" dirty="0" smtClean="0">
                <a:latin typeface="Arial"/>
                <a:cs typeface="Arial"/>
              </a:rPr>
              <a:t>(dépressions, troubles anxieux, recours </a:t>
            </a:r>
            <a:r>
              <a:rPr lang="fr-FR" sz="2800" dirty="0" err="1" smtClean="0">
                <a:latin typeface="Arial"/>
                <a:cs typeface="Arial"/>
              </a:rPr>
              <a:t>addictifs</a:t>
            </a:r>
            <a:r>
              <a:rPr lang="fr-FR" sz="2800" dirty="0" smtClean="0">
                <a:latin typeface="Arial"/>
                <a:cs typeface="Arial"/>
              </a:rPr>
              <a:t>, troubles des émotions)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les modifications durables de la personnalité après une expérience de catastrophe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endParaRPr lang="fr-FR" sz="28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3500" b="1" spc="-30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RÉSILIENCE ET FACTEURS DE RISQUES (1)</a:t>
            </a:r>
            <a:endParaRPr lang="en-US" sz="3500" b="1" spc="-30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La plupart des « exposés » ne développent pas de réaction pathologique </a:t>
            </a:r>
            <a:r>
              <a:rPr lang="fr-FR" sz="2200" dirty="0" smtClean="0">
                <a:latin typeface="Arial"/>
                <a:cs typeface="Arial"/>
              </a:rPr>
              <a:t>(mais se souvenir du possible long délai d’apparition des troubles – le « 2° choc »)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Il n’y a donc pas lieu de médicaliser systématiquement tous les impliqués mais 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de savoir dépister les différents symptômes immédiats et </a:t>
            </a:r>
            <a:r>
              <a:rPr lang="fr-FR" sz="2000" dirty="0" err="1" smtClean="0">
                <a:latin typeface="Arial"/>
                <a:cs typeface="Arial"/>
              </a:rPr>
              <a:t>post-immédiats</a:t>
            </a:r>
            <a:r>
              <a:rPr lang="fr-FR" sz="2000" dirty="0" smtClean="0">
                <a:latin typeface="Arial"/>
                <a:cs typeface="Arial"/>
              </a:rPr>
              <a:t> pour ouvrir la possibilité d’une intervention précoce, proposée mais non imposée (psychothérapie brève ciblée, médicamenteuse)</a:t>
            </a:r>
          </a:p>
          <a:p>
            <a:pPr marL="914400" lvl="1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dirty="0" smtClean="0">
                <a:latin typeface="Arial"/>
                <a:cs typeface="Arial"/>
              </a:rPr>
              <a:t>De proposer une démarche collective d’analyse (</a:t>
            </a:r>
            <a:r>
              <a:rPr lang="fr-FR" sz="2000" dirty="0" err="1" smtClean="0">
                <a:latin typeface="Arial"/>
                <a:cs typeface="Arial"/>
              </a:rPr>
              <a:t>accidentologique</a:t>
            </a:r>
            <a:r>
              <a:rPr lang="fr-FR" sz="2000" dirty="0" smtClean="0">
                <a:latin typeface="Arial"/>
                <a:cs typeface="Arial"/>
              </a:rPr>
              <a:t>, </a:t>
            </a:r>
            <a:r>
              <a:rPr lang="fr-FR" sz="2000" dirty="0" err="1" smtClean="0">
                <a:latin typeface="Arial"/>
                <a:cs typeface="Arial"/>
              </a:rPr>
              <a:t>psychodynamique</a:t>
            </a:r>
            <a:r>
              <a:rPr lang="fr-FR" sz="2000" dirty="0" smtClean="0">
                <a:latin typeface="Arial"/>
                <a:cs typeface="Arial"/>
              </a:rPr>
              <a:t>) des circonstances de survenue de l’évènement.</a:t>
            </a:r>
          </a:p>
          <a:p>
            <a:pPr marL="457200" indent="-45720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Se méfier des postures de déni… ou d’excitation pulsionnelle des </a:t>
            </a:r>
            <a:r>
              <a:rPr lang="fr-FR" sz="2200" b="1" dirty="0" err="1" smtClean="0">
                <a:latin typeface="Arial"/>
                <a:cs typeface="Arial"/>
              </a:rPr>
              <a:t>non-impliqués</a:t>
            </a:r>
            <a:r>
              <a:rPr lang="fr-FR" sz="2200" b="1" dirty="0" smtClean="0">
                <a:latin typeface="Arial"/>
                <a:cs typeface="Arial"/>
              </a:rPr>
              <a:t> directs.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856</Words>
  <Application>Microsoft Macintosh PowerPoint</Application>
  <PresentationFormat>On-screen Show (4:3)</PresentationFormat>
  <Paragraphs>65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PSYCHOTRAUMATOLOGIE DU TRAVAIL</vt:lpstr>
      <vt:lpstr>DE QUOI PARLONS-NOUS ?</vt:lpstr>
      <vt:lpstr>DÉFINITION DU PSYCHOTRAUMATISME</vt:lpstr>
      <vt:lpstr>L’ÉVÈNEMENT TRAUMATIQUE (1)</vt:lpstr>
      <vt:lpstr>HARCÈLEMENT MORAL AU TRAVAIL</vt:lpstr>
      <vt:lpstr>L’ÉVÈNEMENT TRAUMATIQUE (2)</vt:lpstr>
      <vt:lpstr>L’ÉVÈNEMENT TRAUMATIQUE (3)</vt:lpstr>
      <vt:lpstr>LES SYNDROMES PSYCHOTRAUMATIQUES DANS LE CIM-10</vt:lpstr>
      <vt:lpstr>RÉSILIENCE ET FACTEURS DE RISQUES (1)</vt:lpstr>
      <vt:lpstr>DÉPISTER LES SYMPTÔMES IMMÉDIATS ET POST-IMMÉDIATS</vt:lpstr>
      <vt:lpstr>RÉSILIENCE ET FACTEURS DE RISQUES (2)</vt:lpstr>
      <vt:lpstr>PSYCHOTROPES AMM</vt:lpstr>
      <vt:lpstr>Slide 13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Marie Pezé</cp:lastModifiedBy>
  <cp:revision>78</cp:revision>
  <dcterms:created xsi:type="dcterms:W3CDTF">2013-04-05T13:14:22Z</dcterms:created>
  <dcterms:modified xsi:type="dcterms:W3CDTF">2013-04-05T13:17:39Z</dcterms:modified>
</cp:coreProperties>
</file>