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Default Extension="jpeg" ContentType="image/jpeg"/>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33"/>
  </p:notesMasterIdLst>
  <p:sldIdLst>
    <p:sldId id="256" r:id="rId2"/>
    <p:sldId id="258" r:id="rId3"/>
    <p:sldId id="263" r:id="rId4"/>
    <p:sldId id="264" r:id="rId5"/>
    <p:sldId id="265" r:id="rId6"/>
    <p:sldId id="266" r:id="rId7"/>
    <p:sldId id="267" r:id="rId8"/>
    <p:sldId id="268" r:id="rId9"/>
    <p:sldId id="269"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1" r:id="rId30"/>
    <p:sldId id="292" r:id="rId31"/>
    <p:sldId id="262"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CB0000"/>
    <a:srgbClr val="DD9599"/>
    <a:srgbClr val="DD0000"/>
    <a:srgbClr val="870000"/>
    <a:srgbClr val="AA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0"/>
    <p:restoredTop sz="94660"/>
  </p:normalViewPr>
  <p:slideViewPr>
    <p:cSldViewPr snapToObjects="1">
      <p:cViewPr varScale="1">
        <p:scale>
          <a:sx n="154" d="100"/>
          <a:sy n="154" d="100"/>
        </p:scale>
        <p:origin x="-1144" y="-10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ED757E-478E-8143-B878-54D1BB421F5E}" type="datetimeFigureOut">
              <a:rPr lang="en-US" smtClean="0"/>
              <a:pPr/>
              <a:t>4/5/13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88CD9F-C65E-6948-8B11-7DEDDD4A785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88CD9F-C65E-6948-8B11-7DEDDD4A7855}"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A88CD9F-C65E-6948-8B11-7DEDDD4A7855}" type="slidenum">
              <a:rPr lang="en-US" smtClean="0"/>
              <a:pPr/>
              <a:t>31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fr-FR"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Click to edit Master subtitle style</a:t>
            </a:r>
            <a:endParaRPr lang="en-US"/>
          </a:p>
        </p:txBody>
      </p:sp>
      <p:sp>
        <p:nvSpPr>
          <p:cNvPr id="4" name="Date Placeholder 3"/>
          <p:cNvSpPr>
            <a:spLocks noGrp="1"/>
          </p:cNvSpPr>
          <p:nvPr>
            <p:ph type="dt" sz="half" idx="10"/>
          </p:nvPr>
        </p:nvSpPr>
        <p:spPr/>
        <p:txBody>
          <a:bodyPr/>
          <a:lstStyle/>
          <a:p>
            <a:fld id="{A47911DD-2D23-E84F-A291-098895289955}" type="datetimeFigureOut">
              <a:rPr lang="en-US" smtClean="0"/>
              <a:pPr/>
              <a:t>4/5/13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138BB9-AE40-4B4A-9D08-472E236EFEA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Date Placeholder 3"/>
          <p:cNvSpPr>
            <a:spLocks noGrp="1"/>
          </p:cNvSpPr>
          <p:nvPr>
            <p:ph type="dt" sz="half" idx="10"/>
          </p:nvPr>
        </p:nvSpPr>
        <p:spPr/>
        <p:txBody>
          <a:bodyPr/>
          <a:lstStyle/>
          <a:p>
            <a:fld id="{A47911DD-2D23-E84F-A291-098895289955}" type="datetimeFigureOut">
              <a:rPr lang="en-US" smtClean="0"/>
              <a:pPr/>
              <a:t>4/5/13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138BB9-AE40-4B4A-9D08-472E236EFEA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FR"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Date Placeholder 3"/>
          <p:cNvSpPr>
            <a:spLocks noGrp="1"/>
          </p:cNvSpPr>
          <p:nvPr>
            <p:ph type="dt" sz="half" idx="10"/>
          </p:nvPr>
        </p:nvSpPr>
        <p:spPr/>
        <p:txBody>
          <a:bodyPr/>
          <a:lstStyle/>
          <a:p>
            <a:fld id="{A47911DD-2D23-E84F-A291-098895289955}" type="datetimeFigureOut">
              <a:rPr lang="en-US" smtClean="0"/>
              <a:pPr/>
              <a:t>4/5/13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138BB9-AE40-4B4A-9D08-472E236EFEA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en-US"/>
          </a:p>
        </p:txBody>
      </p:sp>
      <p:sp>
        <p:nvSpPr>
          <p:cNvPr id="3" name="Content Placeholder 2"/>
          <p:cNvSpPr>
            <a:spLocks noGrp="1"/>
          </p:cNvSpPr>
          <p:nvPr>
            <p:ph idx="1"/>
          </p:nvPr>
        </p:nvSpPr>
        <p:spPr/>
        <p:txBody>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Date Placeholder 3"/>
          <p:cNvSpPr>
            <a:spLocks noGrp="1"/>
          </p:cNvSpPr>
          <p:nvPr>
            <p:ph type="dt" sz="half" idx="10"/>
          </p:nvPr>
        </p:nvSpPr>
        <p:spPr/>
        <p:txBody>
          <a:bodyPr/>
          <a:lstStyle/>
          <a:p>
            <a:fld id="{A47911DD-2D23-E84F-A291-098895289955}" type="datetimeFigureOut">
              <a:rPr lang="en-US" smtClean="0"/>
              <a:pPr/>
              <a:t>4/5/13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138BB9-AE40-4B4A-9D08-472E236EFEA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FR"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Click to edit Master text styles</a:t>
            </a:r>
          </a:p>
        </p:txBody>
      </p:sp>
      <p:sp>
        <p:nvSpPr>
          <p:cNvPr id="4" name="Date Placeholder 3"/>
          <p:cNvSpPr>
            <a:spLocks noGrp="1"/>
          </p:cNvSpPr>
          <p:nvPr>
            <p:ph type="dt" sz="half" idx="10"/>
          </p:nvPr>
        </p:nvSpPr>
        <p:spPr/>
        <p:txBody>
          <a:bodyPr/>
          <a:lstStyle/>
          <a:p>
            <a:fld id="{A47911DD-2D23-E84F-A291-098895289955}" type="datetimeFigureOut">
              <a:rPr lang="en-US" smtClean="0"/>
              <a:pPr/>
              <a:t>4/5/13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138BB9-AE40-4B4A-9D08-472E236EFEA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5" name="Date Placeholder 4"/>
          <p:cNvSpPr>
            <a:spLocks noGrp="1"/>
          </p:cNvSpPr>
          <p:nvPr>
            <p:ph type="dt" sz="half" idx="10"/>
          </p:nvPr>
        </p:nvSpPr>
        <p:spPr/>
        <p:txBody>
          <a:bodyPr/>
          <a:lstStyle/>
          <a:p>
            <a:fld id="{A47911DD-2D23-E84F-A291-098895289955}" type="datetimeFigureOut">
              <a:rPr lang="en-US" smtClean="0"/>
              <a:pPr/>
              <a:t>4/5/13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138BB9-AE40-4B4A-9D08-472E236EFEA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7" name="Date Placeholder 6"/>
          <p:cNvSpPr>
            <a:spLocks noGrp="1"/>
          </p:cNvSpPr>
          <p:nvPr>
            <p:ph type="dt" sz="half" idx="10"/>
          </p:nvPr>
        </p:nvSpPr>
        <p:spPr/>
        <p:txBody>
          <a:bodyPr/>
          <a:lstStyle/>
          <a:p>
            <a:fld id="{A47911DD-2D23-E84F-A291-098895289955}" type="datetimeFigureOut">
              <a:rPr lang="en-US" smtClean="0"/>
              <a:pPr/>
              <a:t>4/5/13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138BB9-AE40-4B4A-9D08-472E236EFEA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Click to edit Master title style</a:t>
            </a:r>
            <a:endParaRPr lang="en-US"/>
          </a:p>
        </p:txBody>
      </p:sp>
      <p:sp>
        <p:nvSpPr>
          <p:cNvPr id="3" name="Date Placeholder 2"/>
          <p:cNvSpPr>
            <a:spLocks noGrp="1"/>
          </p:cNvSpPr>
          <p:nvPr>
            <p:ph type="dt" sz="half" idx="10"/>
          </p:nvPr>
        </p:nvSpPr>
        <p:spPr/>
        <p:txBody>
          <a:bodyPr/>
          <a:lstStyle/>
          <a:p>
            <a:fld id="{A47911DD-2D23-E84F-A291-098895289955}" type="datetimeFigureOut">
              <a:rPr lang="en-US" smtClean="0"/>
              <a:pPr/>
              <a:t>4/5/13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138BB9-AE40-4B4A-9D08-472E236EFEA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7911DD-2D23-E84F-A291-098895289955}" type="datetimeFigureOut">
              <a:rPr lang="en-US" smtClean="0"/>
              <a:pPr/>
              <a:t>4/5/13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138BB9-AE40-4B4A-9D08-472E236EFEA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r-FR"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Click to edit Master text styles</a:t>
            </a:r>
          </a:p>
        </p:txBody>
      </p:sp>
      <p:sp>
        <p:nvSpPr>
          <p:cNvPr id="5" name="Date Placeholder 4"/>
          <p:cNvSpPr>
            <a:spLocks noGrp="1"/>
          </p:cNvSpPr>
          <p:nvPr>
            <p:ph type="dt" sz="half" idx="10"/>
          </p:nvPr>
        </p:nvSpPr>
        <p:spPr/>
        <p:txBody>
          <a:bodyPr/>
          <a:lstStyle/>
          <a:p>
            <a:fld id="{A47911DD-2D23-E84F-A291-098895289955}" type="datetimeFigureOut">
              <a:rPr lang="en-US" smtClean="0"/>
              <a:pPr/>
              <a:t>4/5/13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138BB9-AE40-4B4A-9D08-472E236EFEA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r-FR"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Click to edit Master text styles</a:t>
            </a:r>
          </a:p>
        </p:txBody>
      </p:sp>
      <p:sp>
        <p:nvSpPr>
          <p:cNvPr id="5" name="Date Placeholder 4"/>
          <p:cNvSpPr>
            <a:spLocks noGrp="1"/>
          </p:cNvSpPr>
          <p:nvPr>
            <p:ph type="dt" sz="half" idx="10"/>
          </p:nvPr>
        </p:nvSpPr>
        <p:spPr/>
        <p:txBody>
          <a:bodyPr/>
          <a:lstStyle/>
          <a:p>
            <a:fld id="{A47911DD-2D23-E84F-A291-098895289955}" type="datetimeFigureOut">
              <a:rPr lang="en-US" smtClean="0"/>
              <a:pPr/>
              <a:t>4/5/13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138BB9-AE40-4B4A-9D08-472E236EFEA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Click to edit Master text styles</a:t>
            </a:r>
          </a:p>
          <a:p>
            <a:pPr lvl="1"/>
            <a:r>
              <a:rPr lang="fr-FR" smtClean="0"/>
              <a:t>Second level</a:t>
            </a:r>
          </a:p>
          <a:p>
            <a:pPr lvl="2"/>
            <a:r>
              <a:rPr lang="fr-FR" smtClean="0"/>
              <a:t>Third level</a:t>
            </a:r>
          </a:p>
          <a:p>
            <a:pPr lvl="3"/>
            <a:r>
              <a:rPr lang="fr-FR" smtClean="0"/>
              <a:t>Fourth level</a:t>
            </a:r>
          </a:p>
          <a:p>
            <a:pPr lvl="4"/>
            <a:r>
              <a:rPr lang="fr-FR"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7911DD-2D23-E84F-A291-098895289955}" type="datetimeFigureOut">
              <a:rPr lang="en-US" smtClean="0"/>
              <a:pPr/>
              <a:t>4/5/13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138BB9-AE40-4B4A-9D08-472E236EFEA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jpe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pic>
        <p:nvPicPr>
          <p:cNvPr id="4" name="Picture 3" descr="welcome page.png_effected.png"/>
          <p:cNvPicPr>
            <a:picLocks noChangeAspect="1"/>
          </p:cNvPicPr>
          <p:nvPr/>
        </p:nvPicPr>
        <p:blipFill>
          <a:blip r:embed="rId3"/>
          <a:stretch>
            <a:fillRect/>
          </a:stretch>
        </p:blipFill>
        <p:spPr>
          <a:xfrm>
            <a:off x="0" y="0"/>
            <a:ext cx="9144000" cy="6858000"/>
          </a:xfrm>
          <a:prstGeom prst="rect">
            <a:avLst/>
          </a:prstGeom>
        </p:spPr>
      </p:pic>
      <p:sp>
        <p:nvSpPr>
          <p:cNvPr id="2" name="Title 1"/>
          <p:cNvSpPr>
            <a:spLocks noGrp="1"/>
          </p:cNvSpPr>
          <p:nvPr>
            <p:ph type="ctrTitle"/>
          </p:nvPr>
        </p:nvSpPr>
        <p:spPr>
          <a:xfrm>
            <a:off x="1616694" y="1888506"/>
            <a:ext cx="5241306" cy="1470025"/>
          </a:xfrm>
        </p:spPr>
        <p:txBody>
          <a:bodyPr>
            <a:noAutofit/>
          </a:bodyPr>
          <a:lstStyle/>
          <a:p>
            <a:pPr algn="dist">
              <a:lnSpc>
                <a:spcPct val="80000"/>
              </a:lnSpc>
            </a:pPr>
            <a:r>
              <a:rPr lang="en-US" b="1" spc="-150" dirty="0" smtClean="0">
                <a:latin typeface="Arial"/>
                <a:cs typeface="Arial"/>
              </a:rPr>
              <a:t>QUELS OUTILS DE REPÉRAGE ET DE</a:t>
            </a:r>
            <a:r>
              <a:rPr lang="en-US" sz="4100" b="1" spc="-150" dirty="0" smtClean="0">
                <a:latin typeface="Arial"/>
                <a:cs typeface="Arial"/>
              </a:rPr>
              <a:t> PRISE EN CHARGE ?</a:t>
            </a:r>
            <a:endParaRPr lang="en-US" sz="4100" b="1" spc="-150" dirty="0">
              <a:solidFill>
                <a:schemeClr val="bg1"/>
              </a:solidFill>
              <a:latin typeface="Arial"/>
              <a:cs typeface="Arial"/>
            </a:endParaRPr>
          </a:p>
        </p:txBody>
      </p:sp>
      <p:sp>
        <p:nvSpPr>
          <p:cNvPr id="3" name="Subtitle 2"/>
          <p:cNvSpPr>
            <a:spLocks noGrp="1"/>
          </p:cNvSpPr>
          <p:nvPr>
            <p:ph type="subTitle" idx="1"/>
          </p:nvPr>
        </p:nvSpPr>
        <p:spPr>
          <a:xfrm>
            <a:off x="1635165" y="3412506"/>
            <a:ext cx="6400800" cy="1104900"/>
          </a:xfrm>
        </p:spPr>
        <p:txBody>
          <a:bodyPr>
            <a:noAutofit/>
          </a:bodyPr>
          <a:lstStyle/>
          <a:p>
            <a:pPr algn="l">
              <a:lnSpc>
                <a:spcPct val="80000"/>
              </a:lnSpc>
            </a:pPr>
            <a:r>
              <a:rPr lang="fr-FR" sz="2000" b="1" dirty="0" smtClean="0">
                <a:solidFill>
                  <a:srgbClr val="AA0000"/>
                </a:solidFill>
                <a:latin typeface="Arial"/>
                <a:cs typeface="Arial"/>
              </a:rPr>
              <a:t>Marie PEZÉ</a:t>
            </a:r>
          </a:p>
          <a:p>
            <a:pPr algn="l">
              <a:lnSpc>
                <a:spcPct val="80000"/>
              </a:lnSpc>
            </a:pPr>
            <a:r>
              <a:rPr lang="fr-FR" sz="1600" b="1" spc="-150" dirty="0" smtClean="0">
                <a:solidFill>
                  <a:schemeClr val="tx1">
                    <a:lumMod val="95000"/>
                    <a:lumOff val="5000"/>
                  </a:schemeClr>
                </a:solidFill>
                <a:latin typeface="Arial"/>
                <a:cs typeface="Arial"/>
              </a:rPr>
              <a:t>Responsable du Réseau de Consultations Souffrance et Travail</a:t>
            </a:r>
            <a:r>
              <a:rPr lang="fr-FR" sz="1600" b="1" dirty="0" smtClean="0">
                <a:solidFill>
                  <a:schemeClr val="tx1">
                    <a:lumMod val="95000"/>
                    <a:lumOff val="5000"/>
                  </a:schemeClr>
                </a:solidFill>
                <a:latin typeface="Arial"/>
                <a:cs typeface="Arial"/>
              </a:rPr>
              <a:t/>
            </a:r>
            <a:br>
              <a:rPr lang="fr-FR" sz="1600" b="1" dirty="0" smtClean="0">
                <a:solidFill>
                  <a:schemeClr val="tx1">
                    <a:lumMod val="95000"/>
                    <a:lumOff val="5000"/>
                  </a:schemeClr>
                </a:solidFill>
                <a:latin typeface="Arial"/>
                <a:cs typeface="Arial"/>
              </a:rPr>
            </a:br>
            <a:r>
              <a:rPr lang="fr-FR" sz="1600" b="1" spc="-150" dirty="0" smtClean="0">
                <a:solidFill>
                  <a:schemeClr val="tx1">
                    <a:lumMod val="95000"/>
                    <a:lumOff val="5000"/>
                  </a:schemeClr>
                </a:solidFill>
                <a:latin typeface="Arial"/>
                <a:cs typeface="Arial"/>
              </a:rPr>
              <a:t>Expert près la Cour d’Appel de Versailles</a:t>
            </a:r>
            <a:r>
              <a:rPr lang="fr-FR" sz="1600" b="1" dirty="0" smtClean="0">
                <a:solidFill>
                  <a:schemeClr val="tx1">
                    <a:lumMod val="95000"/>
                    <a:lumOff val="5000"/>
                  </a:schemeClr>
                </a:solidFill>
                <a:latin typeface="Arial"/>
                <a:cs typeface="Arial"/>
              </a:rPr>
              <a:t/>
            </a:r>
            <a:br>
              <a:rPr lang="fr-FR" sz="1600" b="1" dirty="0" smtClean="0">
                <a:solidFill>
                  <a:schemeClr val="tx1">
                    <a:lumMod val="95000"/>
                    <a:lumOff val="5000"/>
                  </a:schemeClr>
                </a:solidFill>
                <a:latin typeface="Arial"/>
                <a:cs typeface="Arial"/>
              </a:rPr>
            </a:br>
            <a:r>
              <a:rPr lang="fr-FR" sz="1600" b="1" dirty="0" smtClean="0">
                <a:solidFill>
                  <a:schemeClr val="tx1">
                    <a:lumMod val="95000"/>
                    <a:lumOff val="5000"/>
                  </a:schemeClr>
                </a:solidFill>
                <a:latin typeface="Arial"/>
                <a:cs typeface="Arial"/>
              </a:rPr>
              <a:t>Docteur en Psychologie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par>
                          <p:cTn id="8" fill="hold">
                            <p:stCondLst>
                              <p:cond delay="2000"/>
                            </p:stCondLst>
                            <p:childTnLst>
                              <p:par>
                                <p:cTn id="9" presetID="50" presetClass="entr" presetSubtype="0" decel="10000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strVal val="#ppt_w+.3"/>
                                          </p:val>
                                        </p:tav>
                                        <p:tav tm="100000">
                                          <p:val>
                                            <p:strVal val="#ppt_w"/>
                                          </p:val>
                                        </p:tav>
                                      </p:tavLst>
                                    </p:anim>
                                    <p:anim calcmode="lin" valueType="num">
                                      <p:cBhvr>
                                        <p:cTn id="12" dur="1000" fill="hold"/>
                                        <p:tgtEl>
                                          <p:spTgt spid="2"/>
                                        </p:tgtEl>
                                        <p:attrNameLst>
                                          <p:attrName>ppt_h</p:attrName>
                                        </p:attrNameLst>
                                      </p:cBhvr>
                                      <p:tavLst>
                                        <p:tav tm="0">
                                          <p:val>
                                            <p:strVal val="#ppt_h"/>
                                          </p:val>
                                        </p:tav>
                                        <p:tav tm="100000">
                                          <p:val>
                                            <p:strVal val="#ppt_h"/>
                                          </p:val>
                                        </p:tav>
                                      </p:tavLst>
                                    </p:anim>
                                    <p:animEffect transition="in" filter="fade">
                                      <p:cBhvr>
                                        <p:cTn id="13" dur="1000"/>
                                        <p:tgtEl>
                                          <p:spTgt spid="2"/>
                                        </p:tgtEl>
                                      </p:cBhvr>
                                    </p:animEffect>
                                  </p:childTnLst>
                                </p:cTn>
                              </p:par>
                            </p:childTnLst>
                          </p:cTn>
                        </p:par>
                        <p:par>
                          <p:cTn id="14" fill="hold">
                            <p:stCondLst>
                              <p:cond delay="3000"/>
                            </p:stCondLst>
                            <p:childTnLst>
                              <p:par>
                                <p:cTn id="15" presetID="10" presetClass="entr" presetSubtype="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305800" cy="1143000"/>
          </a:xfrm>
        </p:spPr>
        <p:txBody>
          <a:bodyPr wrap="square">
            <a:noAutofit/>
          </a:bodyPr>
          <a:lstStyle/>
          <a:p>
            <a:pPr algn="l">
              <a:lnSpc>
                <a:spcPct val="80000"/>
              </a:lnSpc>
            </a:pPr>
            <a:r>
              <a:rPr lang="en-US" sz="4200"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LE NOUVEL ENVIRONNEMENT JURISPRUDENTIEL ?</a:t>
            </a:r>
            <a:endParaRPr lang="en-US" sz="4200" b="1" spc="-150"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sp>
        <p:nvSpPr>
          <p:cNvPr id="7" name="TextBox 6"/>
          <p:cNvSpPr txBox="1"/>
          <p:nvPr/>
        </p:nvSpPr>
        <p:spPr>
          <a:xfrm>
            <a:off x="457200" y="1295400"/>
            <a:ext cx="8229600" cy="3505200"/>
          </a:xfrm>
          <a:prstGeom prst="rect">
            <a:avLst/>
          </a:prstGeom>
          <a:noFill/>
        </p:spPr>
        <p:txBody>
          <a:bodyPr wrap="square" rtlCol="0">
            <a:noAutofit/>
          </a:bodyPr>
          <a:lstStyle/>
          <a:p>
            <a:pPr>
              <a:lnSpc>
                <a:spcPct val="90000"/>
              </a:lnSpc>
              <a:spcAft>
                <a:spcPts val="1000"/>
              </a:spcAft>
              <a:buClr>
                <a:srgbClr val="AA0000"/>
              </a:buClr>
            </a:pPr>
            <a:r>
              <a:rPr lang="fr-FR" sz="2400" b="1" dirty="0" smtClean="0">
                <a:solidFill>
                  <a:srgbClr val="AA0000"/>
                </a:solidFill>
                <a:latin typeface="Arial"/>
                <a:cs typeface="Arial"/>
              </a:rPr>
              <a:t>L 4121 : L’Obligation générale de sécurité de résultat de l’employeur</a:t>
            </a:r>
          </a:p>
          <a:p>
            <a:pPr>
              <a:lnSpc>
                <a:spcPct val="90000"/>
              </a:lnSpc>
              <a:spcAft>
                <a:spcPts val="1000"/>
              </a:spcAft>
              <a:buClr>
                <a:srgbClr val="AA0000"/>
              </a:buClr>
            </a:pPr>
            <a:r>
              <a:rPr lang="fr-FR" sz="1600" b="1" dirty="0" smtClean="0">
                <a:latin typeface="Arial"/>
                <a:cs typeface="Arial"/>
              </a:rPr>
              <a:t>Le chef d’entreprise prend les mesures nécessaires pour assurer la sécurité et protéger la santé physique et mentale des travailleurs + évaluer les risques (art. L 4121-1 + L 4121-3 CT) </a:t>
            </a:r>
            <a:r>
              <a:rPr lang="fr-FR" sz="1600" b="1" dirty="0" smtClean="0">
                <a:solidFill>
                  <a:srgbClr val="AA0000"/>
                </a:solidFill>
                <a:latin typeface="Arial"/>
                <a:cs typeface="Arial"/>
              </a:rPr>
              <a:t>en termes de résultats et plus seulement de moyens</a:t>
            </a:r>
            <a:r>
              <a:rPr lang="fr-FR" sz="1600" b="1" dirty="0" smtClean="0">
                <a:latin typeface="Arial"/>
                <a:cs typeface="Arial"/>
              </a:rPr>
              <a:t>.</a:t>
            </a:r>
          </a:p>
          <a:p>
            <a:pPr marL="216000" indent="-216000">
              <a:lnSpc>
                <a:spcPct val="90000"/>
              </a:lnSpc>
              <a:spcAft>
                <a:spcPts val="200"/>
              </a:spcAft>
              <a:buClr>
                <a:srgbClr val="AA0000"/>
              </a:buClr>
              <a:buFont typeface="Arial"/>
              <a:buChar char="•"/>
            </a:pPr>
            <a:r>
              <a:rPr lang="fr-FR" sz="1500" dirty="0" smtClean="0">
                <a:latin typeface="Arial"/>
                <a:cs typeface="Arial"/>
              </a:rPr>
              <a:t>Eviter les risques ;</a:t>
            </a:r>
          </a:p>
          <a:p>
            <a:pPr marL="216000" indent="-216000">
              <a:lnSpc>
                <a:spcPct val="90000"/>
              </a:lnSpc>
              <a:spcAft>
                <a:spcPts val="200"/>
              </a:spcAft>
              <a:buClr>
                <a:srgbClr val="AA0000"/>
              </a:buClr>
              <a:buFont typeface="Arial"/>
              <a:buChar char="•"/>
            </a:pPr>
            <a:r>
              <a:rPr lang="fr-FR" sz="1500" dirty="0" smtClean="0">
                <a:latin typeface="Arial"/>
                <a:cs typeface="Arial"/>
              </a:rPr>
              <a:t>Evaluer les risques qui ne peuvent pas être évités ;</a:t>
            </a:r>
          </a:p>
          <a:p>
            <a:pPr marL="216000" indent="-216000">
              <a:lnSpc>
                <a:spcPct val="90000"/>
              </a:lnSpc>
              <a:spcAft>
                <a:spcPts val="200"/>
              </a:spcAft>
              <a:buClr>
                <a:srgbClr val="AA0000"/>
              </a:buClr>
              <a:buFont typeface="Arial"/>
              <a:buChar char="•"/>
            </a:pPr>
            <a:r>
              <a:rPr lang="fr-FR" sz="1500" dirty="0" smtClean="0">
                <a:latin typeface="Arial"/>
                <a:cs typeface="Arial"/>
              </a:rPr>
              <a:t>Combattre les risques à la source;</a:t>
            </a:r>
          </a:p>
          <a:p>
            <a:pPr marL="216000" indent="-216000">
              <a:lnSpc>
                <a:spcPct val="90000"/>
              </a:lnSpc>
              <a:spcAft>
                <a:spcPts val="200"/>
              </a:spcAft>
              <a:buClr>
                <a:srgbClr val="AA0000"/>
              </a:buClr>
              <a:buFont typeface="Arial"/>
              <a:buChar char="•"/>
            </a:pPr>
            <a:r>
              <a:rPr lang="fr-FR" sz="1500" dirty="0" smtClean="0">
                <a:latin typeface="Arial"/>
                <a:cs typeface="Arial"/>
              </a:rPr>
              <a:t>Adapter le travail à l’homme, en particulier en ce qui concerne la conception des postes de travail ainsi que le choix des équipements de travail et des méthodes de travail et de production, en vue notamment de limiter le travail monotone et le travail cadencé et de réduire les effets de ceux-ci sur la santé ;</a:t>
            </a:r>
          </a:p>
          <a:p>
            <a:pPr marL="216000" indent="-216000">
              <a:lnSpc>
                <a:spcPct val="90000"/>
              </a:lnSpc>
              <a:spcAft>
                <a:spcPts val="200"/>
              </a:spcAft>
              <a:buClr>
                <a:srgbClr val="AA0000"/>
              </a:buClr>
              <a:buFont typeface="Arial"/>
              <a:buChar char="•"/>
            </a:pPr>
            <a:r>
              <a:rPr lang="fr-FR" sz="1500" dirty="0" smtClean="0">
                <a:latin typeface="Arial"/>
                <a:cs typeface="Arial"/>
              </a:rPr>
              <a:t>Tenir compte de l’état d’évolution de la technique ;</a:t>
            </a:r>
          </a:p>
          <a:p>
            <a:pPr marL="216000" indent="-216000">
              <a:lnSpc>
                <a:spcPct val="90000"/>
              </a:lnSpc>
              <a:spcAft>
                <a:spcPts val="200"/>
              </a:spcAft>
              <a:buClr>
                <a:srgbClr val="AA0000"/>
              </a:buClr>
              <a:buFont typeface="Arial"/>
              <a:buChar char="•"/>
            </a:pPr>
            <a:r>
              <a:rPr lang="fr-FR" sz="1500" dirty="0" smtClean="0">
                <a:latin typeface="Arial"/>
                <a:cs typeface="Arial"/>
              </a:rPr>
              <a:t>Remplacer ce qui est dangereux par ce qui n’est pas dangereux ou par ce qui est moins dangereux;</a:t>
            </a:r>
          </a:p>
          <a:p>
            <a:pPr marL="216000" indent="-216000">
              <a:lnSpc>
                <a:spcPct val="90000"/>
              </a:lnSpc>
              <a:spcAft>
                <a:spcPts val="200"/>
              </a:spcAft>
              <a:buClr>
                <a:srgbClr val="AA0000"/>
              </a:buClr>
              <a:buFont typeface="Arial"/>
              <a:buChar char="•"/>
            </a:pPr>
            <a:r>
              <a:rPr lang="fr-FR" sz="1500" dirty="0" smtClean="0">
                <a:latin typeface="Arial"/>
                <a:cs typeface="Arial"/>
              </a:rPr>
              <a:t>Planifier la prévention en y intégrant, dans un ensemble cohérent, la technique, l’organisation du travail, les conditions de travail, les relations sociales et l’influence des facteurs ambiants, notamment les risques liés au harcèlement moral, tel qu’il est</a:t>
            </a:r>
            <a:br>
              <a:rPr lang="fr-FR" sz="1500" dirty="0" smtClean="0">
                <a:latin typeface="Arial"/>
                <a:cs typeface="Arial"/>
              </a:rPr>
            </a:br>
            <a:r>
              <a:rPr lang="fr-FR" sz="1500" dirty="0" smtClean="0">
                <a:latin typeface="Arial"/>
                <a:cs typeface="Arial"/>
              </a:rPr>
              <a:t>défini à l’article </a:t>
            </a:r>
            <a:r>
              <a:rPr lang="fr-FR" sz="1500" dirty="0" smtClean="0">
                <a:solidFill>
                  <a:srgbClr val="AA0000"/>
                </a:solidFill>
                <a:latin typeface="Arial"/>
                <a:cs typeface="Arial"/>
              </a:rPr>
              <a:t>L. 1152-1 </a:t>
            </a:r>
            <a:r>
              <a:rPr lang="fr-FR" sz="1500" dirty="0" smtClean="0">
                <a:latin typeface="Arial"/>
                <a:cs typeface="Arial"/>
              </a:rPr>
              <a:t>;</a:t>
            </a:r>
          </a:p>
          <a:p>
            <a:pPr marL="216000" indent="-216000">
              <a:lnSpc>
                <a:spcPct val="90000"/>
              </a:lnSpc>
              <a:spcAft>
                <a:spcPts val="200"/>
              </a:spcAft>
              <a:buClr>
                <a:srgbClr val="AA0000"/>
              </a:buClr>
              <a:buFont typeface="Arial"/>
              <a:buChar char="•"/>
            </a:pPr>
            <a:r>
              <a:rPr lang="fr-FR" sz="1500" dirty="0" smtClean="0">
                <a:latin typeface="Arial"/>
                <a:cs typeface="Arial"/>
              </a:rPr>
              <a:t>Prendre des mesures de protection collective en leur donnant la priorité sur les</a:t>
            </a:r>
            <a:br>
              <a:rPr lang="fr-FR" sz="1500" dirty="0" smtClean="0">
                <a:latin typeface="Arial"/>
                <a:cs typeface="Arial"/>
              </a:rPr>
            </a:br>
            <a:r>
              <a:rPr lang="fr-FR" sz="1500" dirty="0" smtClean="0">
                <a:latin typeface="Arial"/>
                <a:cs typeface="Arial"/>
              </a:rPr>
              <a:t>mesures de protection individuelle ;</a:t>
            </a:r>
          </a:p>
          <a:p>
            <a:pPr marL="216000" indent="-216000">
              <a:lnSpc>
                <a:spcPct val="90000"/>
              </a:lnSpc>
              <a:spcAft>
                <a:spcPts val="200"/>
              </a:spcAft>
              <a:buClr>
                <a:srgbClr val="AA0000"/>
              </a:buClr>
              <a:buFont typeface="Arial"/>
              <a:buChar char="•"/>
            </a:pPr>
            <a:r>
              <a:rPr lang="fr-FR" sz="1500" dirty="0" smtClean="0">
                <a:latin typeface="Arial"/>
                <a:cs typeface="Arial"/>
              </a:rPr>
              <a:t>Donner les instructions appropriées aux travailleurs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0"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1"/>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305800" cy="1143000"/>
          </a:xfrm>
        </p:spPr>
        <p:txBody>
          <a:bodyPr wrap="square">
            <a:noAutofit/>
          </a:bodyPr>
          <a:lstStyle/>
          <a:p>
            <a:pPr algn="l">
              <a:lnSpc>
                <a:spcPct val="80000"/>
              </a:lnSpc>
            </a:pPr>
            <a:r>
              <a:rPr lang="en-US" sz="4200"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LE NOUVEL ENVIRONNEMENT JURISPRUDENTIEL ?</a:t>
            </a:r>
            <a:endParaRPr lang="en-US" sz="4200" b="1" spc="-150"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sp>
        <p:nvSpPr>
          <p:cNvPr id="7" name="TextBox 6"/>
          <p:cNvSpPr txBox="1"/>
          <p:nvPr/>
        </p:nvSpPr>
        <p:spPr>
          <a:xfrm>
            <a:off x="457200" y="1600200"/>
            <a:ext cx="8229600" cy="3505200"/>
          </a:xfrm>
          <a:prstGeom prst="rect">
            <a:avLst/>
          </a:prstGeom>
          <a:noFill/>
        </p:spPr>
        <p:txBody>
          <a:bodyPr wrap="square" rtlCol="0">
            <a:noAutofit/>
          </a:bodyPr>
          <a:lstStyle/>
          <a:p>
            <a:pPr>
              <a:lnSpc>
                <a:spcPct val="90000"/>
              </a:lnSpc>
              <a:spcAft>
                <a:spcPts val="1000"/>
              </a:spcAft>
              <a:buClr>
                <a:srgbClr val="AA0000"/>
              </a:buClr>
            </a:pPr>
            <a:r>
              <a:rPr lang="fr-FR" sz="2400" b="1" dirty="0" smtClean="0">
                <a:solidFill>
                  <a:srgbClr val="AA0000"/>
                </a:solidFill>
                <a:latin typeface="Arial"/>
                <a:cs typeface="Arial"/>
              </a:rPr>
              <a:t>La santé au travail est aussi l’affaire du salarié et de ses collègues</a:t>
            </a:r>
          </a:p>
          <a:p>
            <a:pPr>
              <a:lnSpc>
                <a:spcPct val="90000"/>
              </a:lnSpc>
              <a:spcAft>
                <a:spcPts val="1000"/>
              </a:spcAft>
              <a:buClr>
                <a:srgbClr val="AA0000"/>
              </a:buClr>
            </a:pPr>
            <a:endParaRPr lang="fr-FR" sz="2400" b="1" dirty="0" smtClean="0">
              <a:solidFill>
                <a:srgbClr val="AA0000"/>
              </a:solidFill>
              <a:latin typeface="Arial"/>
              <a:cs typeface="Arial"/>
            </a:endParaRPr>
          </a:p>
          <a:p>
            <a:pPr>
              <a:lnSpc>
                <a:spcPct val="90000"/>
              </a:lnSpc>
              <a:spcAft>
                <a:spcPts val="1000"/>
              </a:spcAft>
              <a:buClr>
                <a:srgbClr val="AA0000"/>
              </a:buClr>
            </a:pPr>
            <a:r>
              <a:rPr lang="fr-FR" sz="2400" b="1" dirty="0" smtClean="0">
                <a:solidFill>
                  <a:srgbClr val="AA0000"/>
                </a:solidFill>
                <a:latin typeface="Arial"/>
                <a:cs typeface="Arial"/>
              </a:rPr>
              <a:t>L’Article L 4131-1 </a:t>
            </a:r>
            <a:r>
              <a:rPr lang="fr-FR" sz="2400" b="1" dirty="0" smtClean="0">
                <a:latin typeface="Arial"/>
                <a:cs typeface="Arial"/>
              </a:rPr>
              <a:t>du code du travail introduit par les lois Auroux (1982) met le salarié comme sujet de la protection de sa santé.</a:t>
            </a:r>
          </a:p>
          <a:p>
            <a:pPr>
              <a:lnSpc>
                <a:spcPct val="90000"/>
              </a:lnSpc>
              <a:spcAft>
                <a:spcPts val="1000"/>
              </a:spcAft>
              <a:buClr>
                <a:srgbClr val="AA0000"/>
              </a:buClr>
            </a:pPr>
            <a:r>
              <a:rPr lang="fr-FR" sz="2400" b="1" dirty="0" smtClean="0">
                <a:latin typeface="Arial"/>
                <a:cs typeface="Arial"/>
              </a:rPr>
              <a:t/>
            </a:r>
            <a:br>
              <a:rPr lang="fr-FR" sz="2400" b="1" dirty="0" smtClean="0">
                <a:latin typeface="Arial"/>
                <a:cs typeface="Arial"/>
              </a:rPr>
            </a:br>
            <a:r>
              <a:rPr lang="fr-FR" sz="2400" b="1" dirty="0" smtClean="0">
                <a:latin typeface="Arial"/>
                <a:cs typeface="Arial"/>
              </a:rPr>
              <a:t>Le travailleur alerte immédiatement l’employeur de toute situation de travail dont il a un motif raisonnable de penser qu’elle présente un danger grave et imminent pour sa vie ou sa santé. Il peut se retirer</a:t>
            </a:r>
            <a:br>
              <a:rPr lang="fr-FR" sz="2400" b="1" dirty="0" smtClean="0">
                <a:latin typeface="Arial"/>
                <a:cs typeface="Arial"/>
              </a:rPr>
            </a:br>
            <a:r>
              <a:rPr lang="fr-FR" sz="2400" b="1" dirty="0" smtClean="0">
                <a:latin typeface="Arial"/>
                <a:cs typeface="Arial"/>
              </a:rPr>
              <a:t>de cette situation. </a:t>
            </a:r>
            <a:endParaRPr lang="fr-FR" sz="2400" dirty="0" smtClean="0">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0" presetClass="entr" presetSubtype="0" fill="hold" grpId="0" nodeType="afterEffect">
                                  <p:stCondLst>
                                    <p:cond delay="0"/>
                                  </p:stCondLst>
                                  <p:iterate type="wd">
                                    <p:tmPct val="10000"/>
                                  </p:iterate>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1"/>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05800" cy="1143000"/>
          </a:xfrm>
        </p:spPr>
        <p:txBody>
          <a:bodyPr wrap="square">
            <a:noAutofit/>
          </a:bodyPr>
          <a:lstStyle/>
          <a:p>
            <a:pPr algn="l">
              <a:lnSpc>
                <a:spcPct val="80000"/>
              </a:lnSpc>
            </a:pPr>
            <a:r>
              <a:rPr lang="en-US" sz="3600"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LES PRATIQUES ORGANISATIONNELLES PATHOGÈNES</a:t>
            </a:r>
            <a:endParaRPr lang="en-US" sz="3600" b="1" spc="-150"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sp>
        <p:nvSpPr>
          <p:cNvPr id="7" name="TextBox 6"/>
          <p:cNvSpPr txBox="1"/>
          <p:nvPr/>
        </p:nvSpPr>
        <p:spPr>
          <a:xfrm>
            <a:off x="457200" y="1981200"/>
            <a:ext cx="8229600" cy="3505200"/>
          </a:xfrm>
          <a:prstGeom prst="rect">
            <a:avLst/>
          </a:prstGeom>
          <a:noFill/>
        </p:spPr>
        <p:txBody>
          <a:bodyPr wrap="square" rtlCol="0">
            <a:noAutofit/>
          </a:bodyPr>
          <a:lstStyle/>
          <a:p>
            <a:pPr marL="457200" indent="-457200">
              <a:lnSpc>
                <a:spcPct val="90000"/>
              </a:lnSpc>
              <a:spcAft>
                <a:spcPts val="2500"/>
              </a:spcAft>
              <a:buClr>
                <a:srgbClr val="AA0000"/>
              </a:buClr>
              <a:buFont typeface="Wingdings" charset="2"/>
              <a:buChar char="ü"/>
            </a:pPr>
            <a:r>
              <a:rPr lang="fr-FR" sz="2400" b="1" dirty="0" smtClean="0">
                <a:latin typeface="Arial"/>
                <a:cs typeface="Arial"/>
              </a:rPr>
              <a:t>L’utilisation ponctuelle de ces pratiques managériales </a:t>
            </a:r>
            <a:br>
              <a:rPr lang="fr-FR" sz="2400" b="1" dirty="0" smtClean="0">
                <a:latin typeface="Arial"/>
                <a:cs typeface="Arial"/>
              </a:rPr>
            </a:br>
            <a:r>
              <a:rPr lang="fr-FR" sz="2400" b="1" dirty="0" smtClean="0">
                <a:latin typeface="Arial"/>
                <a:cs typeface="Arial"/>
              </a:rPr>
              <a:t>ne constitue pas un fait de harcèlement moral </a:t>
            </a:r>
          </a:p>
          <a:p>
            <a:pPr marL="457200" indent="-457200">
              <a:lnSpc>
                <a:spcPct val="90000"/>
              </a:lnSpc>
              <a:spcAft>
                <a:spcPts val="2500"/>
              </a:spcAft>
              <a:buClr>
                <a:srgbClr val="AA0000"/>
              </a:buClr>
              <a:buFont typeface="Wingdings" charset="2"/>
              <a:buChar char="ü"/>
            </a:pPr>
            <a:r>
              <a:rPr lang="fr-FR" sz="2400" b="1" dirty="0" smtClean="0">
                <a:latin typeface="Arial"/>
                <a:cs typeface="Arial"/>
              </a:rPr>
              <a:t>Cumulées, elles constituent un véritable système </a:t>
            </a:r>
            <a:br>
              <a:rPr lang="fr-FR" sz="2400" b="1" dirty="0" smtClean="0">
                <a:latin typeface="Arial"/>
                <a:cs typeface="Arial"/>
              </a:rPr>
            </a:br>
            <a:r>
              <a:rPr lang="fr-FR" sz="2400" b="1" dirty="0" smtClean="0">
                <a:latin typeface="Arial"/>
                <a:cs typeface="Arial"/>
              </a:rPr>
              <a:t>aux conséquences graves sur le psychisme</a:t>
            </a:r>
          </a:p>
          <a:p>
            <a:pPr marL="457200" indent="-457200">
              <a:lnSpc>
                <a:spcPct val="90000"/>
              </a:lnSpc>
              <a:spcAft>
                <a:spcPts val="2500"/>
              </a:spcAft>
              <a:buClr>
                <a:srgbClr val="AA0000"/>
              </a:buClr>
              <a:buFont typeface="Wingdings" charset="2"/>
              <a:buChar char="ü"/>
            </a:pPr>
            <a:r>
              <a:rPr lang="fr-FR" sz="2400" b="1" dirty="0" smtClean="0">
                <a:latin typeface="Arial"/>
                <a:cs typeface="Arial"/>
              </a:rPr>
              <a:t>Certaines formes d’organisation du travail détournent le lien de subordination, les règles disciplinaires, le pouvoir de direction et d’organisation du travail</a:t>
            </a:r>
            <a:endParaRPr lang="fr-FR" sz="2400" dirty="0" smtClean="0">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0" presetClass="entr" presetSubtype="0" fill="hold" grpId="0" nodeType="afterEffect">
                                  <p:stCondLst>
                                    <p:cond delay="0"/>
                                  </p:stCondLst>
                                  <p:iterate type="wd">
                                    <p:tmPct val="10000"/>
                                  </p:iterate>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1"/>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05800" cy="1143000"/>
          </a:xfrm>
        </p:spPr>
        <p:txBody>
          <a:bodyPr wrap="square">
            <a:noAutofit/>
          </a:bodyPr>
          <a:lstStyle/>
          <a:p>
            <a:pPr algn="l">
              <a:lnSpc>
                <a:spcPct val="80000"/>
              </a:lnSpc>
            </a:pPr>
            <a:r>
              <a:rPr lang="en-US" sz="4300"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LE LIEN DE SUBORDINATION (1)</a:t>
            </a:r>
            <a:endParaRPr lang="en-US" sz="4300" b="1" spc="-150"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sp>
        <p:nvSpPr>
          <p:cNvPr id="7" name="TextBox 6"/>
          <p:cNvSpPr txBox="1"/>
          <p:nvPr/>
        </p:nvSpPr>
        <p:spPr>
          <a:xfrm>
            <a:off x="457200" y="2286000"/>
            <a:ext cx="8229600" cy="3505200"/>
          </a:xfrm>
          <a:prstGeom prst="rect">
            <a:avLst/>
          </a:prstGeom>
          <a:noFill/>
        </p:spPr>
        <p:txBody>
          <a:bodyPr wrap="square" rtlCol="0">
            <a:noAutofit/>
          </a:bodyPr>
          <a:lstStyle/>
          <a:p>
            <a:pPr marL="457200" indent="-457200">
              <a:lnSpc>
                <a:spcPct val="90000"/>
              </a:lnSpc>
              <a:spcAft>
                <a:spcPts val="2500"/>
              </a:spcAft>
              <a:buClr>
                <a:srgbClr val="AA0000"/>
              </a:buClr>
              <a:buFont typeface="+mj-lt"/>
              <a:buAutoNum type="arabicPeriod"/>
            </a:pPr>
            <a:r>
              <a:rPr lang="fr-FR" sz="2800" b="1" dirty="0" smtClean="0">
                <a:latin typeface="Arial"/>
                <a:cs typeface="Arial"/>
              </a:rPr>
              <a:t>Les pratiques relationnelles assoient la relation de pouvoir</a:t>
            </a:r>
          </a:p>
          <a:p>
            <a:pPr marL="457200" indent="-457200">
              <a:lnSpc>
                <a:spcPct val="90000"/>
              </a:lnSpc>
              <a:spcAft>
                <a:spcPts val="2500"/>
              </a:spcAft>
              <a:buClr>
                <a:srgbClr val="AA0000"/>
              </a:buClr>
              <a:buFont typeface="+mj-lt"/>
              <a:buAutoNum type="arabicPeriod"/>
            </a:pPr>
            <a:r>
              <a:rPr lang="fr-FR" sz="2800" b="1" dirty="0" smtClean="0">
                <a:latin typeface="Arial"/>
                <a:cs typeface="Arial"/>
              </a:rPr>
              <a:t>Les pratiques d’isolement entraînent la séparation du sujet de son collectif de travail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0" presetClass="entr" presetSubtype="0" fill="hold" grpId="0" nodeType="afterEffect">
                                  <p:stCondLst>
                                    <p:cond delay="0"/>
                                  </p:stCondLst>
                                  <p:iterate type="wd">
                                    <p:tmPct val="10000"/>
                                  </p:iterate>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1"/>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5800" cy="1143000"/>
          </a:xfrm>
        </p:spPr>
        <p:txBody>
          <a:bodyPr wrap="square">
            <a:noAutofit/>
          </a:bodyPr>
          <a:lstStyle/>
          <a:p>
            <a:pPr algn="l">
              <a:lnSpc>
                <a:spcPct val="80000"/>
              </a:lnSpc>
            </a:pPr>
            <a:r>
              <a:rPr lang="en-US" sz="4300"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LE LIEN DE SUBORDINATION (2)</a:t>
            </a:r>
            <a:endParaRPr lang="en-US" sz="4300" b="1" spc="-150"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sp>
        <p:nvSpPr>
          <p:cNvPr id="7" name="TextBox 6"/>
          <p:cNvSpPr txBox="1"/>
          <p:nvPr/>
        </p:nvSpPr>
        <p:spPr>
          <a:xfrm>
            <a:off x="457200" y="1524000"/>
            <a:ext cx="8229600" cy="3505200"/>
          </a:xfrm>
          <a:prstGeom prst="rect">
            <a:avLst/>
          </a:prstGeom>
          <a:noFill/>
        </p:spPr>
        <p:txBody>
          <a:bodyPr wrap="square" rtlCol="0">
            <a:noAutofit/>
          </a:bodyPr>
          <a:lstStyle/>
          <a:p>
            <a:pPr marL="514350" indent="-514350">
              <a:lnSpc>
                <a:spcPct val="90000"/>
              </a:lnSpc>
              <a:spcAft>
                <a:spcPts val="2500"/>
              </a:spcAft>
              <a:buClr>
                <a:srgbClr val="AA0000"/>
              </a:buClr>
              <a:buFont typeface="+mj-lt"/>
              <a:buAutoNum type="arabicPeriod"/>
            </a:pPr>
            <a:r>
              <a:rPr lang="fr-FR" sz="3000" b="1" dirty="0" smtClean="0">
                <a:solidFill>
                  <a:srgbClr val="AA0000"/>
                </a:solidFill>
                <a:latin typeface="Arial"/>
                <a:cs typeface="Arial"/>
              </a:rPr>
              <a:t>Les pratiques relationnelles</a:t>
            </a:r>
          </a:p>
          <a:p>
            <a:pPr marL="514800" indent="-514800">
              <a:lnSpc>
                <a:spcPct val="90000"/>
              </a:lnSpc>
              <a:spcAft>
                <a:spcPts val="1500"/>
              </a:spcAft>
              <a:buClr>
                <a:srgbClr val="AA0000"/>
              </a:buClr>
              <a:buFont typeface="Wingdings" charset="2"/>
              <a:buChar char="ü"/>
            </a:pPr>
            <a:r>
              <a:rPr lang="fr-FR" sz="2200" b="1" dirty="0" smtClean="0">
                <a:latin typeface="Arial"/>
                <a:cs typeface="Arial"/>
              </a:rPr>
              <a:t>Tutoyer sans réciprocité, utiliser l’asymétrie </a:t>
            </a:r>
            <a:br>
              <a:rPr lang="fr-FR" sz="2200" b="1" dirty="0" smtClean="0">
                <a:latin typeface="Arial"/>
                <a:cs typeface="Arial"/>
              </a:rPr>
            </a:br>
            <a:r>
              <a:rPr lang="fr-FR" sz="2200" b="1" dirty="0" smtClean="0">
                <a:latin typeface="Arial"/>
                <a:cs typeface="Arial"/>
              </a:rPr>
              <a:t>pour humilier</a:t>
            </a:r>
          </a:p>
          <a:p>
            <a:pPr marL="514800" indent="-514800">
              <a:lnSpc>
                <a:spcPct val="90000"/>
              </a:lnSpc>
              <a:spcAft>
                <a:spcPts val="1500"/>
              </a:spcAft>
              <a:buClr>
                <a:srgbClr val="AA0000"/>
              </a:buClr>
              <a:buFont typeface="Wingdings" charset="2"/>
              <a:buChar char="ü"/>
            </a:pPr>
            <a:r>
              <a:rPr lang="fr-FR" sz="2200" b="1" dirty="0" smtClean="0">
                <a:latin typeface="Arial"/>
                <a:cs typeface="Arial"/>
              </a:rPr>
              <a:t>Couper la parole systématiquement</a:t>
            </a:r>
          </a:p>
          <a:p>
            <a:pPr marL="514800" indent="-514800">
              <a:lnSpc>
                <a:spcPct val="90000"/>
              </a:lnSpc>
              <a:spcAft>
                <a:spcPts val="1500"/>
              </a:spcAft>
              <a:buClr>
                <a:srgbClr val="AA0000"/>
              </a:buClr>
              <a:buFont typeface="Wingdings" charset="2"/>
              <a:buChar char="ü"/>
            </a:pPr>
            <a:r>
              <a:rPr lang="fr-FR" sz="2200" b="1" dirty="0" smtClean="0">
                <a:latin typeface="Arial"/>
                <a:cs typeface="Arial"/>
              </a:rPr>
              <a:t>Utiliser un niveau verbal élevé et menaçant</a:t>
            </a:r>
          </a:p>
          <a:p>
            <a:pPr marL="514800" indent="-514800">
              <a:lnSpc>
                <a:spcPct val="90000"/>
              </a:lnSpc>
              <a:spcAft>
                <a:spcPts val="1500"/>
              </a:spcAft>
              <a:buClr>
                <a:srgbClr val="AA0000"/>
              </a:buClr>
              <a:buFont typeface="Wingdings" charset="2"/>
              <a:buChar char="ü"/>
            </a:pPr>
            <a:r>
              <a:rPr lang="fr-FR" sz="2200" b="1" dirty="0" smtClean="0">
                <a:latin typeface="Arial"/>
                <a:cs typeface="Arial"/>
              </a:rPr>
              <a:t>Supprimer les savoir-faire sociaux (ni bonjour, </a:t>
            </a:r>
            <a:br>
              <a:rPr lang="fr-FR" sz="2200" b="1" dirty="0" smtClean="0">
                <a:latin typeface="Arial"/>
                <a:cs typeface="Arial"/>
              </a:rPr>
            </a:br>
            <a:r>
              <a:rPr lang="fr-FR" sz="2200" b="1" dirty="0" smtClean="0">
                <a:latin typeface="Arial"/>
                <a:cs typeface="Arial"/>
              </a:rPr>
              <a:t>ni au revoir, ni merci)</a:t>
            </a:r>
          </a:p>
          <a:p>
            <a:pPr marL="514800" indent="-514800">
              <a:lnSpc>
                <a:spcPct val="90000"/>
              </a:lnSpc>
              <a:spcAft>
                <a:spcPts val="1500"/>
              </a:spcAft>
              <a:buClr>
                <a:srgbClr val="AA0000"/>
              </a:buClr>
              <a:buFont typeface="Wingdings" charset="2"/>
              <a:buChar char="ü"/>
            </a:pPr>
            <a:r>
              <a:rPr lang="fr-FR" sz="2200" b="1" dirty="0" smtClean="0">
                <a:latin typeface="Arial"/>
                <a:cs typeface="Arial"/>
              </a:rPr>
              <a:t>Refus de communication verbale</a:t>
            </a:r>
          </a:p>
          <a:p>
            <a:pPr marL="514800" indent="-514800">
              <a:lnSpc>
                <a:spcPct val="90000"/>
              </a:lnSpc>
              <a:spcAft>
                <a:spcPts val="1500"/>
              </a:spcAft>
              <a:buClr>
                <a:srgbClr val="AA0000"/>
              </a:buClr>
              <a:buFont typeface="Wingdings" charset="2"/>
              <a:buChar char="ü"/>
            </a:pPr>
            <a:r>
              <a:rPr lang="fr-FR" sz="2200" b="1" dirty="0" smtClean="0">
                <a:latin typeface="Arial"/>
                <a:cs typeface="Arial"/>
              </a:rPr>
              <a:t>Utiliser l’entretien d’évaluation à visée de</a:t>
            </a:r>
            <a:br>
              <a:rPr lang="fr-FR" sz="2200" b="1" dirty="0" smtClean="0">
                <a:latin typeface="Arial"/>
                <a:cs typeface="Arial"/>
              </a:rPr>
            </a:br>
            <a:r>
              <a:rPr lang="fr-FR" sz="2200" b="1" dirty="0" smtClean="0">
                <a:latin typeface="Arial"/>
                <a:cs typeface="Arial"/>
              </a:rPr>
              <a:t>déstabilisation émotionnelle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0" presetClass="entr" presetSubtype="0" fill="hold" grpId="0" nodeType="afterEffect">
                                  <p:stCondLst>
                                    <p:cond delay="0"/>
                                  </p:stCondLst>
                                  <p:iterate type="wd">
                                    <p:tmPct val="10000"/>
                                  </p:iterate>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1"/>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5800" cy="1143000"/>
          </a:xfrm>
        </p:spPr>
        <p:txBody>
          <a:bodyPr wrap="square">
            <a:noAutofit/>
          </a:bodyPr>
          <a:lstStyle/>
          <a:p>
            <a:pPr algn="l">
              <a:lnSpc>
                <a:spcPct val="80000"/>
              </a:lnSpc>
            </a:pPr>
            <a:r>
              <a:rPr lang="en-US" sz="4300"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LE LIEN DE SUBORDINATION (3)</a:t>
            </a:r>
            <a:endParaRPr lang="en-US" sz="4300" b="1" spc="-150"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sp>
        <p:nvSpPr>
          <p:cNvPr id="7" name="TextBox 6"/>
          <p:cNvSpPr txBox="1"/>
          <p:nvPr/>
        </p:nvSpPr>
        <p:spPr>
          <a:xfrm>
            <a:off x="457200" y="1600200"/>
            <a:ext cx="8229600" cy="3505200"/>
          </a:xfrm>
          <a:prstGeom prst="rect">
            <a:avLst/>
          </a:prstGeom>
          <a:noFill/>
        </p:spPr>
        <p:txBody>
          <a:bodyPr wrap="square" rtlCol="0">
            <a:noAutofit/>
          </a:bodyPr>
          <a:lstStyle/>
          <a:p>
            <a:pPr marL="514350" indent="-514350">
              <a:lnSpc>
                <a:spcPct val="90000"/>
              </a:lnSpc>
              <a:spcAft>
                <a:spcPts val="2500"/>
              </a:spcAft>
              <a:buClr>
                <a:srgbClr val="AA0000"/>
              </a:buClr>
              <a:buFont typeface="+mj-lt"/>
              <a:buAutoNum type="arabicPeriod" startAt="2"/>
            </a:pPr>
            <a:r>
              <a:rPr lang="fr-FR" sz="3000" b="1" dirty="0" smtClean="0">
                <a:solidFill>
                  <a:srgbClr val="AA0000"/>
                </a:solidFill>
                <a:latin typeface="Arial"/>
                <a:cs typeface="Arial"/>
              </a:rPr>
              <a:t>Les pratiques d’isolement</a:t>
            </a:r>
          </a:p>
          <a:p>
            <a:pPr marL="514800" indent="-514800">
              <a:lnSpc>
                <a:spcPct val="90000"/>
              </a:lnSpc>
              <a:spcAft>
                <a:spcPts val="1500"/>
              </a:spcAft>
              <a:buClr>
                <a:srgbClr val="AA0000"/>
              </a:buClr>
              <a:buFont typeface="Wingdings" charset="2"/>
              <a:buChar char="ü"/>
            </a:pPr>
            <a:r>
              <a:rPr lang="fr-FR" sz="2200" b="1" dirty="0" smtClean="0">
                <a:latin typeface="Arial"/>
                <a:cs typeface="Arial"/>
              </a:rPr>
              <a:t>Changements d’horaires de table pour séparer </a:t>
            </a:r>
            <a:br>
              <a:rPr lang="fr-FR" sz="2200" b="1" dirty="0" smtClean="0">
                <a:latin typeface="Arial"/>
                <a:cs typeface="Arial"/>
              </a:rPr>
            </a:br>
            <a:r>
              <a:rPr lang="fr-FR" sz="2200" b="1" dirty="0" smtClean="0">
                <a:latin typeface="Arial"/>
                <a:cs typeface="Arial"/>
              </a:rPr>
              <a:t>des collègues</a:t>
            </a:r>
          </a:p>
          <a:p>
            <a:pPr marL="514800" indent="-514800">
              <a:lnSpc>
                <a:spcPct val="90000"/>
              </a:lnSpc>
              <a:spcAft>
                <a:spcPts val="1500"/>
              </a:spcAft>
              <a:buClr>
                <a:srgbClr val="AA0000"/>
              </a:buClr>
              <a:buFont typeface="Wingdings" charset="2"/>
              <a:buChar char="ü"/>
            </a:pPr>
            <a:r>
              <a:rPr lang="fr-FR" sz="2200" b="1" dirty="0" smtClean="0">
                <a:latin typeface="Arial"/>
                <a:cs typeface="Arial"/>
              </a:rPr>
              <a:t>Omission d’information sur les réunions puis reproche sur l’absence</a:t>
            </a:r>
          </a:p>
          <a:p>
            <a:pPr marL="514800" indent="-514800">
              <a:lnSpc>
                <a:spcPct val="90000"/>
              </a:lnSpc>
              <a:spcAft>
                <a:spcPts val="1500"/>
              </a:spcAft>
              <a:buClr>
                <a:srgbClr val="AA0000"/>
              </a:buClr>
              <a:buFont typeface="Wingdings" charset="2"/>
              <a:buChar char="ü"/>
            </a:pPr>
            <a:r>
              <a:rPr lang="fr-FR" sz="2200" b="1" dirty="0" smtClean="0">
                <a:latin typeface="Arial"/>
                <a:cs typeface="Arial"/>
              </a:rPr>
              <a:t>Omission de communication sur les réunions nécessaires à l’exécution du travail </a:t>
            </a:r>
          </a:p>
          <a:p>
            <a:pPr marL="514800" indent="-514800">
              <a:lnSpc>
                <a:spcPct val="90000"/>
              </a:lnSpc>
              <a:spcAft>
                <a:spcPts val="1500"/>
              </a:spcAft>
              <a:buClr>
                <a:srgbClr val="AA0000"/>
              </a:buClr>
              <a:buFont typeface="Wingdings" charset="2"/>
              <a:buChar char="ü"/>
            </a:pPr>
            <a:r>
              <a:rPr lang="fr-FR" sz="2200" b="1" dirty="0" smtClean="0">
                <a:latin typeface="Arial"/>
                <a:cs typeface="Arial"/>
              </a:rPr>
              <a:t>Injonction aux autres salariés/ agents de ne plus communiquer avec la personne désignée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0" presetClass="entr" presetSubtype="0" fill="hold" grpId="0" nodeType="afterEffect">
                                  <p:stCondLst>
                                    <p:cond delay="0"/>
                                  </p:stCondLst>
                                  <p:iterate type="wd">
                                    <p:tmPct val="10000"/>
                                  </p:iterate>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1"/>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5800" cy="1143000"/>
          </a:xfrm>
        </p:spPr>
        <p:txBody>
          <a:bodyPr wrap="square">
            <a:noAutofit/>
          </a:bodyPr>
          <a:lstStyle/>
          <a:p>
            <a:pPr algn="l">
              <a:lnSpc>
                <a:spcPct val="80000"/>
              </a:lnSpc>
            </a:pPr>
            <a:r>
              <a:rPr lang="en-US" sz="4300"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LE LIEN DE SUBORDINATION (4)</a:t>
            </a:r>
            <a:endParaRPr lang="en-US" sz="4300" b="1" spc="-150"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sp>
        <p:nvSpPr>
          <p:cNvPr id="7" name="TextBox 6"/>
          <p:cNvSpPr txBox="1"/>
          <p:nvPr/>
        </p:nvSpPr>
        <p:spPr>
          <a:xfrm>
            <a:off x="457200" y="1676400"/>
            <a:ext cx="8229600" cy="3505200"/>
          </a:xfrm>
          <a:prstGeom prst="rect">
            <a:avLst/>
          </a:prstGeom>
          <a:noFill/>
        </p:spPr>
        <p:txBody>
          <a:bodyPr wrap="square" rtlCol="0">
            <a:noAutofit/>
          </a:bodyPr>
          <a:lstStyle/>
          <a:p>
            <a:pPr marL="514350" indent="-514350">
              <a:lnSpc>
                <a:spcPct val="90000"/>
              </a:lnSpc>
              <a:spcAft>
                <a:spcPts val="2500"/>
              </a:spcAft>
              <a:buClr>
                <a:srgbClr val="AA0000"/>
              </a:buClr>
              <a:buFont typeface="+mj-lt"/>
              <a:buAutoNum type="arabicPeriod" startAt="3"/>
            </a:pPr>
            <a:r>
              <a:rPr lang="fr-FR" sz="3000" b="1" dirty="0" smtClean="0">
                <a:solidFill>
                  <a:srgbClr val="AA0000"/>
                </a:solidFill>
                <a:latin typeface="Arial"/>
                <a:cs typeface="Arial"/>
              </a:rPr>
              <a:t>Création de clans</a:t>
            </a:r>
          </a:p>
          <a:p>
            <a:pPr marL="514800" indent="-514800">
              <a:lnSpc>
                <a:spcPct val="90000"/>
              </a:lnSpc>
              <a:spcAft>
                <a:spcPts val="1500"/>
              </a:spcAft>
              <a:buClr>
                <a:srgbClr val="AA0000"/>
              </a:buClr>
              <a:buFont typeface="Wingdings" charset="2"/>
              <a:buChar char="ü"/>
            </a:pPr>
            <a:r>
              <a:rPr lang="fr-FR" sz="2200" b="1" dirty="0" smtClean="0">
                <a:latin typeface="Arial"/>
                <a:cs typeface="Arial"/>
              </a:rPr>
              <a:t>Complaisance pour les uns, rigueur pour les autres</a:t>
            </a:r>
          </a:p>
          <a:p>
            <a:pPr marL="514800" indent="-514800">
              <a:lnSpc>
                <a:spcPct val="90000"/>
              </a:lnSpc>
              <a:spcAft>
                <a:spcPts val="1500"/>
              </a:spcAft>
              <a:buClr>
                <a:srgbClr val="AA0000"/>
              </a:buClr>
              <a:buFont typeface="Wingdings" charset="2"/>
              <a:buChar char="ü"/>
            </a:pPr>
            <a:r>
              <a:rPr lang="fr-FR" sz="2200" b="1" dirty="0" smtClean="0">
                <a:latin typeface="Arial"/>
                <a:cs typeface="Arial"/>
              </a:rPr>
              <a:t>Répartition inégalitaire de la charge de travail </a:t>
            </a:r>
            <a:br>
              <a:rPr lang="fr-FR" sz="2200" b="1" dirty="0" smtClean="0">
                <a:latin typeface="Arial"/>
                <a:cs typeface="Arial"/>
              </a:rPr>
            </a:br>
            <a:r>
              <a:rPr lang="fr-FR" sz="2200" b="1" dirty="0" smtClean="0">
                <a:latin typeface="Arial"/>
                <a:cs typeface="Arial"/>
              </a:rPr>
              <a:t>en quantité et qualité</a:t>
            </a:r>
          </a:p>
          <a:p>
            <a:pPr marL="514800" indent="-514800">
              <a:lnSpc>
                <a:spcPct val="90000"/>
              </a:lnSpc>
              <a:spcAft>
                <a:spcPts val="1500"/>
              </a:spcAft>
              <a:buClr>
                <a:srgbClr val="AA0000"/>
              </a:buClr>
              <a:buFont typeface="Wingdings" charset="2"/>
              <a:buChar char="ü"/>
            </a:pPr>
            <a:r>
              <a:rPr lang="fr-FR" sz="2200" b="1" dirty="0" smtClean="0">
                <a:latin typeface="Arial"/>
                <a:cs typeface="Arial"/>
              </a:rPr>
              <a:t>Management de concurrence stratégique</a:t>
            </a:r>
          </a:p>
          <a:p>
            <a:pPr marL="514800" indent="-514800">
              <a:lnSpc>
                <a:spcPct val="90000"/>
              </a:lnSpc>
              <a:spcAft>
                <a:spcPts val="1500"/>
              </a:spcAft>
              <a:buClr>
                <a:srgbClr val="AA0000"/>
              </a:buClr>
              <a:buFont typeface="Wingdings" charset="2"/>
              <a:buChar char="ü"/>
            </a:pPr>
            <a:r>
              <a:rPr lang="fr-FR" sz="2200" b="1" dirty="0" smtClean="0">
                <a:latin typeface="Arial"/>
                <a:cs typeface="Arial"/>
              </a:rPr>
              <a:t>Stigmatisation publique d’un salarié/ agent devant </a:t>
            </a:r>
            <a:br>
              <a:rPr lang="fr-FR" sz="2200" b="1" dirty="0" smtClean="0">
                <a:latin typeface="Arial"/>
                <a:cs typeface="Arial"/>
              </a:rPr>
            </a:br>
            <a:r>
              <a:rPr lang="fr-FR" sz="2200" b="1" dirty="0" smtClean="0">
                <a:latin typeface="Arial"/>
                <a:cs typeface="Arial"/>
              </a:rPr>
              <a:t>les autres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0" presetClass="entr" presetSubtype="0" fill="hold" grpId="0" nodeType="afterEffect">
                                  <p:stCondLst>
                                    <p:cond delay="0"/>
                                  </p:stCondLst>
                                  <p:iterate type="wd">
                                    <p:tmPct val="10000"/>
                                  </p:iterate>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1"/>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1143000"/>
          </a:xfrm>
        </p:spPr>
        <p:txBody>
          <a:bodyPr wrap="square">
            <a:noAutofit/>
          </a:bodyPr>
          <a:lstStyle/>
          <a:p>
            <a:pPr algn="l">
              <a:lnSpc>
                <a:spcPct val="80000"/>
              </a:lnSpc>
            </a:pPr>
            <a:r>
              <a:rPr lang="en-US" sz="4300"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LE LIEN DE SUBORDINATION (5)</a:t>
            </a:r>
            <a:endParaRPr lang="en-US" sz="4300" b="1" spc="-150"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sp>
        <p:nvSpPr>
          <p:cNvPr id="7" name="TextBox 6"/>
          <p:cNvSpPr txBox="1"/>
          <p:nvPr/>
        </p:nvSpPr>
        <p:spPr>
          <a:xfrm>
            <a:off x="457200" y="1295400"/>
            <a:ext cx="8229600" cy="3505200"/>
          </a:xfrm>
          <a:prstGeom prst="rect">
            <a:avLst/>
          </a:prstGeom>
          <a:noFill/>
        </p:spPr>
        <p:txBody>
          <a:bodyPr wrap="square" rtlCol="0">
            <a:noAutofit/>
          </a:bodyPr>
          <a:lstStyle/>
          <a:p>
            <a:pPr marL="514350" indent="-514350">
              <a:lnSpc>
                <a:spcPct val="90000"/>
              </a:lnSpc>
              <a:spcAft>
                <a:spcPts val="2500"/>
              </a:spcAft>
              <a:buClr>
                <a:srgbClr val="AA0000"/>
              </a:buClr>
              <a:buFont typeface="+mj-lt"/>
              <a:buAutoNum type="arabicPeriod" startAt="4"/>
            </a:pPr>
            <a:r>
              <a:rPr lang="fr-FR" sz="3000" b="1" dirty="0" smtClean="0">
                <a:solidFill>
                  <a:srgbClr val="AA0000"/>
                </a:solidFill>
                <a:latin typeface="Arial"/>
                <a:cs typeface="Arial"/>
              </a:rPr>
              <a:t>L’analyse de la qualité du collectif de travail</a:t>
            </a:r>
          </a:p>
          <a:p>
            <a:pPr marL="514800" indent="-514800">
              <a:lnSpc>
                <a:spcPct val="90000"/>
              </a:lnSpc>
              <a:spcAft>
                <a:spcPts val="500"/>
              </a:spcAft>
              <a:buClr>
                <a:srgbClr val="AA0000"/>
              </a:buClr>
              <a:buFont typeface="Wingdings" charset="2"/>
              <a:buChar char="ü"/>
            </a:pPr>
            <a:r>
              <a:rPr lang="fr-FR" b="1" dirty="0" smtClean="0">
                <a:latin typeface="Arial"/>
                <a:cs typeface="Arial"/>
              </a:rPr>
              <a:t>Ancienneté des membres du service</a:t>
            </a:r>
          </a:p>
          <a:p>
            <a:pPr marL="514800" indent="-514800">
              <a:lnSpc>
                <a:spcPct val="90000"/>
              </a:lnSpc>
              <a:spcAft>
                <a:spcPts val="500"/>
              </a:spcAft>
              <a:buClr>
                <a:srgbClr val="AA0000"/>
              </a:buClr>
              <a:buFont typeface="Wingdings" charset="2"/>
              <a:buChar char="ü"/>
            </a:pPr>
            <a:r>
              <a:rPr lang="fr-FR" b="1" dirty="0" smtClean="0">
                <a:latin typeface="Arial"/>
                <a:cs typeface="Arial"/>
              </a:rPr>
              <a:t>Existence de réunions formelles</a:t>
            </a:r>
          </a:p>
          <a:p>
            <a:pPr marL="514800" indent="-514800">
              <a:lnSpc>
                <a:spcPct val="90000"/>
              </a:lnSpc>
              <a:spcAft>
                <a:spcPts val="500"/>
              </a:spcAft>
              <a:buClr>
                <a:srgbClr val="AA0000"/>
              </a:buClr>
              <a:buFont typeface="Wingdings" charset="2"/>
              <a:buChar char="ü"/>
            </a:pPr>
            <a:r>
              <a:rPr lang="fr-FR" b="1" dirty="0" smtClean="0">
                <a:latin typeface="Arial"/>
                <a:cs typeface="Arial"/>
              </a:rPr>
              <a:t>Existence de temps de transmission</a:t>
            </a:r>
          </a:p>
          <a:p>
            <a:pPr marL="514800" indent="-514800">
              <a:lnSpc>
                <a:spcPct val="90000"/>
              </a:lnSpc>
              <a:spcAft>
                <a:spcPts val="500"/>
              </a:spcAft>
              <a:buClr>
                <a:srgbClr val="AA0000"/>
              </a:buClr>
              <a:buFont typeface="Wingdings" charset="2"/>
              <a:buChar char="ü"/>
            </a:pPr>
            <a:r>
              <a:rPr lang="fr-FR" b="1" dirty="0" smtClean="0">
                <a:latin typeface="Arial"/>
                <a:cs typeface="Arial"/>
              </a:rPr>
              <a:t>Existence de réunions informelles, pause-café</a:t>
            </a:r>
          </a:p>
          <a:p>
            <a:pPr marL="514800" indent="-514800">
              <a:lnSpc>
                <a:spcPct val="90000"/>
              </a:lnSpc>
              <a:spcAft>
                <a:spcPts val="500"/>
              </a:spcAft>
              <a:buClr>
                <a:srgbClr val="AA0000"/>
              </a:buClr>
              <a:buFont typeface="Wingdings" charset="2"/>
              <a:buChar char="ü"/>
            </a:pPr>
            <a:r>
              <a:rPr lang="fr-FR" b="1" dirty="0" smtClean="0">
                <a:latin typeface="Arial"/>
                <a:cs typeface="Arial"/>
              </a:rPr>
              <a:t>Convivialité de surface "stratégique"</a:t>
            </a:r>
          </a:p>
          <a:p>
            <a:pPr marL="514800" indent="-514800">
              <a:lnSpc>
                <a:spcPct val="90000"/>
              </a:lnSpc>
              <a:spcAft>
                <a:spcPts val="500"/>
              </a:spcAft>
              <a:buClr>
                <a:srgbClr val="AA0000"/>
              </a:buClr>
              <a:buFont typeface="Wingdings" charset="2"/>
              <a:buChar char="ü"/>
            </a:pPr>
            <a:r>
              <a:rPr lang="fr-FR" b="1" dirty="0" smtClean="0">
                <a:latin typeface="Arial"/>
                <a:cs typeface="Arial"/>
              </a:rPr>
              <a:t>Coopération véritable</a:t>
            </a:r>
          </a:p>
          <a:p>
            <a:pPr marL="514800" indent="-514800">
              <a:lnSpc>
                <a:spcPct val="90000"/>
              </a:lnSpc>
              <a:spcAft>
                <a:spcPts val="500"/>
              </a:spcAft>
              <a:buClr>
                <a:srgbClr val="AA0000"/>
              </a:buClr>
              <a:buFont typeface="Wingdings" charset="2"/>
              <a:buChar char="ü"/>
            </a:pPr>
            <a:r>
              <a:rPr lang="fr-FR" b="1" dirty="0" smtClean="0">
                <a:latin typeface="Arial"/>
                <a:cs typeface="Arial"/>
              </a:rPr>
              <a:t>Partage des difficultés, des ficelles et tours de mains</a:t>
            </a:r>
          </a:p>
          <a:p>
            <a:pPr marL="514800" indent="-514800">
              <a:lnSpc>
                <a:spcPct val="90000"/>
              </a:lnSpc>
              <a:spcAft>
                <a:spcPts val="500"/>
              </a:spcAft>
              <a:buClr>
                <a:srgbClr val="AA0000"/>
              </a:buClr>
              <a:buFont typeface="Wingdings" charset="2"/>
              <a:buChar char="ü"/>
            </a:pPr>
            <a:r>
              <a:rPr lang="fr-FR" b="1" dirty="0" smtClean="0">
                <a:latin typeface="Arial"/>
                <a:cs typeface="Arial"/>
              </a:rPr>
              <a:t>Partage des fraudes faute de délibération</a:t>
            </a:r>
          </a:p>
          <a:p>
            <a:pPr marL="514800" indent="-514800">
              <a:lnSpc>
                <a:spcPct val="90000"/>
              </a:lnSpc>
              <a:spcAft>
                <a:spcPts val="500"/>
              </a:spcAft>
              <a:buClr>
                <a:srgbClr val="AA0000"/>
              </a:buClr>
              <a:buFont typeface="Wingdings" charset="2"/>
              <a:buChar char="ü"/>
            </a:pPr>
            <a:r>
              <a:rPr lang="fr-FR" b="1" dirty="0" smtClean="0">
                <a:latin typeface="Arial"/>
                <a:cs typeface="Arial"/>
              </a:rPr>
              <a:t>Formation de clans</a:t>
            </a:r>
          </a:p>
          <a:p>
            <a:pPr marL="514800" indent="-514800">
              <a:lnSpc>
                <a:spcPct val="90000"/>
              </a:lnSpc>
              <a:spcAft>
                <a:spcPts val="500"/>
              </a:spcAft>
              <a:buClr>
                <a:srgbClr val="AA0000"/>
              </a:buClr>
              <a:buFont typeface="Wingdings" charset="2"/>
              <a:buChar char="ü"/>
            </a:pPr>
            <a:r>
              <a:rPr lang="fr-FR" b="1" dirty="0" smtClean="0">
                <a:latin typeface="Arial"/>
                <a:cs typeface="Arial"/>
              </a:rPr>
              <a:t>Statuts différents (polyvalence, CDD, intérimaires, statutaires…)</a:t>
            </a:r>
          </a:p>
          <a:p>
            <a:pPr marL="514800" indent="-514800">
              <a:lnSpc>
                <a:spcPct val="90000"/>
              </a:lnSpc>
              <a:spcAft>
                <a:spcPts val="500"/>
              </a:spcAft>
              <a:buClr>
                <a:srgbClr val="AA0000"/>
              </a:buClr>
              <a:buFont typeface="Wingdings" charset="2"/>
              <a:buChar char="ü"/>
            </a:pPr>
            <a:r>
              <a:rPr lang="fr-FR" b="1" dirty="0" smtClean="0">
                <a:latin typeface="Arial"/>
                <a:cs typeface="Arial"/>
              </a:rPr>
              <a:t>Soutien de la hiérarchie</a:t>
            </a:r>
          </a:p>
          <a:p>
            <a:pPr marL="514800" indent="-514800">
              <a:lnSpc>
                <a:spcPct val="90000"/>
              </a:lnSpc>
              <a:spcAft>
                <a:spcPts val="500"/>
              </a:spcAft>
              <a:buClr>
                <a:srgbClr val="AA0000"/>
              </a:buClr>
              <a:buFont typeface="Wingdings" charset="2"/>
              <a:buChar char="ü"/>
            </a:pPr>
            <a:r>
              <a:rPr lang="fr-FR" b="1" dirty="0" smtClean="0">
                <a:latin typeface="Arial"/>
                <a:cs typeface="Arial"/>
              </a:rPr>
              <a:t>Vécu de solitude et de chacun pour soi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0" presetClass="entr" presetSubtype="0" fill="hold" grpId="0" nodeType="afterEffect">
                                  <p:stCondLst>
                                    <p:cond delay="0"/>
                                  </p:stCondLst>
                                  <p:iterate type="wd">
                                    <p:tmPct val="10000"/>
                                  </p:iterate>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1"/>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305800" cy="1143000"/>
          </a:xfrm>
        </p:spPr>
        <p:txBody>
          <a:bodyPr wrap="square">
            <a:noAutofit/>
          </a:bodyPr>
          <a:lstStyle/>
          <a:p>
            <a:pPr algn="l">
              <a:lnSpc>
                <a:spcPct val="80000"/>
              </a:lnSpc>
            </a:pPr>
            <a:r>
              <a:rPr lang="en-US" sz="4200"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LES RÈGLES DISCIPLINAIRES (1)</a:t>
            </a:r>
            <a:endParaRPr lang="en-US" sz="4200" b="1" spc="-150"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sp>
        <p:nvSpPr>
          <p:cNvPr id="7" name="TextBox 6"/>
          <p:cNvSpPr txBox="1"/>
          <p:nvPr/>
        </p:nvSpPr>
        <p:spPr>
          <a:xfrm>
            <a:off x="457200" y="2286000"/>
            <a:ext cx="8229600" cy="3505200"/>
          </a:xfrm>
          <a:prstGeom prst="rect">
            <a:avLst/>
          </a:prstGeom>
          <a:noFill/>
        </p:spPr>
        <p:txBody>
          <a:bodyPr wrap="square" rtlCol="0">
            <a:noAutofit/>
          </a:bodyPr>
          <a:lstStyle/>
          <a:p>
            <a:pPr marL="457200" indent="-457200">
              <a:lnSpc>
                <a:spcPct val="90000"/>
              </a:lnSpc>
              <a:spcAft>
                <a:spcPts val="2500"/>
              </a:spcAft>
              <a:buClr>
                <a:srgbClr val="AA0000"/>
              </a:buClr>
              <a:buFont typeface="+mj-lt"/>
              <a:buAutoNum type="arabicPeriod"/>
            </a:pPr>
            <a:r>
              <a:rPr lang="fr-FR" sz="2800" b="1" dirty="0" smtClean="0">
                <a:latin typeface="Arial"/>
                <a:cs typeface="Arial"/>
              </a:rPr>
              <a:t>Les pratiques disciplinaires peuvent devenir </a:t>
            </a:r>
            <a:r>
              <a:rPr lang="fr-FR" sz="2800" b="1" dirty="0" err="1" smtClean="0">
                <a:latin typeface="Arial"/>
                <a:cs typeface="Arial"/>
              </a:rPr>
              <a:t>persécutoires</a:t>
            </a:r>
            <a:endParaRPr lang="fr-FR" sz="2800" b="1" dirty="0" smtClean="0">
              <a:latin typeface="Arial"/>
              <a:cs typeface="Arial"/>
            </a:endParaRPr>
          </a:p>
          <a:p>
            <a:pPr marL="457200" indent="-457200">
              <a:lnSpc>
                <a:spcPct val="90000"/>
              </a:lnSpc>
              <a:spcAft>
                <a:spcPts val="2500"/>
              </a:spcAft>
              <a:buClr>
                <a:srgbClr val="AA0000"/>
              </a:buClr>
              <a:buFont typeface="+mj-lt"/>
              <a:buAutoNum type="arabicPeriod"/>
            </a:pPr>
            <a:r>
              <a:rPr lang="fr-FR" sz="2800" b="1" dirty="0" smtClean="0">
                <a:latin typeface="Arial"/>
                <a:cs typeface="Arial"/>
              </a:rPr>
              <a:t>Les pratiques punitives mettent le salarié/ agent en situation de justification constante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0" presetClass="entr" presetSubtype="0" fill="hold" grpId="0" nodeType="afterEffect">
                                  <p:stCondLst>
                                    <p:cond delay="0"/>
                                  </p:stCondLst>
                                  <p:iterate type="wd">
                                    <p:tmPct val="10000"/>
                                  </p:iterate>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1"/>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1143000"/>
          </a:xfrm>
        </p:spPr>
        <p:txBody>
          <a:bodyPr wrap="square">
            <a:noAutofit/>
          </a:bodyPr>
          <a:lstStyle/>
          <a:p>
            <a:pPr algn="l">
              <a:lnSpc>
                <a:spcPct val="80000"/>
              </a:lnSpc>
            </a:pPr>
            <a:r>
              <a:rPr lang="en-US" sz="4000"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LES RÈGLES DISCIPLINAIRES (2)</a:t>
            </a:r>
            <a:endParaRPr lang="en-US" sz="4300" b="1" spc="-150"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sp>
        <p:nvSpPr>
          <p:cNvPr id="7" name="TextBox 6"/>
          <p:cNvSpPr txBox="1"/>
          <p:nvPr/>
        </p:nvSpPr>
        <p:spPr>
          <a:xfrm>
            <a:off x="457200" y="1371600"/>
            <a:ext cx="8229600" cy="3505200"/>
          </a:xfrm>
          <a:prstGeom prst="rect">
            <a:avLst/>
          </a:prstGeom>
          <a:noFill/>
        </p:spPr>
        <p:txBody>
          <a:bodyPr wrap="square" rtlCol="0">
            <a:noAutofit/>
          </a:bodyPr>
          <a:lstStyle/>
          <a:p>
            <a:pPr marL="514350" indent="-514350">
              <a:lnSpc>
                <a:spcPct val="90000"/>
              </a:lnSpc>
              <a:spcAft>
                <a:spcPts val="2500"/>
              </a:spcAft>
              <a:buClr>
                <a:srgbClr val="AA0000"/>
              </a:buClr>
              <a:buFont typeface="+mj-lt"/>
              <a:buAutoNum type="arabicPeriod"/>
            </a:pPr>
            <a:r>
              <a:rPr lang="fr-FR" sz="3000" b="1" dirty="0" smtClean="0">
                <a:solidFill>
                  <a:srgbClr val="AA0000"/>
                </a:solidFill>
                <a:latin typeface="Arial"/>
                <a:cs typeface="Arial"/>
              </a:rPr>
              <a:t>Les pratiques </a:t>
            </a:r>
            <a:r>
              <a:rPr lang="fr-FR" sz="3000" b="1" dirty="0" err="1" smtClean="0">
                <a:solidFill>
                  <a:srgbClr val="AA0000"/>
                </a:solidFill>
                <a:latin typeface="Arial"/>
                <a:cs typeface="Arial"/>
              </a:rPr>
              <a:t>persécutives</a:t>
            </a:r>
            <a:endParaRPr lang="fr-FR" sz="3000" b="1" dirty="0" smtClean="0">
              <a:solidFill>
                <a:srgbClr val="AA0000"/>
              </a:solidFill>
              <a:latin typeface="Arial"/>
              <a:cs typeface="Arial"/>
            </a:endParaRPr>
          </a:p>
          <a:p>
            <a:pPr>
              <a:lnSpc>
                <a:spcPct val="90000"/>
              </a:lnSpc>
              <a:spcAft>
                <a:spcPts val="1000"/>
              </a:spcAft>
              <a:buClr>
                <a:srgbClr val="AA0000"/>
              </a:buClr>
            </a:pPr>
            <a:r>
              <a:rPr lang="fr-FR" sz="2200" b="1" dirty="0" smtClean="0">
                <a:solidFill>
                  <a:srgbClr val="AA0000"/>
                </a:solidFill>
                <a:latin typeface="Arial"/>
                <a:cs typeface="Arial"/>
              </a:rPr>
              <a:t>Le contrôle du travail fait partie des prérogatives </a:t>
            </a:r>
            <a:br>
              <a:rPr lang="fr-FR" sz="2200" b="1" dirty="0" smtClean="0">
                <a:solidFill>
                  <a:srgbClr val="AA0000"/>
                </a:solidFill>
                <a:latin typeface="Arial"/>
                <a:cs typeface="Arial"/>
              </a:rPr>
            </a:br>
            <a:r>
              <a:rPr lang="fr-FR" sz="2200" b="1" dirty="0" smtClean="0">
                <a:solidFill>
                  <a:srgbClr val="AA0000"/>
                </a:solidFill>
                <a:latin typeface="Arial"/>
                <a:cs typeface="Arial"/>
              </a:rPr>
              <a:t>de l’employeur / directeur de la structure, mais doit être utilisé avec loyauté et bonne foi</a:t>
            </a:r>
          </a:p>
          <a:p>
            <a:pPr marL="972000" lvl="1" indent="-514800">
              <a:lnSpc>
                <a:spcPct val="90000"/>
              </a:lnSpc>
              <a:spcAft>
                <a:spcPts val="1000"/>
              </a:spcAft>
              <a:buClr>
                <a:srgbClr val="AA0000"/>
              </a:buClr>
              <a:buFont typeface="Wingdings" charset="2"/>
              <a:buChar char="ü"/>
            </a:pPr>
            <a:r>
              <a:rPr lang="fr-FR" sz="2200" b="1" dirty="0" smtClean="0">
                <a:latin typeface="Arial"/>
                <a:cs typeface="Arial"/>
              </a:rPr>
              <a:t>Surveillance des faits et gestes par NTI</a:t>
            </a:r>
          </a:p>
          <a:p>
            <a:pPr marL="972000" lvl="1" indent="-514800">
              <a:lnSpc>
                <a:spcPct val="90000"/>
              </a:lnSpc>
              <a:spcAft>
                <a:spcPts val="1000"/>
              </a:spcAft>
              <a:buClr>
                <a:srgbClr val="AA0000"/>
              </a:buClr>
              <a:buFont typeface="Wingdings" charset="2"/>
              <a:buChar char="ü"/>
            </a:pPr>
            <a:r>
              <a:rPr lang="fr-FR" sz="2200" b="1" spc="-150" dirty="0" smtClean="0">
                <a:latin typeface="Arial"/>
                <a:cs typeface="Arial"/>
              </a:rPr>
              <a:t>Contrôle des communications téléphoniques, e-mails</a:t>
            </a:r>
          </a:p>
          <a:p>
            <a:pPr marL="972000" lvl="1" indent="-514800">
              <a:lnSpc>
                <a:spcPct val="90000"/>
              </a:lnSpc>
              <a:spcAft>
                <a:spcPts val="1000"/>
              </a:spcAft>
              <a:buClr>
                <a:srgbClr val="AA0000"/>
              </a:buClr>
              <a:buFont typeface="Wingdings" charset="2"/>
              <a:buChar char="ü"/>
            </a:pPr>
            <a:r>
              <a:rPr lang="fr-FR" sz="2200" b="1" dirty="0" smtClean="0">
                <a:latin typeface="Arial"/>
                <a:cs typeface="Arial"/>
              </a:rPr>
              <a:t>Demandes de </a:t>
            </a:r>
            <a:r>
              <a:rPr lang="fr-FR" sz="2200" b="1" dirty="0" err="1" smtClean="0">
                <a:latin typeface="Arial"/>
                <a:cs typeface="Arial"/>
              </a:rPr>
              <a:t>reporting</a:t>
            </a:r>
            <a:r>
              <a:rPr lang="fr-FR" sz="2200" b="1" dirty="0" smtClean="0">
                <a:latin typeface="Arial"/>
                <a:cs typeface="Arial"/>
              </a:rPr>
              <a:t> abusif</a:t>
            </a:r>
          </a:p>
          <a:p>
            <a:pPr marL="972000" lvl="1" indent="-514800">
              <a:lnSpc>
                <a:spcPct val="90000"/>
              </a:lnSpc>
              <a:spcAft>
                <a:spcPts val="1000"/>
              </a:spcAft>
              <a:buClr>
                <a:srgbClr val="AA0000"/>
              </a:buClr>
              <a:buFont typeface="Wingdings" charset="2"/>
              <a:buChar char="ü"/>
            </a:pPr>
            <a:r>
              <a:rPr lang="fr-FR" sz="2200" b="1" dirty="0" smtClean="0">
                <a:latin typeface="Arial"/>
                <a:cs typeface="Arial"/>
              </a:rPr>
              <a:t>Vérification des sacs, tiroirs, casiers, poubelles…</a:t>
            </a:r>
          </a:p>
          <a:p>
            <a:pPr marL="972000" lvl="1" indent="-514800">
              <a:lnSpc>
                <a:spcPct val="90000"/>
              </a:lnSpc>
              <a:spcAft>
                <a:spcPts val="1000"/>
              </a:spcAft>
              <a:buClr>
                <a:srgbClr val="AA0000"/>
              </a:buClr>
              <a:buFont typeface="Wingdings" charset="2"/>
              <a:buChar char="ü"/>
            </a:pPr>
            <a:r>
              <a:rPr lang="fr-FR" sz="2200" b="1" dirty="0" smtClean="0">
                <a:latin typeface="Arial"/>
                <a:cs typeface="Arial"/>
              </a:rPr>
              <a:t>Contrôle de la durée des pauses, des absences</a:t>
            </a:r>
          </a:p>
          <a:p>
            <a:pPr marL="972000" lvl="1" indent="-514800">
              <a:lnSpc>
                <a:spcPct val="90000"/>
              </a:lnSpc>
              <a:spcAft>
                <a:spcPts val="1000"/>
              </a:spcAft>
              <a:buClr>
                <a:srgbClr val="AA0000"/>
              </a:buClr>
              <a:buFont typeface="Wingdings" charset="2"/>
              <a:buChar char="ü"/>
            </a:pPr>
            <a:r>
              <a:rPr lang="fr-FR" sz="2200" b="1" dirty="0" smtClean="0">
                <a:latin typeface="Arial"/>
                <a:cs typeface="Arial"/>
              </a:rPr>
              <a:t>Contrôle des conversations avec les collègues</a:t>
            </a:r>
          </a:p>
          <a:p>
            <a:pPr marL="972000" lvl="1" indent="-514800">
              <a:lnSpc>
                <a:spcPct val="90000"/>
              </a:lnSpc>
              <a:spcAft>
                <a:spcPts val="1000"/>
              </a:spcAft>
              <a:buClr>
                <a:srgbClr val="AA0000"/>
              </a:buClr>
              <a:buFont typeface="Wingdings" charset="2"/>
              <a:buChar char="ü"/>
            </a:pPr>
            <a:r>
              <a:rPr lang="fr-FR" sz="2200" b="1" dirty="0" smtClean="0">
                <a:latin typeface="Arial"/>
                <a:cs typeface="Arial"/>
              </a:rPr>
              <a:t>Obligation de laisser la porte ouverte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0" presetClass="entr" presetSubtype="0" fill="hold" grpId="0" nodeType="afterEffect">
                                  <p:stCondLst>
                                    <p:cond delay="0"/>
                                  </p:stCondLst>
                                  <p:iterate type="wd">
                                    <p:tmPct val="10000"/>
                                  </p:iterate>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1"/>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05800" cy="1143000"/>
          </a:xfrm>
        </p:spPr>
        <p:txBody>
          <a:bodyPr wrap="square">
            <a:noAutofit/>
          </a:bodyPr>
          <a:lstStyle/>
          <a:p>
            <a:pPr algn="l">
              <a:lnSpc>
                <a:spcPct val="80000"/>
              </a:lnSpc>
            </a:pPr>
            <a:r>
              <a:rPr lang="en-US" sz="3200"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D’ABORD ÉDIFIER DES CONNAISSANCES ET DES OUTILS COMMUNS</a:t>
            </a:r>
            <a:endParaRPr lang="en-US" sz="3200" b="1" spc="-150"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sp>
        <p:nvSpPr>
          <p:cNvPr id="7" name="TextBox 6"/>
          <p:cNvSpPr txBox="1"/>
          <p:nvPr/>
        </p:nvSpPr>
        <p:spPr>
          <a:xfrm>
            <a:off x="457200" y="1676400"/>
            <a:ext cx="8229600" cy="4724370"/>
          </a:xfrm>
          <a:prstGeom prst="rect">
            <a:avLst/>
          </a:prstGeom>
          <a:noFill/>
        </p:spPr>
        <p:txBody>
          <a:bodyPr wrap="square" rtlCol="0">
            <a:noAutofit/>
          </a:bodyPr>
          <a:lstStyle/>
          <a:p>
            <a:pPr marL="457200" indent="-457200">
              <a:lnSpc>
                <a:spcPct val="90000"/>
              </a:lnSpc>
              <a:spcAft>
                <a:spcPts val="1500"/>
              </a:spcAft>
              <a:buClr>
                <a:srgbClr val="AA0000"/>
              </a:buClr>
              <a:buFont typeface="Wingdings" charset="2"/>
              <a:buChar char="ü"/>
            </a:pPr>
            <a:r>
              <a:rPr lang="fr-FR" sz="2600" b="1" dirty="0" smtClean="0">
                <a:latin typeface="Arial"/>
                <a:cs typeface="Arial"/>
              </a:rPr>
              <a:t>Avoir une théorie du </a:t>
            </a:r>
            <a:r>
              <a:rPr lang="fr-FR" sz="2600" b="1" dirty="0" smtClean="0">
                <a:latin typeface="Arial"/>
                <a:cs typeface="Arial"/>
              </a:rPr>
              <a:t>travail</a:t>
            </a:r>
          </a:p>
          <a:p>
            <a:pPr marL="457200" indent="-457200">
              <a:lnSpc>
                <a:spcPct val="90000"/>
              </a:lnSpc>
              <a:spcAft>
                <a:spcPts val="1500"/>
              </a:spcAft>
              <a:buClr>
                <a:srgbClr val="AA0000"/>
              </a:buClr>
              <a:buFont typeface="Wingdings" charset="2"/>
              <a:buChar char="ü"/>
            </a:pPr>
            <a:r>
              <a:rPr lang="fr-FR" sz="2600" b="1" dirty="0" smtClean="0">
                <a:latin typeface="Arial"/>
                <a:cs typeface="Arial"/>
              </a:rPr>
              <a:t>Avoir des connaissances cliniques sur les pathologies du travail</a:t>
            </a:r>
          </a:p>
          <a:p>
            <a:pPr marL="457200" indent="-457200">
              <a:lnSpc>
                <a:spcPct val="90000"/>
              </a:lnSpc>
              <a:spcAft>
                <a:spcPts val="1500"/>
              </a:spcAft>
              <a:buClr>
                <a:srgbClr val="AA0000"/>
              </a:buClr>
              <a:buFont typeface="Wingdings" charset="2"/>
              <a:buChar char="ü"/>
            </a:pPr>
            <a:r>
              <a:rPr lang="fr-FR" sz="2600" b="1" dirty="0" smtClean="0">
                <a:latin typeface="Arial"/>
                <a:cs typeface="Arial"/>
              </a:rPr>
              <a:t>Avoir des connaissances sur les pratiques de management pathogènes dans le nouvel environnement jurisprudentiel</a:t>
            </a:r>
          </a:p>
          <a:p>
            <a:pPr marL="457200" indent="-457200">
              <a:lnSpc>
                <a:spcPct val="90000"/>
              </a:lnSpc>
              <a:spcAft>
                <a:spcPts val="1500"/>
              </a:spcAft>
              <a:buClr>
                <a:srgbClr val="AA0000"/>
              </a:buClr>
              <a:buFont typeface="Wingdings" charset="2"/>
              <a:buChar char="ü"/>
            </a:pPr>
            <a:r>
              <a:rPr lang="fr-FR" sz="2600" b="1" dirty="0" smtClean="0">
                <a:latin typeface="Arial"/>
                <a:cs typeface="Arial"/>
              </a:rPr>
              <a:t>Identifier clairement les acteurs de prise en charge dans et hors de l’entreprise.</a:t>
            </a:r>
          </a:p>
          <a:p>
            <a:pPr marL="457200" indent="-457200">
              <a:lnSpc>
                <a:spcPct val="90000"/>
              </a:lnSpc>
              <a:spcAft>
                <a:spcPts val="1500"/>
              </a:spcAft>
              <a:buClr>
                <a:srgbClr val="AA0000"/>
              </a:buClr>
              <a:buFont typeface="Wingdings" charset="2"/>
              <a:buChar char="ü"/>
            </a:pPr>
            <a:r>
              <a:rPr lang="fr-FR" sz="2600" b="1" dirty="0" smtClean="0">
                <a:latin typeface="Arial"/>
                <a:cs typeface="Arial"/>
              </a:rPr>
              <a:t>Avoir une méthodologie de repérage</a:t>
            </a:r>
            <a:br>
              <a:rPr lang="fr-FR" sz="2600" b="1" dirty="0" smtClean="0">
                <a:latin typeface="Arial"/>
                <a:cs typeface="Arial"/>
              </a:rPr>
            </a:br>
            <a:r>
              <a:rPr lang="fr-FR" sz="2600" b="1" dirty="0" smtClean="0">
                <a:latin typeface="Arial"/>
                <a:cs typeface="Arial"/>
              </a:rPr>
              <a:t>commune</a:t>
            </a:r>
          </a:p>
          <a:p>
            <a:pPr marL="457200" indent="-457200">
              <a:lnSpc>
                <a:spcPct val="90000"/>
              </a:lnSpc>
              <a:spcAft>
                <a:spcPts val="1500"/>
              </a:spcAft>
              <a:buClr>
                <a:srgbClr val="AA0000"/>
              </a:buClr>
              <a:buFont typeface="Wingdings" charset="2"/>
              <a:buChar char="ü"/>
            </a:pPr>
            <a:endParaRPr lang="en-US" sz="2600" b="1" dirty="0">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0" presetClass="entr" presetSubtype="0" fill="hold" grpId="0" nodeType="afterEffect">
                                  <p:stCondLst>
                                    <p:cond delay="0"/>
                                  </p:stCondLst>
                                  <p:iterate type="wd">
                                    <p:tmPct val="10000"/>
                                  </p:iterate>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1"/>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1143000"/>
          </a:xfrm>
        </p:spPr>
        <p:txBody>
          <a:bodyPr wrap="square">
            <a:noAutofit/>
          </a:bodyPr>
          <a:lstStyle/>
          <a:p>
            <a:pPr algn="l">
              <a:lnSpc>
                <a:spcPct val="80000"/>
              </a:lnSpc>
            </a:pPr>
            <a:r>
              <a:rPr lang="en-US" sz="4000"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LES RÈGLES DISCIPLINAIRES (3)</a:t>
            </a:r>
            <a:endParaRPr lang="en-US" sz="4300" b="1" spc="-150"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sp>
        <p:nvSpPr>
          <p:cNvPr id="7" name="TextBox 6"/>
          <p:cNvSpPr txBox="1"/>
          <p:nvPr/>
        </p:nvSpPr>
        <p:spPr>
          <a:xfrm>
            <a:off x="457200" y="1219200"/>
            <a:ext cx="8229600" cy="3505200"/>
          </a:xfrm>
          <a:prstGeom prst="rect">
            <a:avLst/>
          </a:prstGeom>
          <a:noFill/>
        </p:spPr>
        <p:txBody>
          <a:bodyPr wrap="square" rtlCol="0">
            <a:noAutofit/>
          </a:bodyPr>
          <a:lstStyle/>
          <a:p>
            <a:pPr marL="514350" indent="-514350">
              <a:lnSpc>
                <a:spcPct val="90000"/>
              </a:lnSpc>
              <a:spcAft>
                <a:spcPts val="2500"/>
              </a:spcAft>
              <a:buClr>
                <a:srgbClr val="AA0000"/>
              </a:buClr>
              <a:buFont typeface="+mj-lt"/>
              <a:buAutoNum type="arabicPeriod" startAt="2"/>
            </a:pPr>
            <a:r>
              <a:rPr lang="fr-FR" sz="3000" b="1" dirty="0" smtClean="0">
                <a:solidFill>
                  <a:srgbClr val="AA0000"/>
                </a:solidFill>
                <a:latin typeface="Arial"/>
                <a:cs typeface="Arial"/>
              </a:rPr>
              <a:t>Les pratiques punitives</a:t>
            </a:r>
          </a:p>
          <a:p>
            <a:pPr>
              <a:lnSpc>
                <a:spcPct val="90000"/>
              </a:lnSpc>
              <a:spcAft>
                <a:spcPts val="1000"/>
              </a:spcAft>
              <a:buClr>
                <a:srgbClr val="AA0000"/>
              </a:buClr>
            </a:pPr>
            <a:r>
              <a:rPr lang="fr-FR" sz="2200" b="1" dirty="0" smtClean="0">
                <a:solidFill>
                  <a:srgbClr val="AA0000"/>
                </a:solidFill>
                <a:latin typeface="Arial"/>
                <a:cs typeface="Arial"/>
              </a:rPr>
              <a:t>Elles mettent les salariés/ agents en situation </a:t>
            </a:r>
            <a:br>
              <a:rPr lang="fr-FR" sz="2200" b="1" dirty="0" smtClean="0">
                <a:solidFill>
                  <a:srgbClr val="AA0000"/>
                </a:solidFill>
                <a:latin typeface="Arial"/>
                <a:cs typeface="Arial"/>
              </a:rPr>
            </a:br>
            <a:r>
              <a:rPr lang="fr-FR" sz="2200" b="1" dirty="0" smtClean="0">
                <a:solidFill>
                  <a:srgbClr val="AA0000"/>
                </a:solidFill>
                <a:latin typeface="Arial"/>
                <a:cs typeface="Arial"/>
              </a:rPr>
              <a:t>de justification constante et s’avèrent contreproductives </a:t>
            </a:r>
            <a:br>
              <a:rPr lang="fr-FR" sz="2200" b="1" dirty="0" smtClean="0">
                <a:solidFill>
                  <a:srgbClr val="AA0000"/>
                </a:solidFill>
                <a:latin typeface="Arial"/>
                <a:cs typeface="Arial"/>
              </a:rPr>
            </a:br>
            <a:r>
              <a:rPr lang="fr-FR" sz="2200" b="1" dirty="0" smtClean="0">
                <a:solidFill>
                  <a:srgbClr val="AA0000"/>
                </a:solidFill>
                <a:latin typeface="Arial"/>
                <a:cs typeface="Arial"/>
              </a:rPr>
              <a:t>en détruisant la reconnaissance du travail</a:t>
            </a:r>
          </a:p>
          <a:p>
            <a:pPr marL="972000" lvl="1" indent="-514800">
              <a:lnSpc>
                <a:spcPct val="90000"/>
              </a:lnSpc>
              <a:spcAft>
                <a:spcPts val="1000"/>
              </a:spcAft>
              <a:buClr>
                <a:srgbClr val="AA0000"/>
              </a:buClr>
              <a:buFont typeface="Wingdings" charset="2"/>
              <a:buChar char="ü"/>
            </a:pPr>
            <a:r>
              <a:rPr lang="fr-FR" b="1" dirty="0" smtClean="0">
                <a:latin typeface="Arial"/>
                <a:cs typeface="Arial"/>
              </a:rPr>
              <a:t>Refus réitérés des demandes de formation nécessaires </a:t>
            </a:r>
            <a:br>
              <a:rPr lang="fr-FR" b="1" dirty="0" smtClean="0">
                <a:latin typeface="Arial"/>
                <a:cs typeface="Arial"/>
              </a:rPr>
            </a:br>
            <a:r>
              <a:rPr lang="fr-FR" b="1" dirty="0" smtClean="0">
                <a:latin typeface="Arial"/>
                <a:cs typeface="Arial"/>
              </a:rPr>
              <a:t>au travail</a:t>
            </a:r>
          </a:p>
          <a:p>
            <a:pPr marL="972000" lvl="1" indent="-514800">
              <a:lnSpc>
                <a:spcPct val="90000"/>
              </a:lnSpc>
              <a:spcAft>
                <a:spcPts val="1000"/>
              </a:spcAft>
              <a:buClr>
                <a:srgbClr val="AA0000"/>
              </a:buClr>
              <a:buFont typeface="Wingdings" charset="2"/>
              <a:buChar char="ü"/>
            </a:pPr>
            <a:r>
              <a:rPr lang="fr-FR" b="1" dirty="0" smtClean="0">
                <a:latin typeface="Arial"/>
                <a:cs typeface="Arial"/>
              </a:rPr>
              <a:t>Incohérence des procédures d’évaluation</a:t>
            </a:r>
          </a:p>
          <a:p>
            <a:pPr marL="972000" lvl="1" indent="-514800">
              <a:lnSpc>
                <a:spcPct val="90000"/>
              </a:lnSpc>
              <a:spcAft>
                <a:spcPts val="1000"/>
              </a:spcAft>
              <a:buClr>
                <a:srgbClr val="AA0000"/>
              </a:buClr>
              <a:buFont typeface="Wingdings" charset="2"/>
              <a:buChar char="ü"/>
            </a:pPr>
            <a:r>
              <a:rPr lang="fr-FR" b="1" dirty="0" smtClean="0">
                <a:latin typeface="Arial"/>
                <a:cs typeface="Arial"/>
              </a:rPr>
              <a:t>Notes de service systématiques</a:t>
            </a:r>
          </a:p>
          <a:p>
            <a:pPr marL="972000" lvl="1" indent="-514800">
              <a:lnSpc>
                <a:spcPct val="90000"/>
              </a:lnSpc>
              <a:spcAft>
                <a:spcPts val="1000"/>
              </a:spcAft>
              <a:buClr>
                <a:srgbClr val="AA0000"/>
              </a:buClr>
              <a:buFont typeface="Wingdings" charset="2"/>
              <a:buChar char="ü"/>
            </a:pPr>
            <a:r>
              <a:rPr lang="fr-FR" b="1" dirty="0" smtClean="0">
                <a:latin typeface="Arial"/>
                <a:cs typeface="Arial"/>
              </a:rPr>
              <a:t>Réunions disciplinaires, blâmes et avertissements pour faits véniels</a:t>
            </a:r>
          </a:p>
          <a:p>
            <a:pPr marL="972000" lvl="1" indent="-514800">
              <a:lnSpc>
                <a:spcPct val="90000"/>
              </a:lnSpc>
              <a:spcAft>
                <a:spcPts val="1000"/>
              </a:spcAft>
              <a:buClr>
                <a:srgbClr val="AA0000"/>
              </a:buClr>
              <a:buFont typeface="Wingdings" charset="2"/>
              <a:buChar char="ü"/>
            </a:pPr>
            <a:r>
              <a:rPr lang="fr-FR" b="1" dirty="0" smtClean="0">
                <a:latin typeface="Arial"/>
                <a:cs typeface="Arial"/>
              </a:rPr>
              <a:t>Affectation autoritaire dans un service</a:t>
            </a:r>
          </a:p>
          <a:p>
            <a:pPr marL="972000" lvl="1" indent="-514800">
              <a:lnSpc>
                <a:spcPct val="90000"/>
              </a:lnSpc>
              <a:spcAft>
                <a:spcPts val="1000"/>
              </a:spcAft>
              <a:buClr>
                <a:srgbClr val="AA0000"/>
              </a:buClr>
              <a:buFont typeface="Wingdings" charset="2"/>
              <a:buChar char="ü"/>
            </a:pPr>
            <a:r>
              <a:rPr lang="fr-FR" b="1" dirty="0" smtClean="0">
                <a:latin typeface="Arial"/>
                <a:cs typeface="Arial"/>
              </a:rPr>
              <a:t>Vacances imposées ou non accordées au dernier moment</a:t>
            </a:r>
          </a:p>
          <a:p>
            <a:pPr marL="972000" lvl="1" indent="-514800">
              <a:lnSpc>
                <a:spcPct val="90000"/>
              </a:lnSpc>
              <a:spcAft>
                <a:spcPts val="1000"/>
              </a:spcAft>
              <a:buClr>
                <a:srgbClr val="AA0000"/>
              </a:buClr>
              <a:buFont typeface="Wingdings" charset="2"/>
              <a:buChar char="ü"/>
            </a:pPr>
            <a:r>
              <a:rPr lang="fr-FR" b="1" dirty="0" smtClean="0">
                <a:latin typeface="Arial"/>
                <a:cs typeface="Arial"/>
              </a:rPr>
              <a:t>Utilisation systématique de lettres en AR</a:t>
            </a:r>
          </a:p>
          <a:p>
            <a:pPr marL="972000" lvl="1" indent="-514800">
              <a:lnSpc>
                <a:spcPct val="90000"/>
              </a:lnSpc>
              <a:spcAft>
                <a:spcPts val="1000"/>
              </a:spcAft>
              <a:buClr>
                <a:srgbClr val="AA0000"/>
              </a:buClr>
              <a:buFont typeface="Wingdings" charset="2"/>
              <a:buChar char="ü"/>
            </a:pPr>
            <a:r>
              <a:rPr lang="fr-FR" b="1" dirty="0" smtClean="0">
                <a:latin typeface="Arial"/>
                <a:cs typeface="Arial"/>
              </a:rPr>
              <a:t>Incitation forte à la mutation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0" presetClass="entr" presetSubtype="0" fill="hold" grpId="0" nodeType="afterEffect">
                                  <p:stCondLst>
                                    <p:cond delay="0"/>
                                  </p:stCondLst>
                                  <p:iterate type="wd">
                                    <p:tmPct val="10000"/>
                                  </p:iterate>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1"/>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05800" cy="1143000"/>
          </a:xfrm>
        </p:spPr>
        <p:txBody>
          <a:bodyPr wrap="square">
            <a:noAutofit/>
          </a:bodyPr>
          <a:lstStyle/>
          <a:p>
            <a:pPr algn="l">
              <a:lnSpc>
                <a:spcPct val="80000"/>
              </a:lnSpc>
            </a:pPr>
            <a:r>
              <a:rPr lang="en-US" sz="4000"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LE POUVOIR DE DIRECTION ET D’ORGANISATION DU TRAVAIL (1)</a:t>
            </a:r>
            <a:endParaRPr lang="en-US" sz="4300" b="1" spc="-150"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sp>
        <p:nvSpPr>
          <p:cNvPr id="7" name="TextBox 6"/>
          <p:cNvSpPr txBox="1"/>
          <p:nvPr/>
        </p:nvSpPr>
        <p:spPr>
          <a:xfrm>
            <a:off x="457200" y="1752600"/>
            <a:ext cx="8229600" cy="3505200"/>
          </a:xfrm>
          <a:prstGeom prst="rect">
            <a:avLst/>
          </a:prstGeom>
          <a:noFill/>
        </p:spPr>
        <p:txBody>
          <a:bodyPr wrap="square" rtlCol="0">
            <a:noAutofit/>
          </a:bodyPr>
          <a:lstStyle/>
          <a:p>
            <a:pPr>
              <a:lnSpc>
                <a:spcPct val="90000"/>
              </a:lnSpc>
              <a:spcAft>
                <a:spcPts val="2500"/>
              </a:spcAft>
              <a:buClr>
                <a:srgbClr val="AA0000"/>
              </a:buClr>
            </a:pPr>
            <a:r>
              <a:rPr lang="fr-FR" sz="2200" b="1" dirty="0" smtClean="0">
                <a:solidFill>
                  <a:srgbClr val="AA0000"/>
                </a:solidFill>
                <a:latin typeface="Arial"/>
                <a:cs typeface="Arial"/>
              </a:rPr>
              <a:t>Les pratiques touchant aux gestes de travail peuvent entraîner la perte du sens du travail :</a:t>
            </a:r>
            <a:endParaRPr lang="fr-FR" b="1" dirty="0" smtClean="0">
              <a:latin typeface="Arial"/>
              <a:cs typeface="Arial"/>
            </a:endParaRPr>
          </a:p>
          <a:p>
            <a:pPr marL="972000" lvl="1" indent="-514800">
              <a:lnSpc>
                <a:spcPct val="90000"/>
              </a:lnSpc>
              <a:spcAft>
                <a:spcPts val="1000"/>
              </a:spcAft>
              <a:buClr>
                <a:srgbClr val="AA0000"/>
              </a:buClr>
              <a:buFont typeface="Wingdings" charset="2"/>
              <a:buChar char="ü"/>
            </a:pPr>
            <a:r>
              <a:rPr lang="fr-FR" b="1" dirty="0" smtClean="0">
                <a:latin typeface="Arial"/>
                <a:cs typeface="Arial"/>
              </a:rPr>
              <a:t>Travailler de façon trop séquencée sans vision du produit du travail</a:t>
            </a:r>
          </a:p>
          <a:p>
            <a:pPr marL="972000" lvl="1" indent="-514800">
              <a:lnSpc>
                <a:spcPct val="90000"/>
              </a:lnSpc>
              <a:spcAft>
                <a:spcPts val="1000"/>
              </a:spcAft>
              <a:buClr>
                <a:srgbClr val="AA0000"/>
              </a:buClr>
              <a:buFont typeface="Wingdings" charset="2"/>
              <a:buChar char="ü"/>
            </a:pPr>
            <a:r>
              <a:rPr lang="fr-FR" b="1" dirty="0" smtClean="0">
                <a:latin typeface="Arial"/>
                <a:cs typeface="Arial"/>
              </a:rPr>
              <a:t>Travailler à la limite de l’illégalité</a:t>
            </a:r>
          </a:p>
          <a:p>
            <a:pPr marL="972000" lvl="1" indent="-514800">
              <a:lnSpc>
                <a:spcPct val="90000"/>
              </a:lnSpc>
              <a:spcAft>
                <a:spcPts val="1000"/>
              </a:spcAft>
              <a:buClr>
                <a:srgbClr val="AA0000"/>
              </a:buClr>
              <a:buFont typeface="Wingdings" charset="2"/>
              <a:buChar char="ü"/>
            </a:pPr>
            <a:r>
              <a:rPr lang="fr-FR" b="1" dirty="0" smtClean="0">
                <a:latin typeface="Arial"/>
                <a:cs typeface="Arial"/>
              </a:rPr>
              <a:t>Appliquer les normes de qualité en convergence avec</a:t>
            </a:r>
            <a:br>
              <a:rPr lang="fr-FR" b="1" dirty="0" smtClean="0">
                <a:latin typeface="Arial"/>
                <a:cs typeface="Arial"/>
              </a:rPr>
            </a:br>
            <a:r>
              <a:rPr lang="fr-FR" b="1" dirty="0" smtClean="0">
                <a:latin typeface="Arial"/>
                <a:cs typeface="Arial"/>
              </a:rPr>
              <a:t>le marché mais pas avec les règles de métier</a:t>
            </a:r>
          </a:p>
          <a:p>
            <a:pPr marL="972000" lvl="1" indent="-514800">
              <a:lnSpc>
                <a:spcPct val="90000"/>
              </a:lnSpc>
              <a:spcAft>
                <a:spcPts val="1000"/>
              </a:spcAft>
              <a:buClr>
                <a:srgbClr val="AA0000"/>
              </a:buClr>
              <a:buFont typeface="Wingdings" charset="2"/>
              <a:buChar char="ü"/>
            </a:pPr>
            <a:r>
              <a:rPr lang="fr-FR" b="1" dirty="0" smtClean="0">
                <a:latin typeface="Arial"/>
                <a:cs typeface="Arial"/>
              </a:rPr>
              <a:t>Imposer des procédures de qualité en parallèle avec </a:t>
            </a:r>
            <a:br>
              <a:rPr lang="fr-FR" b="1" dirty="0" smtClean="0">
                <a:latin typeface="Arial"/>
                <a:cs typeface="Arial"/>
              </a:rPr>
            </a:br>
            <a:r>
              <a:rPr lang="fr-FR" b="1" dirty="0" smtClean="0">
                <a:latin typeface="Arial"/>
                <a:cs typeface="Arial"/>
              </a:rPr>
              <a:t>un travail exécuté en mode dégradé</a:t>
            </a:r>
          </a:p>
          <a:p>
            <a:pPr marL="1490400" lvl="2" indent="-514800">
              <a:lnSpc>
                <a:spcPct val="90000"/>
              </a:lnSpc>
              <a:spcAft>
                <a:spcPts val="1000"/>
              </a:spcAft>
              <a:buClr>
                <a:srgbClr val="AA0000"/>
              </a:buClr>
              <a:buFont typeface="+mj-lt"/>
              <a:buAutoNum type="arabicPeriod"/>
            </a:pPr>
            <a:r>
              <a:rPr lang="fr-FR" b="1" dirty="0" smtClean="0">
                <a:latin typeface="Arial"/>
                <a:cs typeface="Arial"/>
              </a:rPr>
              <a:t>Les injonctions paradoxales</a:t>
            </a:r>
          </a:p>
          <a:p>
            <a:pPr marL="1490400" lvl="2" indent="-514800">
              <a:lnSpc>
                <a:spcPct val="90000"/>
              </a:lnSpc>
              <a:spcAft>
                <a:spcPts val="1000"/>
              </a:spcAft>
              <a:buClr>
                <a:srgbClr val="AA0000"/>
              </a:buClr>
              <a:buFont typeface="+mj-lt"/>
              <a:buAutoNum type="arabicPeriod"/>
            </a:pPr>
            <a:r>
              <a:rPr lang="fr-FR" b="1" dirty="0" smtClean="0">
                <a:latin typeface="Arial"/>
                <a:cs typeface="Arial"/>
              </a:rPr>
              <a:t>La mise en scène de la disparition </a:t>
            </a:r>
          </a:p>
          <a:p>
            <a:pPr marL="1490400" lvl="2" indent="-514800">
              <a:lnSpc>
                <a:spcPct val="90000"/>
              </a:lnSpc>
              <a:spcAft>
                <a:spcPts val="1000"/>
              </a:spcAft>
              <a:buClr>
                <a:srgbClr val="AA0000"/>
              </a:buClr>
              <a:buFont typeface="+mj-lt"/>
              <a:buAutoNum type="arabicPeriod"/>
            </a:pPr>
            <a:r>
              <a:rPr lang="fr-FR" b="1" dirty="0" smtClean="0">
                <a:latin typeface="Arial"/>
                <a:cs typeface="Arial"/>
              </a:rPr>
              <a:t>La reddition émotionnelle par hyperactivité</a:t>
            </a:r>
          </a:p>
          <a:p>
            <a:pPr marL="972000" lvl="1" indent="-514800">
              <a:lnSpc>
                <a:spcPct val="90000"/>
              </a:lnSpc>
              <a:spcAft>
                <a:spcPts val="1000"/>
              </a:spcAft>
              <a:buClr>
                <a:srgbClr val="AA0000"/>
              </a:buClr>
              <a:buFont typeface="Wingdings" charset="2"/>
              <a:buChar char="ü"/>
            </a:pPr>
            <a:endParaRPr lang="fr-FR" b="1" dirty="0" smtClean="0">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0" presetClass="entr" presetSubtype="0" fill="hold" grpId="0" nodeType="afterEffect">
                                  <p:stCondLst>
                                    <p:cond delay="0"/>
                                  </p:stCondLst>
                                  <p:iterate type="wd">
                                    <p:tmPct val="10000"/>
                                  </p:iterate>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1"/>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05800" cy="1143000"/>
          </a:xfrm>
        </p:spPr>
        <p:txBody>
          <a:bodyPr wrap="square">
            <a:noAutofit/>
          </a:bodyPr>
          <a:lstStyle/>
          <a:p>
            <a:pPr algn="l">
              <a:lnSpc>
                <a:spcPct val="80000"/>
              </a:lnSpc>
            </a:pPr>
            <a:r>
              <a:rPr lang="en-US" sz="4000"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LE POUVOIR DE DIRECTION ET D’ORGANISATION DU TRAVAIL (2)</a:t>
            </a:r>
            <a:endParaRPr lang="en-US" sz="4300" b="1" spc="-150"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sp>
        <p:nvSpPr>
          <p:cNvPr id="7" name="TextBox 6"/>
          <p:cNvSpPr txBox="1"/>
          <p:nvPr/>
        </p:nvSpPr>
        <p:spPr>
          <a:xfrm>
            <a:off x="457200" y="1676400"/>
            <a:ext cx="8229600" cy="3505200"/>
          </a:xfrm>
          <a:prstGeom prst="rect">
            <a:avLst/>
          </a:prstGeom>
          <a:noFill/>
        </p:spPr>
        <p:txBody>
          <a:bodyPr wrap="square" rtlCol="0">
            <a:noAutofit/>
          </a:bodyPr>
          <a:lstStyle/>
          <a:p>
            <a:pPr marL="514350" indent="-514350">
              <a:lnSpc>
                <a:spcPct val="90000"/>
              </a:lnSpc>
              <a:spcAft>
                <a:spcPts val="2500"/>
              </a:spcAft>
              <a:buClr>
                <a:srgbClr val="AA0000"/>
              </a:buClr>
              <a:buFont typeface="+mj-lt"/>
              <a:buAutoNum type="arabicPeriod"/>
            </a:pPr>
            <a:r>
              <a:rPr lang="fr-FR" sz="3000" b="1" dirty="0" smtClean="0">
                <a:solidFill>
                  <a:srgbClr val="AA0000"/>
                </a:solidFill>
                <a:latin typeface="Arial"/>
                <a:cs typeface="Arial"/>
              </a:rPr>
              <a:t>Les injonctions paradoxales</a:t>
            </a:r>
            <a:endParaRPr lang="fr-FR" sz="3000" b="1" dirty="0" smtClean="0">
              <a:latin typeface="Arial"/>
              <a:cs typeface="Arial"/>
            </a:endParaRPr>
          </a:p>
          <a:p>
            <a:pPr marL="1029600" lvl="1" indent="-514800">
              <a:lnSpc>
                <a:spcPct val="90000"/>
              </a:lnSpc>
              <a:spcAft>
                <a:spcPts val="1000"/>
              </a:spcAft>
              <a:buClr>
                <a:srgbClr val="AA0000"/>
              </a:buClr>
              <a:buFont typeface="Wingdings" charset="2"/>
              <a:buChar char="ü"/>
            </a:pPr>
            <a:r>
              <a:rPr lang="fr-FR" sz="2000" b="1" dirty="0" smtClean="0">
                <a:latin typeface="Arial"/>
                <a:cs typeface="Arial"/>
              </a:rPr>
              <a:t>Faire refaire une tâche déjà faite</a:t>
            </a:r>
          </a:p>
          <a:p>
            <a:pPr marL="1029600" lvl="1" indent="-514800">
              <a:lnSpc>
                <a:spcPct val="90000"/>
              </a:lnSpc>
              <a:spcAft>
                <a:spcPts val="1000"/>
              </a:spcAft>
              <a:buClr>
                <a:srgbClr val="AA0000"/>
              </a:buClr>
              <a:buFont typeface="Wingdings" charset="2"/>
              <a:buChar char="ü"/>
            </a:pPr>
            <a:r>
              <a:rPr lang="fr-FR" sz="2000" b="1" dirty="0" smtClean="0">
                <a:latin typeface="Arial"/>
                <a:cs typeface="Arial"/>
              </a:rPr>
              <a:t>Faire corriger des fautes inexistantes</a:t>
            </a:r>
          </a:p>
          <a:p>
            <a:pPr marL="1029600" lvl="1" indent="-514800">
              <a:lnSpc>
                <a:spcPct val="90000"/>
              </a:lnSpc>
              <a:spcAft>
                <a:spcPts val="1000"/>
              </a:spcAft>
              <a:buClr>
                <a:srgbClr val="AA0000"/>
              </a:buClr>
              <a:buFont typeface="Wingdings" charset="2"/>
              <a:buChar char="ü"/>
            </a:pPr>
            <a:r>
              <a:rPr lang="fr-FR" sz="2000" b="1" dirty="0" smtClean="0">
                <a:latin typeface="Arial"/>
                <a:cs typeface="Arial"/>
              </a:rPr>
              <a:t>Déchirer un rapport qui vient d’être tapé car "jugé" inutile</a:t>
            </a:r>
          </a:p>
          <a:p>
            <a:pPr marL="1029600" lvl="1" indent="-514800">
              <a:lnSpc>
                <a:spcPct val="90000"/>
              </a:lnSpc>
              <a:spcAft>
                <a:spcPts val="1000"/>
              </a:spcAft>
              <a:buClr>
                <a:srgbClr val="AA0000"/>
              </a:buClr>
              <a:buFont typeface="Wingdings" charset="2"/>
              <a:buChar char="ü"/>
            </a:pPr>
            <a:r>
              <a:rPr lang="fr-FR" sz="2000" b="1" dirty="0" smtClean="0">
                <a:latin typeface="Arial"/>
                <a:cs typeface="Arial"/>
              </a:rPr>
              <a:t>Faire coller les timbres à 4 mm du bord de l’enveloppe</a:t>
            </a:r>
          </a:p>
          <a:p>
            <a:pPr marL="1029600" lvl="1" indent="-514800">
              <a:lnSpc>
                <a:spcPct val="90000"/>
              </a:lnSpc>
              <a:spcAft>
                <a:spcPts val="1000"/>
              </a:spcAft>
              <a:buClr>
                <a:srgbClr val="AA0000"/>
              </a:buClr>
              <a:buFont typeface="Wingdings" charset="2"/>
              <a:buChar char="ü"/>
            </a:pPr>
            <a:r>
              <a:rPr lang="fr-FR" sz="2000" b="1" dirty="0" smtClean="0">
                <a:latin typeface="Arial"/>
                <a:cs typeface="Arial"/>
              </a:rPr>
              <a:t>Fixer des objectifs sans donner les moyens</a:t>
            </a:r>
          </a:p>
          <a:p>
            <a:pPr marL="1029600" lvl="1" indent="-514800">
              <a:lnSpc>
                <a:spcPct val="90000"/>
              </a:lnSpc>
              <a:spcAft>
                <a:spcPts val="1000"/>
              </a:spcAft>
              <a:buClr>
                <a:srgbClr val="AA0000"/>
              </a:buClr>
              <a:buFont typeface="Wingdings" charset="2"/>
              <a:buChar char="ü"/>
            </a:pPr>
            <a:r>
              <a:rPr lang="fr-FR" sz="2000" b="1" dirty="0" smtClean="0">
                <a:latin typeface="Arial"/>
                <a:cs typeface="Arial"/>
              </a:rPr>
              <a:t>Fixer des prescriptions rigides, loin du réel</a:t>
            </a:r>
          </a:p>
          <a:p>
            <a:pPr marL="1029600" lvl="1" indent="-514800">
              <a:lnSpc>
                <a:spcPct val="90000"/>
              </a:lnSpc>
              <a:spcAft>
                <a:spcPts val="1000"/>
              </a:spcAft>
              <a:buClr>
                <a:srgbClr val="AA0000"/>
              </a:buClr>
              <a:buFont typeface="Wingdings" charset="2"/>
              <a:buChar char="ü"/>
            </a:pPr>
            <a:r>
              <a:rPr lang="fr-FR" sz="2000" b="1" dirty="0" smtClean="0">
                <a:latin typeface="Arial"/>
                <a:cs typeface="Arial"/>
              </a:rPr>
              <a:t>Donner des consignes contradictoires rendant le travail infaisable et poussant à la faute</a:t>
            </a:r>
          </a:p>
          <a:p>
            <a:pPr marL="1029600" lvl="1" indent="-514800">
              <a:lnSpc>
                <a:spcPct val="90000"/>
              </a:lnSpc>
              <a:spcAft>
                <a:spcPts val="1000"/>
              </a:spcAft>
              <a:buClr>
                <a:srgbClr val="AA0000"/>
              </a:buClr>
              <a:buFont typeface="Wingdings" charset="2"/>
              <a:buChar char="ü"/>
            </a:pPr>
            <a:r>
              <a:rPr lang="fr-FR" sz="2000" b="1" dirty="0" smtClean="0">
                <a:latin typeface="Arial"/>
                <a:cs typeface="Arial"/>
              </a:rPr>
              <a:t>Faire venir le salarié/ agent et ne pas lui donner </a:t>
            </a:r>
            <a:br>
              <a:rPr lang="fr-FR" sz="2000" b="1" dirty="0" smtClean="0">
                <a:latin typeface="Arial"/>
                <a:cs typeface="Arial"/>
              </a:rPr>
            </a:br>
            <a:r>
              <a:rPr lang="fr-FR" sz="2000" b="1" dirty="0" smtClean="0">
                <a:latin typeface="Arial"/>
                <a:cs typeface="Arial"/>
              </a:rPr>
              <a:t>de travail</a:t>
            </a:r>
          </a:p>
          <a:p>
            <a:pPr marL="1029600" lvl="1" indent="-514800">
              <a:lnSpc>
                <a:spcPct val="90000"/>
              </a:lnSpc>
              <a:spcAft>
                <a:spcPts val="1000"/>
              </a:spcAft>
              <a:buClr>
                <a:srgbClr val="AA0000"/>
              </a:buClr>
              <a:buFont typeface="Wingdings" charset="2"/>
              <a:buChar char="ü"/>
            </a:pPr>
            <a:endParaRPr lang="fr-FR" sz="2000" b="1" dirty="0" smtClean="0">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0" presetClass="entr" presetSubtype="0" fill="hold" grpId="0" nodeType="afterEffect">
                                  <p:stCondLst>
                                    <p:cond delay="0"/>
                                  </p:stCondLst>
                                  <p:iterate type="wd">
                                    <p:tmPct val="10000"/>
                                  </p:iterate>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1"/>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05800" cy="1143000"/>
          </a:xfrm>
        </p:spPr>
        <p:txBody>
          <a:bodyPr wrap="square">
            <a:noAutofit/>
          </a:bodyPr>
          <a:lstStyle/>
          <a:p>
            <a:pPr algn="l">
              <a:lnSpc>
                <a:spcPct val="80000"/>
              </a:lnSpc>
            </a:pPr>
            <a:r>
              <a:rPr lang="en-US" sz="4000"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LE POUVOIR DE DIRECTION ET D’ORGANISATION DU TRAVAIL (3)</a:t>
            </a:r>
            <a:endParaRPr lang="en-US" sz="4300" b="1" spc="-150"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sp>
        <p:nvSpPr>
          <p:cNvPr id="7" name="TextBox 6"/>
          <p:cNvSpPr txBox="1"/>
          <p:nvPr/>
        </p:nvSpPr>
        <p:spPr>
          <a:xfrm>
            <a:off x="457200" y="1905000"/>
            <a:ext cx="8229600" cy="3505200"/>
          </a:xfrm>
          <a:prstGeom prst="rect">
            <a:avLst/>
          </a:prstGeom>
          <a:noFill/>
        </p:spPr>
        <p:txBody>
          <a:bodyPr wrap="square" rtlCol="0">
            <a:noAutofit/>
          </a:bodyPr>
          <a:lstStyle/>
          <a:p>
            <a:pPr marL="514350" indent="-514350">
              <a:lnSpc>
                <a:spcPct val="90000"/>
              </a:lnSpc>
              <a:spcAft>
                <a:spcPts val="2500"/>
              </a:spcAft>
              <a:buClr>
                <a:srgbClr val="AA0000"/>
              </a:buClr>
              <a:buFont typeface="+mj-lt"/>
              <a:buAutoNum type="arabicPeriod" startAt="2"/>
            </a:pPr>
            <a:r>
              <a:rPr lang="fr-FR" sz="3000" b="1" dirty="0" smtClean="0">
                <a:solidFill>
                  <a:srgbClr val="AA0000"/>
                </a:solidFill>
                <a:latin typeface="Arial"/>
                <a:cs typeface="Arial"/>
              </a:rPr>
              <a:t>La mise en scène de la disparition</a:t>
            </a:r>
            <a:endParaRPr lang="fr-FR" sz="3000" b="1" dirty="0" smtClean="0">
              <a:latin typeface="Arial"/>
              <a:cs typeface="Arial"/>
            </a:endParaRPr>
          </a:p>
          <a:p>
            <a:pPr marL="1029600" lvl="1" indent="-514800">
              <a:lnSpc>
                <a:spcPct val="90000"/>
              </a:lnSpc>
              <a:spcAft>
                <a:spcPts val="1000"/>
              </a:spcAft>
              <a:buClr>
                <a:srgbClr val="AA0000"/>
              </a:buClr>
              <a:buFont typeface="Wingdings" charset="2"/>
              <a:buChar char="ü"/>
            </a:pPr>
            <a:r>
              <a:rPr lang="fr-FR" sz="2200" b="1" dirty="0" smtClean="0">
                <a:latin typeface="Arial"/>
                <a:cs typeface="Arial"/>
              </a:rPr>
              <a:t>Supprimer des tâches ou le poste de travail pour </a:t>
            </a:r>
            <a:br>
              <a:rPr lang="fr-FR" sz="2200" b="1" dirty="0" smtClean="0">
                <a:latin typeface="Arial"/>
                <a:cs typeface="Arial"/>
              </a:rPr>
            </a:br>
            <a:r>
              <a:rPr lang="fr-FR" sz="2200" b="1" dirty="0" smtClean="0">
                <a:latin typeface="Arial"/>
                <a:cs typeface="Arial"/>
              </a:rPr>
              <a:t>les confier à un autre, sans prévenir le salarié / agent</a:t>
            </a:r>
          </a:p>
          <a:p>
            <a:pPr marL="1029600" lvl="1" indent="-514800">
              <a:lnSpc>
                <a:spcPct val="90000"/>
              </a:lnSpc>
              <a:spcAft>
                <a:spcPts val="1000"/>
              </a:spcAft>
              <a:buClr>
                <a:srgbClr val="AA0000"/>
              </a:buClr>
              <a:buFont typeface="Wingdings" charset="2"/>
              <a:buChar char="ü"/>
            </a:pPr>
            <a:r>
              <a:rPr lang="fr-FR" sz="2200" b="1" dirty="0" smtClean="0">
                <a:latin typeface="Arial"/>
                <a:cs typeface="Arial"/>
              </a:rPr>
              <a:t>Priver de bureau, de téléphone, d’ordinateur, </a:t>
            </a:r>
            <a:br>
              <a:rPr lang="fr-FR" sz="2200" b="1" dirty="0" smtClean="0">
                <a:latin typeface="Arial"/>
                <a:cs typeface="Arial"/>
              </a:rPr>
            </a:br>
            <a:r>
              <a:rPr lang="fr-FR" sz="2200" b="1" dirty="0" smtClean="0">
                <a:latin typeface="Arial"/>
                <a:cs typeface="Arial"/>
              </a:rPr>
              <a:t>vider les armoires</a:t>
            </a:r>
          </a:p>
          <a:p>
            <a:pPr marL="1029600" lvl="1" indent="-514800">
              <a:lnSpc>
                <a:spcPct val="90000"/>
              </a:lnSpc>
              <a:spcAft>
                <a:spcPts val="1000"/>
              </a:spcAft>
              <a:buClr>
                <a:srgbClr val="AA0000"/>
              </a:buClr>
              <a:buFont typeface="Wingdings" charset="2"/>
              <a:buChar char="ü"/>
            </a:pPr>
            <a:r>
              <a:rPr lang="fr-FR" sz="2200" b="1" dirty="0" smtClean="0">
                <a:latin typeface="Arial"/>
                <a:cs typeface="Arial"/>
              </a:rPr>
              <a:t>Effacer le salarié / agent de l’organigramme, </a:t>
            </a:r>
            <a:br>
              <a:rPr lang="fr-FR" sz="2200" b="1" dirty="0" smtClean="0">
                <a:latin typeface="Arial"/>
                <a:cs typeface="Arial"/>
              </a:rPr>
            </a:br>
            <a:r>
              <a:rPr lang="fr-FR" sz="2200" b="1" dirty="0" smtClean="0">
                <a:latin typeface="Arial"/>
                <a:cs typeface="Arial"/>
              </a:rPr>
              <a:t>des papiers à en-tête</a:t>
            </a:r>
          </a:p>
          <a:p>
            <a:pPr marL="1029600" lvl="1" indent="-514800">
              <a:lnSpc>
                <a:spcPct val="90000"/>
              </a:lnSpc>
              <a:spcAft>
                <a:spcPts val="1000"/>
              </a:spcAft>
              <a:buClr>
                <a:srgbClr val="AA0000"/>
              </a:buClr>
              <a:buFont typeface="Wingdings" charset="2"/>
              <a:buChar char="ü"/>
            </a:pPr>
            <a:r>
              <a:rPr lang="fr-FR" sz="2200" b="1" dirty="0" smtClean="0">
                <a:latin typeface="Arial"/>
                <a:cs typeface="Arial"/>
              </a:rPr>
              <a:t>Donner du travail ne correspondant pas à la qualification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0" presetClass="entr" presetSubtype="0" fill="hold" grpId="0" nodeType="afterEffect">
                                  <p:stCondLst>
                                    <p:cond delay="0"/>
                                  </p:stCondLst>
                                  <p:iterate type="wd">
                                    <p:tmPct val="10000"/>
                                  </p:iterate>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1"/>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05800" cy="1143000"/>
          </a:xfrm>
        </p:spPr>
        <p:txBody>
          <a:bodyPr wrap="square">
            <a:noAutofit/>
          </a:bodyPr>
          <a:lstStyle/>
          <a:p>
            <a:pPr algn="l">
              <a:lnSpc>
                <a:spcPct val="80000"/>
              </a:lnSpc>
            </a:pPr>
            <a:r>
              <a:rPr lang="en-US" sz="4000"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LE POUVOIR DE DIRECTION ET D’ORGANISATION DU TRAVAIL (4)</a:t>
            </a:r>
            <a:endParaRPr lang="en-US" sz="4300" b="1" spc="-150"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sp>
        <p:nvSpPr>
          <p:cNvPr id="7" name="TextBox 6"/>
          <p:cNvSpPr txBox="1"/>
          <p:nvPr/>
        </p:nvSpPr>
        <p:spPr>
          <a:xfrm>
            <a:off x="457200" y="1752600"/>
            <a:ext cx="8229600" cy="3505200"/>
          </a:xfrm>
          <a:prstGeom prst="rect">
            <a:avLst/>
          </a:prstGeom>
          <a:noFill/>
        </p:spPr>
        <p:txBody>
          <a:bodyPr wrap="square" rtlCol="0">
            <a:noAutofit/>
          </a:bodyPr>
          <a:lstStyle/>
          <a:p>
            <a:pPr marL="514350" indent="-514350">
              <a:lnSpc>
                <a:spcPct val="90000"/>
              </a:lnSpc>
              <a:spcAft>
                <a:spcPts val="2500"/>
              </a:spcAft>
              <a:buClr>
                <a:srgbClr val="AA0000"/>
              </a:buClr>
              <a:buFont typeface="+mj-lt"/>
              <a:buAutoNum type="arabicPeriod" startAt="3"/>
            </a:pPr>
            <a:r>
              <a:rPr lang="fr-FR" sz="3000" b="1" dirty="0" smtClean="0">
                <a:solidFill>
                  <a:srgbClr val="AA0000"/>
                </a:solidFill>
                <a:latin typeface="Arial"/>
                <a:cs typeface="Arial"/>
              </a:rPr>
              <a:t>La reddition émotionnelle par hyperactivité</a:t>
            </a:r>
            <a:endParaRPr lang="fr-FR" sz="3000" b="1" dirty="0" smtClean="0">
              <a:latin typeface="Arial"/>
              <a:cs typeface="Arial"/>
            </a:endParaRPr>
          </a:p>
          <a:p>
            <a:pPr marL="1029600" lvl="1" indent="-514800">
              <a:lnSpc>
                <a:spcPct val="90000"/>
              </a:lnSpc>
              <a:spcAft>
                <a:spcPts val="1000"/>
              </a:spcAft>
              <a:buClr>
                <a:srgbClr val="AA0000"/>
              </a:buClr>
              <a:buFont typeface="Wingdings" charset="2"/>
              <a:buChar char="ü"/>
            </a:pPr>
            <a:r>
              <a:rPr lang="fr-FR" sz="2400" b="1" dirty="0" smtClean="0">
                <a:latin typeface="Arial"/>
                <a:cs typeface="Arial"/>
              </a:rPr>
              <a:t>Fixer des objectifs irréalistes et irréalisables entretenant une situation d’échec, un épuisement professionnel et des critiques systématiques</a:t>
            </a:r>
          </a:p>
          <a:p>
            <a:pPr marL="1029600" lvl="1" indent="-514800">
              <a:lnSpc>
                <a:spcPct val="90000"/>
              </a:lnSpc>
              <a:spcAft>
                <a:spcPts val="1000"/>
              </a:spcAft>
              <a:buClr>
                <a:srgbClr val="AA0000"/>
              </a:buClr>
              <a:buFont typeface="Wingdings" charset="2"/>
              <a:buChar char="ü"/>
            </a:pPr>
            <a:r>
              <a:rPr lang="fr-FR" sz="2400" b="1" dirty="0" smtClean="0">
                <a:latin typeface="Arial"/>
                <a:cs typeface="Arial"/>
              </a:rPr>
              <a:t>Intensifier la charge de travail dans un temps imparti</a:t>
            </a:r>
          </a:p>
          <a:p>
            <a:pPr marL="1029600" lvl="1" indent="-514800">
              <a:lnSpc>
                <a:spcPct val="90000"/>
              </a:lnSpc>
              <a:spcAft>
                <a:spcPts val="1000"/>
              </a:spcAft>
              <a:buClr>
                <a:srgbClr val="AA0000"/>
              </a:buClr>
              <a:buFont typeface="Wingdings" charset="2"/>
              <a:buChar char="ü"/>
            </a:pPr>
            <a:r>
              <a:rPr lang="fr-FR" sz="2400" b="1" dirty="0" smtClean="0">
                <a:latin typeface="Arial"/>
                <a:cs typeface="Arial"/>
              </a:rPr>
              <a:t>Déposer de manière répétitive des dossiers urgents à la dernière minute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0" presetClass="entr" presetSubtype="0" fill="hold" grpId="0" nodeType="afterEffect">
                                  <p:stCondLst>
                                    <p:cond delay="0"/>
                                  </p:stCondLst>
                                  <p:iterate type="wd">
                                    <p:tmPct val="10000"/>
                                  </p:iterate>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1"/>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05800" cy="1143000"/>
          </a:xfrm>
        </p:spPr>
        <p:txBody>
          <a:bodyPr wrap="square">
            <a:noAutofit/>
          </a:bodyPr>
          <a:lstStyle/>
          <a:p>
            <a:pPr algn="l">
              <a:lnSpc>
                <a:spcPct val="80000"/>
              </a:lnSpc>
            </a:pPr>
            <a:r>
              <a:rPr lang="en-US" sz="3800" b="1"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PRATIQUES </a:t>
            </a:r>
            <a:r>
              <a:rPr lang="en-US" sz="3800" b="1" dirty="0" err="1" smtClean="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rPr>
              <a:t>vs</a:t>
            </a:r>
            <a:r>
              <a:rPr lang="en-US" sz="3800" b="1" dirty="0" smtClean="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rPr>
              <a:t> </a:t>
            </a:r>
            <a:r>
              <a:rPr lang="en-US" sz="3800" b="1"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RÈGLES DE DROIT</a:t>
            </a:r>
            <a:endParaRPr lang="en-US" sz="3800" b="1"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sp>
        <p:nvSpPr>
          <p:cNvPr id="7" name="TextBox 6"/>
          <p:cNvSpPr txBox="1"/>
          <p:nvPr/>
        </p:nvSpPr>
        <p:spPr>
          <a:xfrm>
            <a:off x="457200" y="1752600"/>
            <a:ext cx="8229600" cy="3505200"/>
          </a:xfrm>
          <a:prstGeom prst="rect">
            <a:avLst/>
          </a:prstGeom>
          <a:noFill/>
        </p:spPr>
        <p:txBody>
          <a:bodyPr wrap="square" rtlCol="0">
            <a:noAutofit/>
          </a:bodyPr>
          <a:lstStyle/>
          <a:p>
            <a:pPr marL="457200" indent="-457200">
              <a:lnSpc>
                <a:spcPct val="90000"/>
              </a:lnSpc>
              <a:spcAft>
                <a:spcPts val="1000"/>
              </a:spcAft>
              <a:buClr>
                <a:srgbClr val="AA0000"/>
              </a:buClr>
              <a:buFont typeface="Wingdings" charset="2"/>
              <a:buChar char="ü"/>
            </a:pPr>
            <a:r>
              <a:rPr lang="fr-FR" sz="2200" b="1" dirty="0" smtClean="0">
                <a:latin typeface="Arial"/>
                <a:cs typeface="Arial"/>
              </a:rPr>
              <a:t>Le détournement du lien de subordination</a:t>
            </a:r>
          </a:p>
          <a:p>
            <a:pPr marL="914400" lvl="1" indent="-457200">
              <a:lnSpc>
                <a:spcPct val="90000"/>
              </a:lnSpc>
              <a:spcAft>
                <a:spcPts val="1000"/>
              </a:spcAft>
              <a:buClr>
                <a:srgbClr val="AA0000"/>
              </a:buClr>
              <a:buFont typeface="Arial"/>
              <a:buChar char="•"/>
            </a:pPr>
            <a:r>
              <a:rPr lang="fr-FR" sz="2200" dirty="0" smtClean="0">
                <a:latin typeface="Arial"/>
                <a:cs typeface="Arial"/>
              </a:rPr>
              <a:t>Incivilité à caractère vexatoire, refus de dialoguer, remarques insidieuses ou injurieuses, dénigrement…</a:t>
            </a:r>
          </a:p>
          <a:p>
            <a:pPr marL="457200" indent="-457200">
              <a:lnSpc>
                <a:spcPct val="90000"/>
              </a:lnSpc>
              <a:spcAft>
                <a:spcPts val="1000"/>
              </a:spcAft>
              <a:buClr>
                <a:srgbClr val="AA0000"/>
              </a:buClr>
              <a:buFont typeface="Wingdings" charset="2"/>
              <a:buChar char="ü"/>
            </a:pPr>
            <a:r>
              <a:rPr lang="fr-FR" sz="2200" b="1" dirty="0" smtClean="0">
                <a:latin typeface="Arial"/>
                <a:cs typeface="Arial"/>
              </a:rPr>
              <a:t>Le détournement des règles disciplinaires</a:t>
            </a:r>
          </a:p>
          <a:p>
            <a:pPr marL="914400" lvl="1" indent="-457200">
              <a:lnSpc>
                <a:spcPct val="90000"/>
              </a:lnSpc>
              <a:spcAft>
                <a:spcPts val="1000"/>
              </a:spcAft>
              <a:buClr>
                <a:srgbClr val="AA0000"/>
              </a:buClr>
              <a:buFont typeface="Arial"/>
              <a:buChar char="•"/>
            </a:pPr>
            <a:r>
              <a:rPr lang="fr-FR" sz="2200" dirty="0" smtClean="0">
                <a:latin typeface="Arial"/>
                <a:cs typeface="Arial"/>
              </a:rPr>
              <a:t>Sanctions injustifiées basées sur des faits véniels…</a:t>
            </a:r>
          </a:p>
          <a:p>
            <a:pPr marL="457200" indent="-457200">
              <a:lnSpc>
                <a:spcPct val="90000"/>
              </a:lnSpc>
              <a:spcAft>
                <a:spcPts val="1000"/>
              </a:spcAft>
              <a:buClr>
                <a:srgbClr val="AA0000"/>
              </a:buClr>
              <a:buFont typeface="Wingdings" charset="2"/>
              <a:buChar char="ü"/>
            </a:pPr>
            <a:r>
              <a:rPr lang="fr-FR" sz="2200" b="1" dirty="0" smtClean="0">
                <a:latin typeface="Arial"/>
                <a:cs typeface="Arial"/>
              </a:rPr>
              <a:t>Le détournement du pouvoir de direction</a:t>
            </a:r>
          </a:p>
          <a:p>
            <a:pPr marL="914400" lvl="1" indent="-457200">
              <a:lnSpc>
                <a:spcPct val="90000"/>
              </a:lnSpc>
              <a:spcAft>
                <a:spcPts val="1000"/>
              </a:spcAft>
              <a:buClr>
                <a:srgbClr val="AA0000"/>
              </a:buClr>
              <a:buFont typeface="Arial"/>
              <a:buChar char="•"/>
            </a:pPr>
            <a:r>
              <a:rPr lang="fr-FR" sz="2200" dirty="0" smtClean="0">
                <a:latin typeface="Arial"/>
                <a:cs typeface="Arial"/>
              </a:rPr>
              <a:t>Ne pas donner de travail, donner des objectifs irréalisables, donner du travail inutile, isoler…</a:t>
            </a:r>
          </a:p>
          <a:p>
            <a:pPr marL="457200" indent="-457200">
              <a:lnSpc>
                <a:spcPct val="90000"/>
              </a:lnSpc>
              <a:spcAft>
                <a:spcPts val="1000"/>
              </a:spcAft>
              <a:buClr>
                <a:srgbClr val="AA0000"/>
              </a:buClr>
              <a:buFont typeface="Wingdings" charset="2"/>
              <a:buChar char="ü"/>
            </a:pPr>
            <a:r>
              <a:rPr lang="fr-FR" sz="2200" b="1" dirty="0" smtClean="0">
                <a:latin typeface="Arial"/>
                <a:cs typeface="Arial"/>
              </a:rPr>
              <a:t>Le détournement du pouvoir d’organisation</a:t>
            </a:r>
          </a:p>
          <a:p>
            <a:pPr marL="914400" lvl="1" indent="-457200">
              <a:lnSpc>
                <a:spcPct val="90000"/>
              </a:lnSpc>
              <a:spcAft>
                <a:spcPts val="1000"/>
              </a:spcAft>
              <a:buClr>
                <a:srgbClr val="AA0000"/>
              </a:buClr>
              <a:buFont typeface="Arial"/>
              <a:buChar char="•"/>
            </a:pPr>
            <a:r>
              <a:rPr lang="fr-FR" sz="2200" dirty="0" smtClean="0">
                <a:latin typeface="Arial"/>
                <a:cs typeface="Arial"/>
              </a:rPr>
              <a:t>Modifier arbitrairement les conditions de travail </a:t>
            </a:r>
            <a:br>
              <a:rPr lang="fr-FR" sz="2200" dirty="0" smtClean="0">
                <a:latin typeface="Arial"/>
                <a:cs typeface="Arial"/>
              </a:rPr>
            </a:br>
            <a:r>
              <a:rPr lang="fr-FR" sz="2200" dirty="0" smtClean="0">
                <a:latin typeface="Arial"/>
                <a:cs typeface="Arial"/>
              </a:rPr>
              <a:t>ou les attributions essentielles du poste de travail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0" presetClass="entr" presetSubtype="0" fill="hold" grpId="0" nodeType="afterEffect">
                                  <p:stCondLst>
                                    <p:cond delay="0"/>
                                  </p:stCondLst>
                                  <p:iterate type="wd">
                                    <p:tmPct val="10000"/>
                                  </p:iterate>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1"/>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05800" cy="1143000"/>
          </a:xfrm>
        </p:spPr>
        <p:txBody>
          <a:bodyPr wrap="square">
            <a:noAutofit/>
          </a:bodyPr>
          <a:lstStyle/>
          <a:p>
            <a:pPr algn="l">
              <a:lnSpc>
                <a:spcPct val="80000"/>
              </a:lnSpc>
            </a:pPr>
            <a:r>
              <a:rPr lang="en-US" sz="3800" b="1"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SOLLICITER LES BONS INTERLOCUTEURS AU SEIN DE L’ÉTBALISSEMENT (1)</a:t>
            </a:r>
            <a:endParaRPr lang="en-US" sz="3800" b="1"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sp>
        <p:nvSpPr>
          <p:cNvPr id="7" name="TextBox 6"/>
          <p:cNvSpPr txBox="1"/>
          <p:nvPr/>
        </p:nvSpPr>
        <p:spPr>
          <a:xfrm>
            <a:off x="457200" y="1752600"/>
            <a:ext cx="8229600" cy="3505200"/>
          </a:xfrm>
          <a:prstGeom prst="rect">
            <a:avLst/>
          </a:prstGeom>
          <a:noFill/>
        </p:spPr>
        <p:txBody>
          <a:bodyPr wrap="square" rtlCol="0">
            <a:noAutofit/>
          </a:bodyPr>
          <a:lstStyle/>
          <a:p>
            <a:pPr>
              <a:lnSpc>
                <a:spcPct val="90000"/>
              </a:lnSpc>
              <a:spcAft>
                <a:spcPts val="1000"/>
              </a:spcAft>
              <a:buClr>
                <a:srgbClr val="AA0000"/>
              </a:buClr>
            </a:pPr>
            <a:r>
              <a:rPr lang="fr-FR" sz="2400" b="1" dirty="0" smtClean="0">
                <a:solidFill>
                  <a:srgbClr val="AA0000"/>
                </a:solidFill>
                <a:latin typeface="Arial"/>
                <a:cs typeface="Arial"/>
              </a:rPr>
              <a:t>Salariés / agents: la souffrance au travail est notre affaire à tous. </a:t>
            </a:r>
          </a:p>
          <a:p>
            <a:pPr marL="457200" indent="-457200">
              <a:lnSpc>
                <a:spcPct val="90000"/>
              </a:lnSpc>
              <a:spcAft>
                <a:spcPts val="1000"/>
              </a:spcAft>
              <a:buClr>
                <a:srgbClr val="AA0000"/>
              </a:buClr>
              <a:buFont typeface="Wingdings" charset="2"/>
              <a:buChar char="ü"/>
            </a:pPr>
            <a:r>
              <a:rPr lang="fr-FR" b="1" dirty="0" smtClean="0">
                <a:latin typeface="Arial"/>
                <a:cs typeface="Arial"/>
              </a:rPr>
              <a:t>Responsabilité citoyenne: </a:t>
            </a:r>
          </a:p>
          <a:p>
            <a:pPr marL="457200" indent="-457200">
              <a:lnSpc>
                <a:spcPct val="90000"/>
              </a:lnSpc>
              <a:spcAft>
                <a:spcPts val="1000"/>
              </a:spcAft>
              <a:buClr>
                <a:srgbClr val="AA0000"/>
              </a:buClr>
            </a:pPr>
            <a:r>
              <a:rPr lang="fr-FR" b="1" dirty="0" smtClean="0">
                <a:latin typeface="Arial"/>
                <a:cs typeface="Arial"/>
              </a:rPr>
              <a:t>	</a:t>
            </a:r>
            <a:r>
              <a:rPr lang="fr-FR" dirty="0" smtClean="0">
                <a:latin typeface="Arial"/>
                <a:cs typeface="Arial"/>
              </a:rPr>
              <a:t>Même en état de subordination contractuelle, les salariés ont  une responsabilité citoyenne. Ils sont par conséquent responsables de leur propre sécurité ainsi que de celle de leurs collègues. Responsables de l’application des consignes de sécurité édictées par l’employeur qui s’appliquent à eux, ils participent  donc aussi à la politique de prévention de l’entreprise. </a:t>
            </a:r>
          </a:p>
          <a:p>
            <a:pPr marL="457200" indent="-457200">
              <a:lnSpc>
                <a:spcPct val="90000"/>
              </a:lnSpc>
              <a:spcAft>
                <a:spcPts val="1000"/>
              </a:spcAft>
              <a:buClr>
                <a:srgbClr val="AA0000"/>
              </a:buClr>
              <a:buFont typeface="Wingdings" charset="2"/>
              <a:buChar char="ü"/>
            </a:pPr>
            <a:r>
              <a:rPr lang="fr-FR" b="1" dirty="0" smtClean="0">
                <a:latin typeface="Arial"/>
                <a:cs typeface="Arial"/>
              </a:rPr>
              <a:t>Droit d’alerte et de retrait: Article L 4131-1 du Code du travail</a:t>
            </a:r>
          </a:p>
          <a:p>
            <a:pPr marL="457200" indent="-457200">
              <a:lnSpc>
                <a:spcPct val="90000"/>
              </a:lnSpc>
              <a:spcAft>
                <a:spcPts val="1000"/>
              </a:spcAft>
              <a:buClr>
                <a:srgbClr val="AA0000"/>
              </a:buClr>
            </a:pPr>
            <a:r>
              <a:rPr lang="fr-FR" dirty="0" smtClean="0">
                <a:latin typeface="Arial"/>
                <a:cs typeface="Arial"/>
              </a:rPr>
              <a:t>	« Le travailleur alerte immédiatement l’employeur de toute situation de travail dont il a un motif raisonnable de penser qu’elle présente un danger grave et imminent pour sa vie ou sa santé »</a:t>
            </a:r>
          </a:p>
          <a:p>
            <a:pPr marL="457200" indent="-457200">
              <a:lnSpc>
                <a:spcPct val="90000"/>
              </a:lnSpc>
              <a:spcAft>
                <a:spcPts val="1000"/>
              </a:spcAft>
              <a:buClr>
                <a:srgbClr val="AA0000"/>
              </a:buClr>
            </a:pPr>
            <a:r>
              <a:rPr lang="fr-FR" dirty="0" smtClean="0">
                <a:latin typeface="Arial"/>
                <a:cs typeface="Arial"/>
              </a:rPr>
              <a:t>	« Il peut se retirer d’une telle situation »</a:t>
            </a:r>
          </a:p>
          <a:p>
            <a:pPr marL="457200" indent="-457200">
              <a:lnSpc>
                <a:spcPct val="90000"/>
              </a:lnSpc>
              <a:spcAft>
                <a:spcPts val="1000"/>
              </a:spcAft>
              <a:buClr>
                <a:srgbClr val="AA0000"/>
              </a:buClr>
              <a:buFont typeface="Wingdings" charset="2"/>
              <a:buChar char="ü"/>
            </a:pPr>
            <a:r>
              <a:rPr lang="fr-FR" b="1" dirty="0" smtClean="0">
                <a:latin typeface="Arial"/>
                <a:cs typeface="Arial"/>
              </a:rPr>
              <a:t>Jurisprudence pas très favorable</a:t>
            </a:r>
            <a:endParaRPr lang="fr-FR" dirty="0" smtClean="0">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0"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1"/>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05800" cy="1143000"/>
          </a:xfrm>
        </p:spPr>
        <p:txBody>
          <a:bodyPr wrap="square">
            <a:noAutofit/>
          </a:bodyPr>
          <a:lstStyle/>
          <a:p>
            <a:pPr algn="l">
              <a:lnSpc>
                <a:spcPct val="80000"/>
              </a:lnSpc>
            </a:pPr>
            <a:r>
              <a:rPr lang="en-US" sz="3800" b="1"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SOLLICITER LES BONS INTERLOCUTEURS AU SEIN DE L’ÉTBALISSEMENT (2)</a:t>
            </a:r>
            <a:endParaRPr lang="en-US" sz="3800" b="1"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sp>
        <p:nvSpPr>
          <p:cNvPr id="7" name="TextBox 6"/>
          <p:cNvSpPr txBox="1"/>
          <p:nvPr/>
        </p:nvSpPr>
        <p:spPr>
          <a:xfrm>
            <a:off x="457200" y="2133600"/>
            <a:ext cx="8229600" cy="3505200"/>
          </a:xfrm>
          <a:prstGeom prst="rect">
            <a:avLst/>
          </a:prstGeom>
          <a:noFill/>
        </p:spPr>
        <p:txBody>
          <a:bodyPr wrap="square" rtlCol="0">
            <a:noAutofit/>
          </a:bodyPr>
          <a:lstStyle/>
          <a:p>
            <a:pPr>
              <a:lnSpc>
                <a:spcPct val="90000"/>
              </a:lnSpc>
              <a:spcAft>
                <a:spcPts val="1000"/>
              </a:spcAft>
              <a:buClr>
                <a:srgbClr val="AA0000"/>
              </a:buClr>
            </a:pPr>
            <a:r>
              <a:rPr lang="fr-FR" sz="2400" b="1" dirty="0" smtClean="0">
                <a:solidFill>
                  <a:srgbClr val="AA0000"/>
                </a:solidFill>
                <a:latin typeface="Arial"/>
                <a:cs typeface="Arial"/>
              </a:rPr>
              <a:t>Article L 4122-1</a:t>
            </a:r>
          </a:p>
          <a:p>
            <a:pPr>
              <a:lnSpc>
                <a:spcPct val="90000"/>
              </a:lnSpc>
              <a:spcAft>
                <a:spcPts val="1000"/>
              </a:spcAft>
              <a:buClr>
                <a:srgbClr val="AA0000"/>
              </a:buClr>
            </a:pPr>
            <a:r>
              <a:rPr lang="fr-FR" sz="2400" b="1" dirty="0" smtClean="0">
                <a:latin typeface="Arial"/>
                <a:cs typeface="Arial"/>
              </a:rPr>
              <a:t>« Conformément aux instructions qui lui sont données par l’employeur, dans les conditions prévues au règlement intérieur pour les entreprises tenues d’en élaborer un, il incombe à chaque travailleur de prendre soin, en fonction de sa formation et selon ses possibilités, de sa santé et de sa sécurité ainsi que de celles des autres personnes concernées par ses actes ou ses omissions au travail.”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0" presetClass="entr" presetSubtype="0" fill="hold" grpId="0" nodeType="afterEffect">
                                  <p:stCondLst>
                                    <p:cond delay="0"/>
                                  </p:stCondLst>
                                  <p:iterate type="wd">
                                    <p:tmPct val="10000"/>
                                  </p:iterate>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1"/>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05800" cy="1143000"/>
          </a:xfrm>
        </p:spPr>
        <p:txBody>
          <a:bodyPr wrap="square">
            <a:noAutofit/>
          </a:bodyPr>
          <a:lstStyle/>
          <a:p>
            <a:pPr algn="l">
              <a:lnSpc>
                <a:spcPct val="80000"/>
              </a:lnSpc>
            </a:pPr>
            <a:r>
              <a:rPr lang="en-US" sz="3800" b="1"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SOLLICITER LES BONS INTERLOCUTEURS EN DEHORS DE L’ÉTBALISSEMENT</a:t>
            </a:r>
            <a:endParaRPr lang="en-US" sz="3800" b="1"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sp>
        <p:nvSpPr>
          <p:cNvPr id="7" name="TextBox 6"/>
          <p:cNvSpPr txBox="1"/>
          <p:nvPr/>
        </p:nvSpPr>
        <p:spPr>
          <a:xfrm>
            <a:off x="457200" y="2209800"/>
            <a:ext cx="8229600" cy="3505200"/>
          </a:xfrm>
          <a:prstGeom prst="rect">
            <a:avLst/>
          </a:prstGeom>
          <a:noFill/>
        </p:spPr>
        <p:txBody>
          <a:bodyPr wrap="square" rtlCol="0">
            <a:noAutofit/>
          </a:bodyPr>
          <a:lstStyle/>
          <a:p>
            <a:pPr marL="457200" indent="-457200">
              <a:lnSpc>
                <a:spcPct val="90000"/>
              </a:lnSpc>
              <a:spcAft>
                <a:spcPts val="1000"/>
              </a:spcAft>
              <a:buClr>
                <a:srgbClr val="AA0000"/>
              </a:buClr>
              <a:buFont typeface="Wingdings" charset="2"/>
              <a:buChar char="ü"/>
            </a:pPr>
            <a:r>
              <a:rPr lang="fr-FR" sz="2400" b="1" dirty="0" smtClean="0">
                <a:latin typeface="Arial"/>
                <a:cs typeface="Arial"/>
              </a:rPr>
              <a:t>Consultations de pathologies professionnelles</a:t>
            </a:r>
          </a:p>
          <a:p>
            <a:pPr marL="457200" indent="-457200">
              <a:lnSpc>
                <a:spcPct val="90000"/>
              </a:lnSpc>
              <a:spcAft>
                <a:spcPts val="1000"/>
              </a:spcAft>
              <a:buClr>
                <a:srgbClr val="AA0000"/>
              </a:buClr>
              <a:buFont typeface="Wingdings" charset="2"/>
              <a:buChar char="ü"/>
            </a:pPr>
            <a:r>
              <a:rPr lang="fr-FR" sz="2400" b="1" dirty="0" smtClean="0">
                <a:latin typeface="Arial"/>
                <a:cs typeface="Arial"/>
              </a:rPr>
              <a:t>Consultations de souffrance au travail </a:t>
            </a:r>
            <a:br>
              <a:rPr lang="fr-FR" sz="2400" b="1" dirty="0" smtClean="0">
                <a:latin typeface="Arial"/>
                <a:cs typeface="Arial"/>
              </a:rPr>
            </a:br>
            <a:r>
              <a:rPr lang="fr-FR" sz="2400" b="1" dirty="0" err="1" smtClean="0">
                <a:solidFill>
                  <a:srgbClr val="AA0000"/>
                </a:solidFill>
                <a:latin typeface="Arial"/>
                <a:cs typeface="Arial"/>
              </a:rPr>
              <a:t>www.souffrance-et-travail.com</a:t>
            </a:r>
            <a:endParaRPr lang="fr-FR" sz="2400" b="1" dirty="0" smtClean="0">
              <a:solidFill>
                <a:srgbClr val="AA0000"/>
              </a:solidFill>
              <a:latin typeface="Arial"/>
              <a:cs typeface="Arial"/>
            </a:endParaRPr>
          </a:p>
          <a:p>
            <a:pPr marL="914400" lvl="1" indent="-457200">
              <a:lnSpc>
                <a:spcPct val="90000"/>
              </a:lnSpc>
              <a:spcAft>
                <a:spcPts val="1000"/>
              </a:spcAft>
              <a:buClr>
                <a:srgbClr val="AA0000"/>
              </a:buClr>
              <a:buFont typeface="Arial"/>
              <a:buChar char="•"/>
            </a:pPr>
            <a:r>
              <a:rPr lang="fr-FR" sz="2400" b="1" dirty="0" smtClean="0">
                <a:latin typeface="Arial"/>
                <a:cs typeface="Arial"/>
              </a:rPr>
              <a:t>Aider le salarié/ agent à reprendre en main le cours de sa vie</a:t>
            </a:r>
          </a:p>
          <a:p>
            <a:pPr marL="914400" lvl="1" indent="-457200">
              <a:lnSpc>
                <a:spcPct val="90000"/>
              </a:lnSpc>
              <a:spcAft>
                <a:spcPts val="1000"/>
              </a:spcAft>
              <a:buClr>
                <a:srgbClr val="AA0000"/>
              </a:buClr>
              <a:buFont typeface="Arial"/>
              <a:buChar char="•"/>
            </a:pPr>
            <a:r>
              <a:rPr lang="fr-FR" sz="2400" b="1" dirty="0" smtClean="0">
                <a:latin typeface="Arial"/>
                <a:cs typeface="Arial"/>
              </a:rPr>
              <a:t>Reprendre le travail</a:t>
            </a:r>
          </a:p>
          <a:p>
            <a:pPr marL="914400" lvl="1" indent="-457200">
              <a:lnSpc>
                <a:spcPct val="90000"/>
              </a:lnSpc>
              <a:spcAft>
                <a:spcPts val="1000"/>
              </a:spcAft>
              <a:buClr>
                <a:srgbClr val="AA0000"/>
              </a:buClr>
              <a:buFont typeface="Arial"/>
              <a:buChar char="•"/>
            </a:pPr>
            <a:r>
              <a:rPr lang="fr-FR" sz="2400" b="1" dirty="0" smtClean="0">
                <a:latin typeface="Arial"/>
                <a:cs typeface="Arial"/>
              </a:rPr>
              <a:t>Quitter l'établissement</a:t>
            </a:r>
          </a:p>
          <a:p>
            <a:pPr marL="914400" lvl="1" indent="-457200">
              <a:lnSpc>
                <a:spcPct val="90000"/>
              </a:lnSpc>
              <a:spcAft>
                <a:spcPts val="1000"/>
              </a:spcAft>
              <a:buClr>
                <a:srgbClr val="AA0000"/>
              </a:buClr>
              <a:buFont typeface="Arial"/>
              <a:buChar char="•"/>
            </a:pPr>
            <a:r>
              <a:rPr lang="fr-FR" sz="2400" b="1" dirty="0" smtClean="0">
                <a:latin typeface="Arial"/>
                <a:cs typeface="Arial"/>
              </a:rPr>
              <a:t>Entamer une action juridique</a:t>
            </a:r>
          </a:p>
          <a:p>
            <a:pPr marL="914400" lvl="1" indent="-457200">
              <a:lnSpc>
                <a:spcPct val="90000"/>
              </a:lnSpc>
              <a:spcAft>
                <a:spcPts val="1000"/>
              </a:spcAft>
              <a:buClr>
                <a:srgbClr val="AA0000"/>
              </a:buClr>
              <a:buFont typeface="Arial"/>
              <a:buChar char="•"/>
            </a:pPr>
            <a:r>
              <a:rPr lang="fr-FR" sz="2400" b="1" dirty="0" smtClean="0">
                <a:latin typeface="Arial"/>
                <a:cs typeface="Arial"/>
              </a:rPr>
              <a:t>Expertise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0" presetClass="entr" presetSubtype="0" fill="hold" grpId="0" nodeType="afterEffect">
                                  <p:stCondLst>
                                    <p:cond delay="0"/>
                                  </p:stCondLst>
                                  <p:iterate type="wd">
                                    <p:tmPct val="10000"/>
                                  </p:iterate>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1"/>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05800" cy="1143000"/>
          </a:xfrm>
        </p:spPr>
        <p:txBody>
          <a:bodyPr wrap="square">
            <a:noAutofit/>
          </a:bodyPr>
          <a:lstStyle/>
          <a:p>
            <a:pPr algn="l">
              <a:lnSpc>
                <a:spcPct val="80000"/>
              </a:lnSpc>
            </a:pPr>
            <a:r>
              <a:rPr lang="en-US" sz="3400" b="1"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ARTICULATION </a:t>
            </a:r>
            <a:r>
              <a:rPr lang="en-US" sz="3400" b="1"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DES TABLEAUX DE PSYCHOPATHOLOGIE DU TRAVAIL AUX LIGNÉES STRUCTURELLES</a:t>
            </a:r>
            <a:endParaRPr lang="en-US" sz="3400" b="1"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sp>
        <p:nvSpPr>
          <p:cNvPr id="7" name="TextBox 6"/>
          <p:cNvSpPr txBox="1"/>
          <p:nvPr/>
        </p:nvSpPr>
        <p:spPr>
          <a:xfrm>
            <a:off x="4038600" y="1676400"/>
            <a:ext cx="1066800" cy="457200"/>
          </a:xfrm>
          <a:prstGeom prst="rect">
            <a:avLst/>
          </a:prstGeom>
          <a:noFill/>
        </p:spPr>
        <p:txBody>
          <a:bodyPr wrap="square" rtlCol="0">
            <a:noAutofit/>
          </a:bodyPr>
          <a:lstStyle/>
          <a:p>
            <a:pPr marL="457200" indent="-457200" algn="ctr">
              <a:lnSpc>
                <a:spcPct val="90000"/>
              </a:lnSpc>
              <a:spcAft>
                <a:spcPts val="500"/>
              </a:spcAft>
              <a:buClr>
                <a:srgbClr val="AA0000"/>
              </a:buClr>
            </a:pPr>
            <a:r>
              <a:rPr lang="fr-FR" sz="2400" b="1" dirty="0" smtClean="0">
                <a:solidFill>
                  <a:srgbClr val="AA0000"/>
                </a:solidFill>
                <a:latin typeface="Arial"/>
                <a:cs typeface="Arial"/>
              </a:rPr>
              <a:t>EGO</a:t>
            </a:r>
          </a:p>
        </p:txBody>
      </p:sp>
      <p:cxnSp>
        <p:nvCxnSpPr>
          <p:cNvPr id="5" name="Straight Arrow Connector 4"/>
          <p:cNvCxnSpPr/>
          <p:nvPr/>
        </p:nvCxnSpPr>
        <p:spPr>
          <a:xfrm rot="5400000">
            <a:off x="2057400" y="2285999"/>
            <a:ext cx="2590801" cy="2438400"/>
          </a:xfrm>
          <a:prstGeom prst="straightConnector1">
            <a:avLst/>
          </a:prstGeom>
          <a:ln w="50800">
            <a:solidFill>
              <a:srgbClr val="DD9599"/>
            </a:solidFill>
            <a:tailEnd type="arrow" w="lg" len="lg"/>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1981200" y="4953000"/>
            <a:ext cx="5181600" cy="1588"/>
          </a:xfrm>
          <a:prstGeom prst="straightConnector1">
            <a:avLst/>
          </a:prstGeom>
          <a:ln w="50800">
            <a:solidFill>
              <a:srgbClr val="AA0000"/>
            </a:solidFill>
            <a:tailEnd type="arrow" w="lg" len="lg"/>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rot="16200000" flipV="1">
            <a:off x="4609306" y="2248694"/>
            <a:ext cx="2744788" cy="2667000"/>
          </a:xfrm>
          <a:prstGeom prst="straightConnector1">
            <a:avLst/>
          </a:prstGeom>
          <a:ln w="50800">
            <a:solidFill>
              <a:srgbClr val="CB0000"/>
            </a:solidFill>
            <a:tailEnd type="arrow" w="lg" len="lg"/>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914400" y="4954588"/>
            <a:ext cx="1066800" cy="457200"/>
          </a:xfrm>
          <a:prstGeom prst="rect">
            <a:avLst/>
          </a:prstGeom>
          <a:noFill/>
        </p:spPr>
        <p:txBody>
          <a:bodyPr wrap="none" rtlCol="0">
            <a:noAutofit/>
          </a:bodyPr>
          <a:lstStyle/>
          <a:p>
            <a:pPr marL="457200" indent="-457200" algn="ctr">
              <a:lnSpc>
                <a:spcPct val="90000"/>
              </a:lnSpc>
              <a:spcAft>
                <a:spcPts val="500"/>
              </a:spcAft>
              <a:buClr>
                <a:srgbClr val="AA0000"/>
              </a:buClr>
            </a:pPr>
            <a:r>
              <a:rPr lang="fr-FR" sz="2400" b="1" dirty="0" smtClean="0">
                <a:solidFill>
                  <a:srgbClr val="AA0000"/>
                </a:solidFill>
                <a:latin typeface="Arial"/>
                <a:cs typeface="Arial"/>
              </a:rPr>
              <a:t>AUTUI</a:t>
            </a:r>
          </a:p>
        </p:txBody>
      </p:sp>
      <p:sp>
        <p:nvSpPr>
          <p:cNvPr id="16" name="TextBox 15"/>
          <p:cNvSpPr txBox="1"/>
          <p:nvPr/>
        </p:nvSpPr>
        <p:spPr>
          <a:xfrm>
            <a:off x="7162800" y="4953000"/>
            <a:ext cx="1066800" cy="457200"/>
          </a:xfrm>
          <a:prstGeom prst="rect">
            <a:avLst/>
          </a:prstGeom>
          <a:noFill/>
        </p:spPr>
        <p:txBody>
          <a:bodyPr wrap="none" rtlCol="0">
            <a:noAutofit/>
          </a:bodyPr>
          <a:lstStyle/>
          <a:p>
            <a:pPr marL="457200" indent="-457200" algn="ctr">
              <a:lnSpc>
                <a:spcPct val="90000"/>
              </a:lnSpc>
              <a:spcAft>
                <a:spcPts val="500"/>
              </a:spcAft>
              <a:buClr>
                <a:srgbClr val="AA0000"/>
              </a:buClr>
            </a:pPr>
            <a:r>
              <a:rPr lang="fr-FR" sz="2400" b="1" dirty="0" smtClean="0">
                <a:solidFill>
                  <a:srgbClr val="AA0000"/>
                </a:solidFill>
                <a:latin typeface="Arial"/>
                <a:cs typeface="Arial"/>
              </a:rPr>
              <a:t>RÉEL</a:t>
            </a:r>
          </a:p>
        </p:txBody>
      </p:sp>
      <p:cxnSp>
        <p:nvCxnSpPr>
          <p:cNvPr id="18" name="Straight Connector 17"/>
          <p:cNvCxnSpPr/>
          <p:nvPr/>
        </p:nvCxnSpPr>
        <p:spPr>
          <a:xfrm rot="10800000">
            <a:off x="457201" y="3505200"/>
            <a:ext cx="4114801" cy="1588"/>
          </a:xfrm>
          <a:prstGeom prst="line">
            <a:avLst/>
          </a:prstGeom>
          <a:ln w="12700">
            <a:solidFill>
              <a:srgbClr val="DD9599"/>
            </a:solidFill>
          </a:ln>
          <a:effectLst>
            <a:outerShdw blurRad="40005" dist="12700"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457201" y="1676400"/>
            <a:ext cx="2514599" cy="369332"/>
          </a:xfrm>
          <a:prstGeom prst="rect">
            <a:avLst/>
          </a:prstGeom>
          <a:noFill/>
        </p:spPr>
        <p:txBody>
          <a:bodyPr wrap="square" rtlCol="0">
            <a:spAutoFit/>
          </a:bodyPr>
          <a:lstStyle/>
          <a:p>
            <a:endParaRPr lang="en-US" dirty="0"/>
          </a:p>
        </p:txBody>
      </p:sp>
      <p:sp>
        <p:nvSpPr>
          <p:cNvPr id="20" name="TextBox 19"/>
          <p:cNvSpPr txBox="1"/>
          <p:nvPr/>
        </p:nvSpPr>
        <p:spPr>
          <a:xfrm>
            <a:off x="381001" y="1927129"/>
            <a:ext cx="3200399" cy="1600438"/>
          </a:xfrm>
          <a:prstGeom prst="rect">
            <a:avLst/>
          </a:prstGeom>
          <a:noFill/>
        </p:spPr>
        <p:txBody>
          <a:bodyPr wrap="square" rtlCol="0">
            <a:spAutoFit/>
          </a:bodyPr>
          <a:lstStyle/>
          <a:p>
            <a:r>
              <a:rPr lang="en-US" b="1" dirty="0" err="1" smtClean="0">
                <a:solidFill>
                  <a:srgbClr val="DD9599"/>
                </a:solidFill>
                <a:latin typeface="Arial"/>
                <a:cs typeface="Arial"/>
              </a:rPr>
              <a:t>Aliénation</a:t>
            </a:r>
            <a:r>
              <a:rPr lang="en-US" b="1" dirty="0" smtClean="0">
                <a:solidFill>
                  <a:srgbClr val="DD9599"/>
                </a:solidFill>
                <a:latin typeface="Arial"/>
                <a:cs typeface="Arial"/>
              </a:rPr>
              <a:t> </a:t>
            </a:r>
            <a:r>
              <a:rPr lang="en-US" b="1" dirty="0" err="1" smtClean="0">
                <a:solidFill>
                  <a:srgbClr val="DD9599"/>
                </a:solidFill>
                <a:latin typeface="Arial"/>
                <a:cs typeface="Arial"/>
              </a:rPr>
              <a:t>sociale</a:t>
            </a:r>
            <a:r>
              <a:rPr lang="en-US" b="1" dirty="0" smtClean="0">
                <a:solidFill>
                  <a:srgbClr val="DD9599"/>
                </a:solidFill>
                <a:latin typeface="Arial"/>
                <a:cs typeface="Arial"/>
              </a:rPr>
              <a:t> </a:t>
            </a:r>
            <a:r>
              <a:rPr lang="en-US" sz="1600" dirty="0" smtClean="0">
                <a:solidFill>
                  <a:srgbClr val="DD9599"/>
                </a:solidFill>
                <a:latin typeface="Arial"/>
                <a:cs typeface="Arial"/>
              </a:rPr>
              <a:t/>
            </a:r>
            <a:br>
              <a:rPr lang="en-US" sz="1600" dirty="0" smtClean="0">
                <a:solidFill>
                  <a:srgbClr val="DD9599"/>
                </a:solidFill>
                <a:latin typeface="Arial"/>
                <a:cs typeface="Arial"/>
              </a:rPr>
            </a:br>
            <a:r>
              <a:rPr lang="en-US" sz="1600" dirty="0" smtClean="0">
                <a:solidFill>
                  <a:srgbClr val="DD9599"/>
                </a:solidFill>
                <a:latin typeface="Arial"/>
                <a:cs typeface="Arial"/>
              </a:rPr>
              <a:t>Le </a:t>
            </a:r>
            <a:r>
              <a:rPr lang="en-US" sz="1600" dirty="0" err="1" smtClean="0">
                <a:solidFill>
                  <a:srgbClr val="DD9599"/>
                </a:solidFill>
                <a:latin typeface="Arial"/>
                <a:cs typeface="Arial"/>
              </a:rPr>
              <a:t>sujet</a:t>
            </a:r>
            <a:r>
              <a:rPr lang="en-US" sz="1600" dirty="0" smtClean="0">
                <a:solidFill>
                  <a:srgbClr val="DD9599"/>
                </a:solidFill>
                <a:latin typeface="Arial"/>
                <a:cs typeface="Arial"/>
              </a:rPr>
              <a:t> </a:t>
            </a:r>
            <a:r>
              <a:rPr lang="en-US" sz="1600" dirty="0" err="1" smtClean="0">
                <a:solidFill>
                  <a:srgbClr val="DD9599"/>
                </a:solidFill>
                <a:latin typeface="Arial"/>
                <a:cs typeface="Arial"/>
              </a:rPr>
              <a:t>est</a:t>
            </a:r>
            <a:r>
              <a:rPr lang="en-US" sz="1600" dirty="0" smtClean="0">
                <a:solidFill>
                  <a:srgbClr val="DD9599"/>
                </a:solidFill>
                <a:latin typeface="Arial"/>
                <a:cs typeface="Arial"/>
              </a:rPr>
              <a:t> coupé </a:t>
            </a:r>
            <a:r>
              <a:rPr lang="en-US" sz="1600" dirty="0" err="1" smtClean="0">
                <a:solidFill>
                  <a:srgbClr val="DD9599"/>
                </a:solidFill>
                <a:latin typeface="Arial"/>
                <a:cs typeface="Arial"/>
              </a:rPr>
              <a:t>d’autrui</a:t>
            </a:r>
            <a:r>
              <a:rPr lang="en-US" sz="1600" dirty="0" smtClean="0">
                <a:solidFill>
                  <a:srgbClr val="DD9599"/>
                </a:solidFill>
                <a:latin typeface="Arial"/>
                <a:cs typeface="Arial"/>
              </a:rPr>
              <a:t> </a:t>
            </a:r>
            <a:r>
              <a:rPr lang="en-US" sz="1600" dirty="0" err="1" smtClean="0">
                <a:solidFill>
                  <a:srgbClr val="DD9599"/>
                </a:solidFill>
                <a:latin typeface="Arial"/>
                <a:cs typeface="Arial"/>
              </a:rPr>
              <a:t>mais</a:t>
            </a:r>
            <a:r>
              <a:rPr lang="en-US" sz="1600" dirty="0" smtClean="0">
                <a:solidFill>
                  <a:srgbClr val="DD9599"/>
                </a:solidFill>
                <a:latin typeface="Arial"/>
                <a:cs typeface="Arial"/>
              </a:rPr>
              <a:t> </a:t>
            </a:r>
            <a:r>
              <a:rPr lang="en-US" sz="1600" dirty="0" err="1" smtClean="0">
                <a:solidFill>
                  <a:srgbClr val="DD9599"/>
                </a:solidFill>
                <a:latin typeface="Arial"/>
                <a:cs typeface="Arial"/>
              </a:rPr>
              <a:t>maintient</a:t>
            </a:r>
            <a:r>
              <a:rPr lang="en-US" sz="1600" dirty="0" smtClean="0">
                <a:solidFill>
                  <a:srgbClr val="DD9599"/>
                </a:solidFill>
                <a:latin typeface="Arial"/>
                <a:cs typeface="Arial"/>
              </a:rPr>
              <a:t> son lien au </a:t>
            </a:r>
            <a:r>
              <a:rPr lang="en-US" sz="1600" dirty="0" err="1" smtClean="0">
                <a:solidFill>
                  <a:srgbClr val="DD9599"/>
                </a:solidFill>
                <a:latin typeface="Arial"/>
                <a:cs typeface="Arial"/>
              </a:rPr>
              <a:t>réel</a:t>
            </a:r>
            <a:r>
              <a:rPr lang="en-US" sz="1600" dirty="0" smtClean="0">
                <a:solidFill>
                  <a:srgbClr val="DD9599"/>
                </a:solidFill>
                <a:latin typeface="Arial"/>
                <a:cs typeface="Arial"/>
              </a:rPr>
              <a:t/>
            </a:r>
            <a:br>
              <a:rPr lang="en-US" sz="1600" dirty="0" smtClean="0">
                <a:solidFill>
                  <a:srgbClr val="DD9599"/>
                </a:solidFill>
                <a:latin typeface="Arial"/>
                <a:cs typeface="Arial"/>
              </a:rPr>
            </a:br>
            <a:r>
              <a:rPr lang="en-US" sz="1600" b="1" dirty="0" err="1" smtClean="0">
                <a:solidFill>
                  <a:srgbClr val="DD9599"/>
                </a:solidFill>
                <a:latin typeface="Arial"/>
                <a:cs typeface="Arial"/>
              </a:rPr>
              <a:t>Maintien</a:t>
            </a:r>
            <a:r>
              <a:rPr lang="en-US" sz="1600" b="1" dirty="0" smtClean="0">
                <a:solidFill>
                  <a:srgbClr val="DD9599"/>
                </a:solidFill>
                <a:latin typeface="Arial"/>
                <a:cs typeface="Arial"/>
              </a:rPr>
              <a:t> de </a:t>
            </a:r>
            <a:r>
              <a:rPr lang="en-US" sz="1600" b="1" dirty="0" err="1" smtClean="0">
                <a:solidFill>
                  <a:srgbClr val="DD9599"/>
                </a:solidFill>
                <a:latin typeface="Arial"/>
                <a:cs typeface="Arial"/>
              </a:rPr>
              <a:t>sa</a:t>
            </a:r>
            <a:r>
              <a:rPr lang="en-US" sz="1600" b="1" dirty="0" smtClean="0">
                <a:solidFill>
                  <a:srgbClr val="DD9599"/>
                </a:solidFill>
                <a:latin typeface="Arial"/>
                <a:cs typeface="Arial"/>
              </a:rPr>
              <a:t> conviction: </a:t>
            </a:r>
            <a:r>
              <a:rPr lang="en-US" sz="1600" dirty="0" err="1" smtClean="0">
                <a:solidFill>
                  <a:srgbClr val="DD9599"/>
                </a:solidFill>
                <a:latin typeface="Arial"/>
                <a:cs typeface="Arial"/>
              </a:rPr>
              <a:t>paranoïa</a:t>
            </a:r>
            <a:endParaRPr lang="en-US" sz="1600" dirty="0" smtClean="0">
              <a:solidFill>
                <a:srgbClr val="DD9599"/>
              </a:solidFill>
              <a:latin typeface="Arial"/>
              <a:cs typeface="Arial"/>
            </a:endParaRPr>
          </a:p>
          <a:p>
            <a:r>
              <a:rPr lang="en-US" sz="1600" b="1" dirty="0" err="1" smtClean="0">
                <a:solidFill>
                  <a:srgbClr val="DD9599"/>
                </a:solidFill>
                <a:latin typeface="Arial"/>
                <a:cs typeface="Arial"/>
              </a:rPr>
              <a:t>Doute</a:t>
            </a:r>
            <a:r>
              <a:rPr lang="en-US" sz="1600" b="1" dirty="0" smtClean="0">
                <a:solidFill>
                  <a:srgbClr val="DD9599"/>
                </a:solidFill>
                <a:latin typeface="Arial"/>
                <a:cs typeface="Arial"/>
              </a:rPr>
              <a:t>: </a:t>
            </a:r>
            <a:r>
              <a:rPr lang="en-US" sz="1600" dirty="0" err="1" smtClean="0">
                <a:solidFill>
                  <a:srgbClr val="DD9599"/>
                </a:solidFill>
                <a:latin typeface="Arial"/>
                <a:cs typeface="Arial"/>
              </a:rPr>
              <a:t>dépréciation</a:t>
            </a:r>
            <a:r>
              <a:rPr lang="en-US" sz="1600" dirty="0" smtClean="0">
                <a:solidFill>
                  <a:srgbClr val="DD9599"/>
                </a:solidFill>
                <a:latin typeface="Arial"/>
                <a:cs typeface="Arial"/>
              </a:rPr>
              <a:t>, </a:t>
            </a:r>
            <a:r>
              <a:rPr lang="en-US" sz="1600" dirty="0" err="1" smtClean="0">
                <a:solidFill>
                  <a:srgbClr val="DD9599"/>
                </a:solidFill>
                <a:latin typeface="Arial"/>
                <a:cs typeface="Arial"/>
              </a:rPr>
              <a:t>dépression</a:t>
            </a:r>
            <a:endParaRPr lang="en-US" sz="1600" dirty="0">
              <a:solidFill>
                <a:srgbClr val="DD9599"/>
              </a:solidFill>
              <a:latin typeface="Arial"/>
              <a:cs typeface="Arial"/>
            </a:endParaRPr>
          </a:p>
        </p:txBody>
      </p:sp>
      <p:cxnSp>
        <p:nvCxnSpPr>
          <p:cNvPr id="21" name="Straight Connector 20"/>
          <p:cNvCxnSpPr/>
          <p:nvPr/>
        </p:nvCxnSpPr>
        <p:spPr>
          <a:xfrm rot="10800000">
            <a:off x="4648200" y="3301833"/>
            <a:ext cx="4114800" cy="1588"/>
          </a:xfrm>
          <a:prstGeom prst="line">
            <a:avLst/>
          </a:prstGeom>
          <a:ln w="12700">
            <a:solidFill>
              <a:srgbClr val="CB0000"/>
            </a:solidFill>
          </a:ln>
          <a:effectLst>
            <a:outerShdw blurRad="40005" dist="12700"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5638290" y="2209800"/>
            <a:ext cx="3200399" cy="1107996"/>
          </a:xfrm>
          <a:prstGeom prst="rect">
            <a:avLst/>
          </a:prstGeom>
          <a:noFill/>
        </p:spPr>
        <p:txBody>
          <a:bodyPr wrap="square" rtlCol="0">
            <a:spAutoFit/>
          </a:bodyPr>
          <a:lstStyle/>
          <a:p>
            <a:pPr algn="r"/>
            <a:r>
              <a:rPr lang="en-US" b="1" dirty="0" err="1" smtClean="0">
                <a:solidFill>
                  <a:srgbClr val="CB0000"/>
                </a:solidFill>
                <a:latin typeface="Arial"/>
                <a:cs typeface="Arial"/>
              </a:rPr>
              <a:t>Aliénation</a:t>
            </a:r>
            <a:r>
              <a:rPr lang="en-US" b="1" dirty="0" smtClean="0">
                <a:solidFill>
                  <a:srgbClr val="CB0000"/>
                </a:solidFill>
                <a:latin typeface="Arial"/>
                <a:cs typeface="Arial"/>
              </a:rPr>
              <a:t> </a:t>
            </a:r>
            <a:r>
              <a:rPr lang="en-US" b="1" dirty="0" err="1" smtClean="0">
                <a:solidFill>
                  <a:srgbClr val="CB0000"/>
                </a:solidFill>
                <a:latin typeface="Arial"/>
                <a:cs typeface="Arial"/>
              </a:rPr>
              <a:t>mentale</a:t>
            </a:r>
            <a:r>
              <a:rPr lang="en-US" sz="1600" dirty="0" smtClean="0">
                <a:solidFill>
                  <a:srgbClr val="CB0000"/>
                </a:solidFill>
                <a:latin typeface="Arial"/>
                <a:cs typeface="Arial"/>
              </a:rPr>
              <a:t/>
            </a:r>
            <a:br>
              <a:rPr lang="en-US" sz="1600" dirty="0" smtClean="0">
                <a:solidFill>
                  <a:srgbClr val="CB0000"/>
                </a:solidFill>
                <a:latin typeface="Arial"/>
                <a:cs typeface="Arial"/>
              </a:rPr>
            </a:br>
            <a:r>
              <a:rPr lang="en-US" sz="1600" b="1" dirty="0" err="1" smtClean="0">
                <a:solidFill>
                  <a:srgbClr val="CB0000"/>
                </a:solidFill>
                <a:latin typeface="Arial"/>
                <a:cs typeface="Arial"/>
              </a:rPr>
              <a:t>coupure</a:t>
            </a:r>
            <a:r>
              <a:rPr lang="en-US" sz="1600" b="1" dirty="0" smtClean="0">
                <a:solidFill>
                  <a:srgbClr val="CB0000"/>
                </a:solidFill>
                <a:latin typeface="Arial"/>
                <a:cs typeface="Arial"/>
              </a:rPr>
              <a:t> du lien entre le </a:t>
            </a:r>
            <a:r>
              <a:rPr lang="en-US" sz="1600" b="1" dirty="0" err="1" smtClean="0">
                <a:solidFill>
                  <a:srgbClr val="CB0000"/>
                </a:solidFill>
                <a:latin typeface="Arial"/>
                <a:cs typeface="Arial"/>
              </a:rPr>
              <a:t>sujet</a:t>
            </a:r>
            <a:r>
              <a:rPr lang="en-US" sz="1600" b="1" dirty="0" smtClean="0">
                <a:solidFill>
                  <a:srgbClr val="CB0000"/>
                </a:solidFill>
                <a:latin typeface="Arial"/>
                <a:cs typeface="Arial"/>
              </a:rPr>
              <a:t>, </a:t>
            </a:r>
            <a:br>
              <a:rPr lang="en-US" sz="1600" b="1" dirty="0" smtClean="0">
                <a:solidFill>
                  <a:srgbClr val="CB0000"/>
                </a:solidFill>
                <a:latin typeface="Arial"/>
                <a:cs typeface="Arial"/>
              </a:rPr>
            </a:br>
            <a:r>
              <a:rPr lang="en-US" sz="1600" b="1" dirty="0" smtClean="0">
                <a:solidFill>
                  <a:srgbClr val="CB0000"/>
                </a:solidFill>
                <a:latin typeface="Arial"/>
                <a:cs typeface="Arial"/>
              </a:rPr>
              <a:t>le </a:t>
            </a:r>
            <a:r>
              <a:rPr lang="en-US" sz="1600" b="1" dirty="0" err="1" smtClean="0">
                <a:solidFill>
                  <a:srgbClr val="CB0000"/>
                </a:solidFill>
                <a:latin typeface="Arial"/>
                <a:cs typeface="Arial"/>
              </a:rPr>
              <a:t>réel</a:t>
            </a:r>
            <a:r>
              <a:rPr lang="en-US" sz="1600" b="1" dirty="0" smtClean="0">
                <a:solidFill>
                  <a:srgbClr val="CB0000"/>
                </a:solidFill>
                <a:latin typeface="Arial"/>
                <a:cs typeface="Arial"/>
              </a:rPr>
              <a:t> et les </a:t>
            </a:r>
            <a:r>
              <a:rPr lang="en-US" sz="1600" b="1" dirty="0" err="1" smtClean="0">
                <a:solidFill>
                  <a:srgbClr val="CB0000"/>
                </a:solidFill>
                <a:latin typeface="Arial"/>
                <a:cs typeface="Arial"/>
              </a:rPr>
              <a:t>autres</a:t>
            </a:r>
            <a:r>
              <a:rPr lang="en-US" sz="1600" b="1" dirty="0" smtClean="0">
                <a:solidFill>
                  <a:srgbClr val="CB0000"/>
                </a:solidFill>
                <a:latin typeface="Arial"/>
                <a:cs typeface="Arial"/>
              </a:rPr>
              <a:t> :</a:t>
            </a:r>
            <a:r>
              <a:rPr lang="en-US" sz="1600" dirty="0" smtClean="0">
                <a:solidFill>
                  <a:srgbClr val="CB0000"/>
                </a:solidFill>
                <a:latin typeface="Arial"/>
                <a:cs typeface="Arial"/>
              </a:rPr>
              <a:t> </a:t>
            </a:r>
            <a:r>
              <a:rPr lang="en-US" sz="1600" dirty="0" err="1" smtClean="0">
                <a:solidFill>
                  <a:srgbClr val="CB0000"/>
                </a:solidFill>
                <a:latin typeface="Arial"/>
                <a:cs typeface="Arial"/>
              </a:rPr>
              <a:t>bouffée</a:t>
            </a:r>
            <a:r>
              <a:rPr lang="en-US" sz="1600" dirty="0" smtClean="0">
                <a:solidFill>
                  <a:srgbClr val="CB0000"/>
                </a:solidFill>
                <a:latin typeface="Arial"/>
                <a:cs typeface="Arial"/>
              </a:rPr>
              <a:t> </a:t>
            </a:r>
            <a:r>
              <a:rPr lang="en-US" sz="1600" dirty="0" err="1" smtClean="0">
                <a:solidFill>
                  <a:srgbClr val="CB0000"/>
                </a:solidFill>
                <a:latin typeface="Arial"/>
                <a:cs typeface="Arial"/>
              </a:rPr>
              <a:t>délirante</a:t>
            </a:r>
            <a:r>
              <a:rPr lang="en-US" sz="1600" dirty="0" smtClean="0">
                <a:solidFill>
                  <a:srgbClr val="CB0000"/>
                </a:solidFill>
                <a:latin typeface="Arial"/>
                <a:cs typeface="Arial"/>
              </a:rPr>
              <a:t>, </a:t>
            </a:r>
            <a:r>
              <a:rPr lang="en-US" sz="1600" dirty="0" err="1" smtClean="0">
                <a:solidFill>
                  <a:srgbClr val="CB0000"/>
                </a:solidFill>
                <a:latin typeface="Arial"/>
                <a:cs typeface="Arial"/>
              </a:rPr>
              <a:t>paranoïa</a:t>
            </a:r>
            <a:endParaRPr lang="en-US" sz="1600" dirty="0" smtClean="0">
              <a:solidFill>
                <a:srgbClr val="CB0000"/>
              </a:solidFill>
              <a:latin typeface="Arial"/>
              <a:cs typeface="Arial"/>
            </a:endParaRPr>
          </a:p>
        </p:txBody>
      </p:sp>
      <p:cxnSp>
        <p:nvCxnSpPr>
          <p:cNvPr id="25" name="Straight Connector 24"/>
          <p:cNvCxnSpPr/>
          <p:nvPr/>
        </p:nvCxnSpPr>
        <p:spPr>
          <a:xfrm rot="10800000">
            <a:off x="457200" y="3733800"/>
            <a:ext cx="6858000" cy="1981200"/>
          </a:xfrm>
          <a:prstGeom prst="line">
            <a:avLst/>
          </a:prstGeom>
          <a:ln w="12700">
            <a:solidFill>
              <a:srgbClr val="AA0000"/>
            </a:solidFill>
          </a:ln>
          <a:effectLst>
            <a:outerShdw blurRad="40005" dist="12700"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2590801" y="5046583"/>
            <a:ext cx="3200399" cy="1354217"/>
          </a:xfrm>
          <a:prstGeom prst="rect">
            <a:avLst/>
          </a:prstGeom>
          <a:noFill/>
        </p:spPr>
        <p:txBody>
          <a:bodyPr wrap="square" rtlCol="0">
            <a:spAutoFit/>
          </a:bodyPr>
          <a:lstStyle/>
          <a:p>
            <a:r>
              <a:rPr lang="en-US" b="1" dirty="0" err="1" smtClean="0">
                <a:solidFill>
                  <a:srgbClr val="AA0000"/>
                </a:solidFill>
                <a:latin typeface="Arial"/>
                <a:cs typeface="Arial"/>
              </a:rPr>
              <a:t>Aliénation</a:t>
            </a:r>
            <a:r>
              <a:rPr lang="en-US" b="1" dirty="0" smtClean="0">
                <a:solidFill>
                  <a:srgbClr val="AA0000"/>
                </a:solidFill>
                <a:latin typeface="Arial"/>
                <a:cs typeface="Arial"/>
              </a:rPr>
              <a:t> </a:t>
            </a:r>
            <a:r>
              <a:rPr lang="en-US" b="1" dirty="0" err="1" smtClean="0">
                <a:solidFill>
                  <a:srgbClr val="AA0000"/>
                </a:solidFill>
                <a:latin typeface="Arial"/>
                <a:cs typeface="Arial"/>
              </a:rPr>
              <a:t>culturelle</a:t>
            </a:r>
            <a:r>
              <a:rPr lang="en-US" sz="1600" dirty="0" smtClean="0">
                <a:solidFill>
                  <a:srgbClr val="AA0000"/>
                </a:solidFill>
                <a:latin typeface="Arial"/>
                <a:cs typeface="Arial"/>
              </a:rPr>
              <a:t/>
            </a:r>
            <a:br>
              <a:rPr lang="en-US" sz="1600" dirty="0" smtClean="0">
                <a:solidFill>
                  <a:srgbClr val="AA0000"/>
                </a:solidFill>
                <a:latin typeface="Arial"/>
                <a:cs typeface="Arial"/>
              </a:rPr>
            </a:br>
            <a:r>
              <a:rPr lang="en-US" sz="1600" b="1" dirty="0" err="1" smtClean="0">
                <a:solidFill>
                  <a:srgbClr val="AA0000"/>
                </a:solidFill>
                <a:latin typeface="Arial"/>
                <a:cs typeface="Arial"/>
              </a:rPr>
              <a:t>Décompensation</a:t>
            </a:r>
            <a:r>
              <a:rPr lang="en-US" sz="1600" b="1" dirty="0" smtClean="0">
                <a:solidFill>
                  <a:srgbClr val="AA0000"/>
                </a:solidFill>
                <a:latin typeface="Arial"/>
                <a:cs typeface="Arial"/>
              </a:rPr>
              <a:t> du </a:t>
            </a:r>
            <a:r>
              <a:rPr lang="en-US" sz="1600" b="1" dirty="0" err="1" smtClean="0">
                <a:solidFill>
                  <a:srgbClr val="AA0000"/>
                </a:solidFill>
                <a:latin typeface="Arial"/>
                <a:cs typeface="Arial"/>
              </a:rPr>
              <a:t>collectif</a:t>
            </a:r>
            <a:r>
              <a:rPr lang="en-US" sz="1600" b="1" dirty="0" smtClean="0">
                <a:solidFill>
                  <a:srgbClr val="AA0000"/>
                </a:solidFill>
                <a:latin typeface="Arial"/>
                <a:cs typeface="Arial"/>
              </a:rPr>
              <a:t> : </a:t>
            </a:r>
          </a:p>
          <a:p>
            <a:r>
              <a:rPr lang="en-US" sz="1600" dirty="0" smtClean="0">
                <a:solidFill>
                  <a:srgbClr val="AA0000"/>
                </a:solidFill>
                <a:latin typeface="Arial"/>
                <a:cs typeface="Arial"/>
              </a:rPr>
              <a:t>burn-out, </a:t>
            </a:r>
            <a:r>
              <a:rPr lang="en-US" sz="1600" dirty="0" err="1" smtClean="0">
                <a:solidFill>
                  <a:srgbClr val="AA0000"/>
                </a:solidFill>
                <a:latin typeface="Arial"/>
                <a:cs typeface="Arial"/>
              </a:rPr>
              <a:t>perte</a:t>
            </a:r>
            <a:r>
              <a:rPr lang="en-US" sz="1600" dirty="0" smtClean="0">
                <a:solidFill>
                  <a:srgbClr val="AA0000"/>
                </a:solidFill>
                <a:latin typeface="Arial"/>
                <a:cs typeface="Arial"/>
              </a:rPr>
              <a:t> des </a:t>
            </a:r>
            <a:r>
              <a:rPr lang="en-US" sz="1600" dirty="0" err="1" smtClean="0">
                <a:solidFill>
                  <a:srgbClr val="AA0000"/>
                </a:solidFill>
                <a:latin typeface="Arial"/>
                <a:cs typeface="Arial"/>
              </a:rPr>
              <a:t>règles</a:t>
            </a:r>
            <a:r>
              <a:rPr lang="en-US" sz="1600" dirty="0" smtClean="0">
                <a:solidFill>
                  <a:srgbClr val="AA0000"/>
                </a:solidFill>
                <a:latin typeface="Arial"/>
                <a:cs typeface="Arial"/>
              </a:rPr>
              <a:t> de métier, </a:t>
            </a:r>
            <a:r>
              <a:rPr lang="en-US" sz="1600" dirty="0" err="1" smtClean="0">
                <a:solidFill>
                  <a:srgbClr val="AA0000"/>
                </a:solidFill>
                <a:latin typeface="Arial"/>
                <a:cs typeface="Arial"/>
              </a:rPr>
              <a:t>idéologie</a:t>
            </a:r>
            <a:r>
              <a:rPr lang="en-US" sz="1600" dirty="0" smtClean="0">
                <a:solidFill>
                  <a:srgbClr val="AA0000"/>
                </a:solidFill>
                <a:latin typeface="Arial"/>
                <a:cs typeface="Arial"/>
              </a:rPr>
              <a:t> </a:t>
            </a:r>
            <a:r>
              <a:rPr lang="en-US" sz="1600" dirty="0" err="1" smtClean="0">
                <a:solidFill>
                  <a:srgbClr val="AA0000"/>
                </a:solidFill>
                <a:latin typeface="Arial"/>
                <a:cs typeface="Arial"/>
              </a:rPr>
              <a:t>défensive</a:t>
            </a:r>
            <a:r>
              <a:rPr lang="en-US" sz="1600" dirty="0" smtClean="0">
                <a:solidFill>
                  <a:srgbClr val="AA0000"/>
                </a:solidFill>
                <a:latin typeface="Arial"/>
                <a:cs typeface="Arial"/>
              </a:rPr>
              <a:t>, </a:t>
            </a:r>
            <a:r>
              <a:rPr lang="en-US" sz="1600" dirty="0" err="1" smtClean="0">
                <a:solidFill>
                  <a:srgbClr val="AA0000"/>
                </a:solidFill>
                <a:latin typeface="Arial"/>
                <a:cs typeface="Arial"/>
              </a:rPr>
              <a:t>élection</a:t>
            </a:r>
            <a:r>
              <a:rPr lang="en-US" sz="1600" dirty="0" smtClean="0">
                <a:solidFill>
                  <a:srgbClr val="AA0000"/>
                </a:solidFill>
                <a:latin typeface="Arial"/>
                <a:cs typeface="Arial"/>
              </a:rPr>
              <a:t> d’un </a:t>
            </a:r>
            <a:r>
              <a:rPr lang="en-US" sz="1600" dirty="0" err="1" smtClean="0">
                <a:solidFill>
                  <a:srgbClr val="AA0000"/>
                </a:solidFill>
                <a:latin typeface="Arial"/>
                <a:cs typeface="Arial"/>
              </a:rPr>
              <a:t>bouc</a:t>
            </a:r>
            <a:r>
              <a:rPr lang="en-US" sz="1600" dirty="0" smtClean="0">
                <a:solidFill>
                  <a:srgbClr val="AA0000"/>
                </a:solidFill>
                <a:latin typeface="Arial"/>
                <a:cs typeface="Arial"/>
              </a:rPr>
              <a:t> </a:t>
            </a:r>
            <a:r>
              <a:rPr lang="en-US" sz="1600" dirty="0" err="1" smtClean="0">
                <a:solidFill>
                  <a:srgbClr val="AA0000"/>
                </a:solidFill>
                <a:latin typeface="Arial"/>
                <a:cs typeface="Arial"/>
              </a:rPr>
              <a:t>émissaire</a:t>
            </a:r>
            <a:endParaRPr lang="en-US" sz="1600" dirty="0" smtClean="0">
              <a:solidFill>
                <a:srgbClr val="AA0000"/>
              </a:solidFill>
              <a:latin typeface="Arial"/>
              <a:cs typeface="Arial"/>
            </a:endParaRPr>
          </a:p>
          <a:p>
            <a:endParaRPr lang="en-US" sz="1600" dirty="0" smtClean="0">
              <a:solidFill>
                <a:srgbClr val="AA0000"/>
              </a:solidFill>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right)">
                                      <p:cBhvr>
                                        <p:cTn id="17" dur="500"/>
                                        <p:tgtEl>
                                          <p:spTgt spid="5"/>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500"/>
                                        <p:tgtEl>
                                          <p:spTgt spid="15"/>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500"/>
                                        <p:tgtEl>
                                          <p:spTgt spid="16"/>
                                        </p:tgtEl>
                                      </p:cBhvr>
                                    </p:animEffect>
                                  </p:childTnLst>
                                </p:cTn>
                              </p:par>
                            </p:childTnLst>
                          </p:cTn>
                        </p:par>
                        <p:par>
                          <p:cTn id="30" fill="hold">
                            <p:stCondLst>
                              <p:cond delay="3500"/>
                            </p:stCondLst>
                            <p:childTnLst>
                              <p:par>
                                <p:cTn id="31" presetID="22" presetClass="entr" presetSubtype="2"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right)">
                                      <p:cBhvr>
                                        <p:cTn id="33" dur="500"/>
                                        <p:tgtEl>
                                          <p:spTgt spid="11"/>
                                        </p:tgtEl>
                                      </p:cBhvr>
                                    </p:animEffect>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right)">
                                      <p:cBhvr>
                                        <p:cTn id="37" dur="500"/>
                                        <p:tgtEl>
                                          <p:spTgt spid="18"/>
                                        </p:tgtEl>
                                      </p:cBhvr>
                                    </p:animEffect>
                                  </p:childTnLst>
                                </p:cTn>
                              </p:par>
                            </p:childTnLst>
                          </p:cTn>
                        </p:par>
                        <p:par>
                          <p:cTn id="38" fill="hold">
                            <p:stCondLst>
                              <p:cond delay="4500"/>
                            </p:stCondLst>
                            <p:childTnLst>
                              <p:par>
                                <p:cTn id="39" presetID="22" presetClass="entr" presetSubtype="4"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down)">
                                      <p:cBhvr>
                                        <p:cTn id="41" dur="500"/>
                                        <p:tgtEl>
                                          <p:spTgt spid="2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ipe(left)">
                                      <p:cBhvr>
                                        <p:cTn id="45" dur="500"/>
                                        <p:tgtEl>
                                          <p:spTgt spid="21"/>
                                        </p:tgtEl>
                                      </p:cBhvr>
                                    </p:animEffect>
                                  </p:childTnLst>
                                </p:cTn>
                              </p:par>
                            </p:childTnLst>
                          </p:cTn>
                        </p:par>
                        <p:par>
                          <p:cTn id="46" fill="hold">
                            <p:stCondLst>
                              <p:cond delay="5500"/>
                            </p:stCondLst>
                            <p:childTnLst>
                              <p:par>
                                <p:cTn id="47" presetID="22" presetClass="entr" presetSubtype="4"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down)">
                                      <p:cBhvr>
                                        <p:cTn id="49" dur="500"/>
                                        <p:tgtEl>
                                          <p:spTgt spid="24"/>
                                        </p:tgtEl>
                                      </p:cBhvr>
                                    </p:animEffect>
                                  </p:childTnLst>
                                </p:cTn>
                              </p:par>
                            </p:childTnLst>
                          </p:cTn>
                        </p:par>
                        <p:par>
                          <p:cTn id="50" fill="hold">
                            <p:stCondLst>
                              <p:cond delay="6000"/>
                            </p:stCondLst>
                            <p:childTnLst>
                              <p:par>
                                <p:cTn id="51" presetID="22" presetClass="entr" presetSubtype="8"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wipe(left)">
                                      <p:cBhvr>
                                        <p:cTn id="53" dur="500"/>
                                        <p:tgtEl>
                                          <p:spTgt spid="25"/>
                                        </p:tgtEl>
                                      </p:cBhvr>
                                    </p:animEffect>
                                  </p:childTnLst>
                                </p:cTn>
                              </p:par>
                            </p:childTnLst>
                          </p:cTn>
                        </p:par>
                        <p:par>
                          <p:cTn id="54" fill="hold">
                            <p:stCondLst>
                              <p:cond delay="6500"/>
                            </p:stCondLst>
                            <p:childTnLst>
                              <p:par>
                                <p:cTn id="55" presetID="22" presetClass="entr" presetSubtype="4"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down)">
                                      <p:cBhvr>
                                        <p:cTn id="5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5" grpId="0"/>
      <p:bldP spid="16" grpId="0"/>
      <p:bldP spid="20" grpId="0"/>
      <p:bldP spid="24" grpId="0"/>
      <p:bldP spid="27" grpId="0"/>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305800" cy="1143000"/>
          </a:xfrm>
        </p:spPr>
        <p:txBody>
          <a:bodyPr wrap="square">
            <a:noAutofit/>
          </a:bodyPr>
          <a:lstStyle/>
          <a:p>
            <a:pPr marL="742950" indent="-742950" algn="l">
              <a:lnSpc>
                <a:spcPct val="80000"/>
              </a:lnSpc>
              <a:buClr>
                <a:srgbClr val="AA0000"/>
              </a:buClr>
              <a:buFont typeface="+mj-lt"/>
              <a:buAutoNum type="arabicPeriod"/>
            </a:pPr>
            <a:r>
              <a:rPr lang="en-US"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UNE THÉORIE DU TRAVAIL COMMUNE</a:t>
            </a:r>
            <a:endParaRPr lang="en-US" b="1" spc="-150"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sp>
        <p:nvSpPr>
          <p:cNvPr id="7" name="TextBox 6"/>
          <p:cNvSpPr txBox="1"/>
          <p:nvPr/>
        </p:nvSpPr>
        <p:spPr>
          <a:xfrm>
            <a:off x="457200" y="1905000"/>
            <a:ext cx="8229600" cy="4419600"/>
          </a:xfrm>
          <a:prstGeom prst="rect">
            <a:avLst/>
          </a:prstGeom>
          <a:noFill/>
        </p:spPr>
        <p:txBody>
          <a:bodyPr wrap="square" rtlCol="0">
            <a:noAutofit/>
          </a:bodyPr>
          <a:lstStyle/>
          <a:p>
            <a:pPr marL="457200" indent="-457200">
              <a:lnSpc>
                <a:spcPct val="90000"/>
              </a:lnSpc>
              <a:spcAft>
                <a:spcPts val="1500"/>
              </a:spcAft>
              <a:buClr>
                <a:srgbClr val="AA0000"/>
              </a:buClr>
              <a:buFont typeface="Wingdings" charset="2"/>
              <a:buChar char="ü"/>
            </a:pPr>
            <a:r>
              <a:rPr lang="fr-FR" sz="3000" b="1" dirty="0" smtClean="0">
                <a:latin typeface="Arial"/>
                <a:cs typeface="Arial"/>
              </a:rPr>
              <a:t>Le travail est central dans la construction identitaire.</a:t>
            </a:r>
          </a:p>
          <a:p>
            <a:pPr marL="457200" indent="-457200">
              <a:lnSpc>
                <a:spcPct val="90000"/>
              </a:lnSpc>
              <a:spcAft>
                <a:spcPts val="1500"/>
              </a:spcAft>
              <a:buClr>
                <a:srgbClr val="AA0000"/>
              </a:buClr>
              <a:buFont typeface="Wingdings" charset="2"/>
              <a:buChar char="ü"/>
            </a:pPr>
            <a:r>
              <a:rPr lang="fr-FR" sz="3000" b="1" dirty="0" smtClean="0">
                <a:latin typeface="Arial"/>
                <a:cs typeface="Arial"/>
              </a:rPr>
              <a:t>C’est un  moteur individuel et social</a:t>
            </a:r>
          </a:p>
          <a:p>
            <a:pPr marL="457200" indent="-457200">
              <a:lnSpc>
                <a:spcPct val="90000"/>
              </a:lnSpc>
              <a:spcAft>
                <a:spcPts val="1500"/>
              </a:spcAft>
              <a:buClr>
                <a:srgbClr val="AA0000"/>
              </a:buClr>
              <a:buFont typeface="Wingdings" charset="2"/>
              <a:buChar char="ü"/>
            </a:pPr>
            <a:r>
              <a:rPr lang="fr-FR" sz="3000" b="1" dirty="0" smtClean="0">
                <a:latin typeface="Arial"/>
                <a:cs typeface="Arial"/>
              </a:rPr>
              <a:t>Les promesses du travail: se produire soi-même</a:t>
            </a:r>
          </a:p>
          <a:p>
            <a:pPr marL="457200" indent="-457200">
              <a:lnSpc>
                <a:spcPct val="90000"/>
              </a:lnSpc>
              <a:spcAft>
                <a:spcPts val="1500"/>
              </a:spcAft>
              <a:buClr>
                <a:srgbClr val="AA0000"/>
              </a:buClr>
              <a:buFont typeface="Wingdings" charset="2"/>
              <a:buChar char="ü"/>
            </a:pPr>
            <a:r>
              <a:rPr lang="fr-FR" sz="3000" b="1" dirty="0" smtClean="0">
                <a:latin typeface="Arial"/>
                <a:cs typeface="Arial"/>
              </a:rPr>
              <a:t>La connaissance du travail se fait « </a:t>
            </a:r>
            <a:r>
              <a:rPr lang="fr-FR" sz="3000" b="1" dirty="0" smtClean="0">
                <a:solidFill>
                  <a:srgbClr val="AA0000"/>
                </a:solidFill>
                <a:latin typeface="Arial"/>
                <a:cs typeface="Arial"/>
              </a:rPr>
              <a:t>par corps</a:t>
            </a:r>
            <a:r>
              <a:rPr lang="fr-FR" sz="3000" b="1" dirty="0" smtClean="0">
                <a:latin typeface="Arial"/>
                <a:cs typeface="Arial"/>
              </a:rPr>
              <a:t> »</a:t>
            </a:r>
            <a:endParaRPr lang="en-US" sz="3000" b="1" dirty="0">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0" presetClass="entr" presetSubtype="0" fill="hold" grpId="0" nodeType="afterEffect">
                                  <p:stCondLst>
                                    <p:cond delay="0"/>
                                  </p:stCondLst>
                                  <p:iterate type="wd">
                                    <p:tmPct val="10000"/>
                                  </p:iterate>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1"/>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05800" cy="1143000"/>
          </a:xfrm>
        </p:spPr>
        <p:txBody>
          <a:bodyPr wrap="square">
            <a:noAutofit/>
          </a:bodyPr>
          <a:lstStyle/>
          <a:p>
            <a:pPr algn="l">
              <a:lnSpc>
                <a:spcPct val="80000"/>
              </a:lnSpc>
            </a:pPr>
            <a:r>
              <a:rPr lang="en-US" sz="4200"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LA DISPUTE PROFESSIONNELLE</a:t>
            </a:r>
            <a:endParaRPr lang="en-US" sz="4200" b="1" spc="-150"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sp>
        <p:nvSpPr>
          <p:cNvPr id="7" name="TextBox 6"/>
          <p:cNvSpPr txBox="1"/>
          <p:nvPr/>
        </p:nvSpPr>
        <p:spPr>
          <a:xfrm>
            <a:off x="457200" y="3581400"/>
            <a:ext cx="8229600" cy="3124200"/>
          </a:xfrm>
          <a:prstGeom prst="rect">
            <a:avLst/>
          </a:prstGeom>
          <a:noFill/>
        </p:spPr>
        <p:txBody>
          <a:bodyPr wrap="square" rtlCol="0">
            <a:noAutofit/>
          </a:bodyPr>
          <a:lstStyle/>
          <a:p>
            <a:pPr marL="457200" indent="-457200">
              <a:lnSpc>
                <a:spcPct val="90000"/>
              </a:lnSpc>
              <a:spcAft>
                <a:spcPts val="1000"/>
              </a:spcAft>
              <a:buClr>
                <a:srgbClr val="AA0000"/>
              </a:buClr>
              <a:buFont typeface="Wingdings" charset="2"/>
              <a:buChar char="ü"/>
            </a:pPr>
            <a:r>
              <a:rPr lang="fr-FR" sz="2300" b="1" dirty="0" smtClean="0">
                <a:latin typeface="Arial"/>
                <a:cs typeface="Arial"/>
              </a:rPr>
              <a:t>Tous les acteurs sont concernés</a:t>
            </a:r>
          </a:p>
          <a:p>
            <a:pPr marL="457200" indent="-457200">
              <a:lnSpc>
                <a:spcPct val="90000"/>
              </a:lnSpc>
              <a:buClr>
                <a:srgbClr val="AA0000"/>
              </a:buClr>
              <a:buFont typeface="Wingdings" charset="2"/>
              <a:buChar char="ü"/>
            </a:pPr>
            <a:r>
              <a:rPr lang="fr-FR" sz="2300" b="1" dirty="0" smtClean="0">
                <a:latin typeface="Arial"/>
                <a:cs typeface="Arial"/>
              </a:rPr>
              <a:t>Ne jamais oublier que le travail se fait :</a:t>
            </a:r>
          </a:p>
          <a:p>
            <a:pPr marL="914400" lvl="1" indent="-457200">
              <a:lnSpc>
                <a:spcPct val="90000"/>
              </a:lnSpc>
              <a:buClr>
                <a:srgbClr val="AA0000"/>
              </a:buClr>
              <a:buFont typeface="Arial"/>
              <a:buChar char="•"/>
            </a:pPr>
            <a:r>
              <a:rPr lang="fr-FR" sz="2300" dirty="0" smtClean="0">
                <a:latin typeface="Arial"/>
                <a:cs typeface="Arial"/>
              </a:rPr>
              <a:t>car les salariés / agents font toujours plus que ce qui leur est demandé</a:t>
            </a:r>
          </a:p>
          <a:p>
            <a:pPr marL="914400" lvl="1" indent="-457200">
              <a:lnSpc>
                <a:spcPct val="90000"/>
              </a:lnSpc>
              <a:spcAft>
                <a:spcPts val="1000"/>
              </a:spcAft>
              <a:buClr>
                <a:srgbClr val="AA0000"/>
              </a:buClr>
              <a:buFont typeface="Arial"/>
              <a:buChar char="•"/>
            </a:pPr>
            <a:r>
              <a:rPr lang="fr-FR" sz="2300" dirty="0" smtClean="0">
                <a:latin typeface="Arial"/>
                <a:cs typeface="Arial"/>
              </a:rPr>
              <a:t>grâce aux coopérations qu’ils peuvent mettre en place</a:t>
            </a:r>
          </a:p>
          <a:p>
            <a:pPr marL="457200" indent="-457200">
              <a:lnSpc>
                <a:spcPct val="90000"/>
              </a:lnSpc>
              <a:spcAft>
                <a:spcPts val="1000"/>
              </a:spcAft>
              <a:buClr>
                <a:srgbClr val="AA0000"/>
              </a:buClr>
              <a:buFont typeface="Wingdings" charset="2"/>
              <a:buChar char="ü"/>
            </a:pPr>
            <a:r>
              <a:rPr lang="fr-FR" sz="2300" b="1" dirty="0" smtClean="0">
                <a:latin typeface="Arial"/>
                <a:cs typeface="Arial"/>
              </a:rPr>
              <a:t>Il n’y a pas de méthode ou de solution miracle,</a:t>
            </a:r>
            <a:br>
              <a:rPr lang="fr-FR" sz="2300" b="1" dirty="0" smtClean="0">
                <a:latin typeface="Arial"/>
                <a:cs typeface="Arial"/>
              </a:rPr>
            </a:br>
            <a:r>
              <a:rPr lang="fr-FR" sz="2300" b="1" dirty="0" smtClean="0">
                <a:latin typeface="Arial"/>
                <a:cs typeface="Arial"/>
              </a:rPr>
              <a:t>il faut maintenir en place le temps de parler</a:t>
            </a:r>
            <a:br>
              <a:rPr lang="fr-FR" sz="2300" b="1" dirty="0" smtClean="0">
                <a:latin typeface="Arial"/>
                <a:cs typeface="Arial"/>
              </a:rPr>
            </a:br>
            <a:r>
              <a:rPr lang="fr-FR" sz="2300" b="1" dirty="0" smtClean="0">
                <a:latin typeface="Arial"/>
                <a:cs typeface="Arial"/>
              </a:rPr>
              <a:t>du travail réel.</a:t>
            </a:r>
          </a:p>
        </p:txBody>
      </p:sp>
      <p:pic>
        <p:nvPicPr>
          <p:cNvPr id="4" name="Picture 4" descr="La table des négociations 31x23x23 cm -1100 euros - Galerie ARTE VIVA.jpg"/>
          <p:cNvPicPr>
            <a:picLocks noChangeAspect="1"/>
          </p:cNvPicPr>
          <p:nvPr/>
        </p:nvPicPr>
        <p:blipFill>
          <a:blip r:embed="rId3">
            <a:lum bright="6000" contrast="47000"/>
          </a:blip>
          <a:srcRect/>
          <a:stretch>
            <a:fillRect/>
          </a:stretch>
        </p:blipFill>
        <p:spPr bwMode="auto">
          <a:xfrm>
            <a:off x="2338922" y="1136650"/>
            <a:ext cx="4237556" cy="2292350"/>
          </a:xfrm>
          <a:prstGeom prst="rect">
            <a:avLst/>
          </a:prstGeom>
          <a:noFill/>
          <a:ln w="25400">
            <a:solidFill>
              <a:srgbClr val="AA0000"/>
            </a:solidFill>
            <a:miter lim="800000"/>
            <a:headEnd/>
            <a:tailEnd/>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up)">
                                      <p:cBhvr>
                                        <p:cTn id="13" dur="500"/>
                                        <p:tgtEl>
                                          <p:spTgt spid="4"/>
                                        </p:tgtEl>
                                      </p:cBhvr>
                                    </p:animEffect>
                                  </p:childTnLst>
                                </p:cTn>
                              </p:par>
                            </p:childTnLst>
                          </p:cTn>
                        </p:par>
                        <p:par>
                          <p:cTn id="14" fill="hold">
                            <p:stCondLst>
                              <p:cond delay="1500"/>
                            </p:stCondLst>
                            <p:childTnLst>
                              <p:par>
                                <p:cTn id="15" presetID="40" presetClass="entr" presetSubtype="0" fill="hold" grpId="0" nodeType="afterEffect">
                                  <p:stCondLst>
                                    <p:cond delay="0"/>
                                  </p:stCondLst>
                                  <p:iterate type="wd">
                                    <p:tmPct val="10000"/>
                                  </p:iterate>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anim calcmode="lin" valueType="num">
                                      <p:cBhvr>
                                        <p:cTn id="18" dur="500" fill="hold"/>
                                        <p:tgtEl>
                                          <p:spTgt spid="7"/>
                                        </p:tgtEl>
                                        <p:attrNameLst>
                                          <p:attrName>ppt_x</p:attrName>
                                        </p:attrNameLst>
                                      </p:cBhvr>
                                      <p:tavLst>
                                        <p:tav tm="0">
                                          <p:val>
                                            <p:strVal val="#ppt_x-.1"/>
                                          </p:val>
                                        </p:tav>
                                        <p:tav tm="100000">
                                          <p:val>
                                            <p:strVal val="#ppt_x"/>
                                          </p:val>
                                        </p:tav>
                                      </p:tavLst>
                                    </p:anim>
                                    <p:anim calcmode="lin" valueType="num">
                                      <p:cBhvr>
                                        <p:cTn id="19"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pic>
        <p:nvPicPr>
          <p:cNvPr id="5" name="Picture 4" descr="end page.png_effected.png"/>
          <p:cNvPicPr>
            <a:picLocks noChangeAspect="1"/>
          </p:cNvPicPr>
          <p:nvPr/>
        </p:nvPicPr>
        <p:blipFill>
          <a:blip r:embed="rId3"/>
          <a:stretch>
            <a:fillRect/>
          </a:stretch>
        </p:blipFill>
        <p:spPr>
          <a:xfrm>
            <a:off x="0" y="0"/>
            <a:ext cx="9144000" cy="6858000"/>
          </a:xfrm>
          <a:prstGeom prst="rect">
            <a:avLst/>
          </a:prstGeom>
        </p:spPr>
      </p:pic>
      <p:sp>
        <p:nvSpPr>
          <p:cNvPr id="7" name="TextBox 6"/>
          <p:cNvSpPr txBox="1"/>
          <p:nvPr/>
        </p:nvSpPr>
        <p:spPr>
          <a:xfrm>
            <a:off x="457200" y="2819400"/>
            <a:ext cx="8305800" cy="1684564"/>
          </a:xfrm>
          <a:prstGeom prst="rect">
            <a:avLst/>
          </a:prstGeom>
          <a:noFill/>
        </p:spPr>
        <p:txBody>
          <a:bodyPr wrap="square" rtlCol="0">
            <a:noAutofit/>
          </a:bodyPr>
          <a:lstStyle/>
          <a:p>
            <a:pPr algn="ctr">
              <a:lnSpc>
                <a:spcPct val="90000"/>
              </a:lnSpc>
              <a:buClr>
                <a:srgbClr val="AA0000"/>
              </a:buClr>
            </a:pPr>
            <a:r>
              <a:rPr lang="fr-FR" sz="3000" b="1" dirty="0" smtClean="0">
                <a:latin typeface="Arial"/>
                <a:cs typeface="Arial"/>
              </a:rPr>
              <a:t>Retrouvez l’intégralité du contenu</a:t>
            </a:r>
          </a:p>
          <a:p>
            <a:pPr algn="ctr">
              <a:lnSpc>
                <a:spcPct val="90000"/>
              </a:lnSpc>
              <a:buClr>
                <a:srgbClr val="AA0000"/>
              </a:buClr>
            </a:pPr>
            <a:r>
              <a:rPr lang="fr-FR" sz="3000" b="1" dirty="0" smtClean="0">
                <a:latin typeface="Arial"/>
                <a:cs typeface="Arial"/>
              </a:rPr>
              <a:t>Souffrance &amp; Travail sur</a:t>
            </a:r>
            <a:endParaRPr lang="fr-FR" sz="1500" b="1" dirty="0" smtClean="0">
              <a:latin typeface="Arial"/>
              <a:cs typeface="Arial"/>
            </a:endParaRPr>
          </a:p>
          <a:p>
            <a:pPr algn="ctr">
              <a:lnSpc>
                <a:spcPct val="90000"/>
              </a:lnSpc>
              <a:buClr>
                <a:srgbClr val="AA0000"/>
              </a:buClr>
            </a:pPr>
            <a:endParaRPr lang="fr-FR" sz="1500" b="1" dirty="0" smtClean="0">
              <a:latin typeface="Arial"/>
              <a:cs typeface="Arial"/>
            </a:endParaRPr>
          </a:p>
          <a:p>
            <a:pPr algn="ctr">
              <a:lnSpc>
                <a:spcPct val="90000"/>
              </a:lnSpc>
              <a:buClr>
                <a:srgbClr val="AA0000"/>
              </a:buClr>
            </a:pPr>
            <a:r>
              <a:rPr lang="fr-FR" sz="3000" b="1" dirty="0" err="1" smtClean="0">
                <a:latin typeface="Arial"/>
                <a:cs typeface="Arial"/>
              </a:rPr>
              <a:t>www</a:t>
            </a:r>
            <a:r>
              <a:rPr lang="fr-FR" sz="3000" b="1" dirty="0" err="1" smtClean="0">
                <a:solidFill>
                  <a:srgbClr val="AA0000"/>
                </a:solidFill>
                <a:latin typeface="Arial"/>
                <a:cs typeface="Arial"/>
              </a:rPr>
              <a:t>.souffrance-</a:t>
            </a:r>
            <a:r>
              <a:rPr lang="fr-FR" sz="3000" b="1" dirty="0" err="1" smtClean="0">
                <a:latin typeface="Arial"/>
                <a:cs typeface="Arial"/>
              </a:rPr>
              <a:t>et</a:t>
            </a:r>
            <a:r>
              <a:rPr lang="fr-FR" sz="3000" b="1" dirty="0" err="1" smtClean="0">
                <a:solidFill>
                  <a:srgbClr val="AA0000"/>
                </a:solidFill>
                <a:latin typeface="Arial"/>
                <a:cs typeface="Arial"/>
              </a:rPr>
              <a:t>-travail.</a:t>
            </a:r>
            <a:r>
              <a:rPr lang="fr-FR" sz="3000" b="1" dirty="0" err="1" smtClean="0">
                <a:latin typeface="Arial"/>
                <a:cs typeface="Arial"/>
              </a:rPr>
              <a:t>com</a:t>
            </a:r>
            <a:endParaRPr lang="fr-FR" sz="3000" b="1" dirty="0">
              <a:latin typeface="Arial"/>
              <a:cs typeface="Arial"/>
            </a:endParaRPr>
          </a:p>
        </p:txBody>
      </p:sp>
      <p:sp>
        <p:nvSpPr>
          <p:cNvPr id="10" name="TextBox 9"/>
          <p:cNvSpPr txBox="1"/>
          <p:nvPr/>
        </p:nvSpPr>
        <p:spPr>
          <a:xfrm>
            <a:off x="3429000" y="6336268"/>
            <a:ext cx="5334000" cy="369332"/>
          </a:xfrm>
          <a:prstGeom prst="rect">
            <a:avLst/>
          </a:prstGeom>
          <a:noFill/>
        </p:spPr>
        <p:txBody>
          <a:bodyPr wrap="square" rtlCol="0">
            <a:noAutofit/>
          </a:bodyPr>
          <a:lstStyle/>
          <a:p>
            <a:r>
              <a:rPr lang="en-US" sz="1600" b="1" i="1" spc="300" dirty="0" err="1">
                <a:effectLst>
                  <a:outerShdw blurRad="50800" dist="38100" dir="2700000">
                    <a:srgbClr val="000000">
                      <a:alpha val="43000"/>
                    </a:srgbClr>
                  </a:outerShdw>
                </a:effectLst>
                <a:latin typeface="Arial"/>
                <a:cs typeface="Arial"/>
              </a:rPr>
              <a:t>f</a:t>
            </a:r>
            <a:r>
              <a:rPr lang="en-US" sz="1600" b="1" i="1" spc="300" dirty="0" err="1" smtClean="0">
                <a:effectLst>
                  <a:outerShdw blurRad="50800" dist="38100" dir="2700000">
                    <a:srgbClr val="000000">
                      <a:alpha val="43000"/>
                    </a:srgbClr>
                  </a:outerShdw>
                </a:effectLst>
                <a:latin typeface="Arial"/>
                <a:cs typeface="Arial"/>
              </a:rPr>
              <a:t>acebook.com/Souffrance</a:t>
            </a:r>
            <a:r>
              <a:rPr lang="en-US" sz="1600" b="1" i="1" spc="300" dirty="0" err="1" smtClean="0">
                <a:solidFill>
                  <a:srgbClr val="AA0000"/>
                </a:solidFill>
                <a:effectLst>
                  <a:outerShdw blurRad="50800" dist="38100" dir="2700000">
                    <a:srgbClr val="000000">
                      <a:alpha val="43000"/>
                    </a:srgbClr>
                  </a:outerShdw>
                </a:effectLst>
                <a:latin typeface="Arial"/>
                <a:cs typeface="Arial"/>
              </a:rPr>
              <a:t>Et</a:t>
            </a:r>
            <a:r>
              <a:rPr lang="en-US" sz="1600" b="1" i="1" spc="300" dirty="0" err="1" smtClean="0">
                <a:effectLst>
                  <a:outerShdw blurRad="50800" dist="38100" dir="2700000">
                    <a:srgbClr val="000000">
                      <a:alpha val="43000"/>
                    </a:srgbClr>
                  </a:outerShdw>
                </a:effectLst>
                <a:latin typeface="Arial"/>
                <a:cs typeface="Arial"/>
              </a:rPr>
              <a:t>Travail</a:t>
            </a:r>
            <a:endParaRPr lang="en-US" sz="1600" b="1" i="1" spc="300" dirty="0">
              <a:effectLst>
                <a:outerShdw blurRad="50800" dist="38100" dir="2700000">
                  <a:srgbClr val="000000">
                    <a:alpha val="43000"/>
                  </a:srgbClr>
                </a:outerShdw>
              </a:effectLst>
              <a:latin typeface="Arial"/>
              <a:cs typeface="Arial"/>
            </a:endParaRPr>
          </a:p>
        </p:txBody>
      </p:sp>
      <p:pic>
        <p:nvPicPr>
          <p:cNvPr id="11" name="Picture 10" descr="facebook_logo.png"/>
          <p:cNvPicPr>
            <a:picLocks noChangeAspect="1"/>
          </p:cNvPicPr>
          <p:nvPr/>
        </p:nvPicPr>
        <p:blipFill>
          <a:blip r:embed="rId4"/>
          <a:stretch>
            <a:fillRect/>
          </a:stretch>
        </p:blipFill>
        <p:spPr>
          <a:xfrm>
            <a:off x="8163840" y="6043136"/>
            <a:ext cx="599160" cy="5979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Effect transition="in" filter="fade">
                                      <p:cBhvr>
                                        <p:cTn id="13" dur="1000"/>
                                        <p:tgtEl>
                                          <p:spTgt spid="7"/>
                                        </p:tgtEl>
                                      </p:cBhvr>
                                    </p:animEffect>
                                  </p:childTnLst>
                                </p:cTn>
                              </p:par>
                            </p:childTnLst>
                          </p:cTn>
                        </p:par>
                        <p:par>
                          <p:cTn id="14" fill="hold">
                            <p:stCondLst>
                              <p:cond delay="3000"/>
                            </p:stCondLst>
                            <p:childTnLst>
                              <p:par>
                                <p:cTn id="15" presetID="18" presetClass="entr" presetSubtype="12"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strips(downLeft)">
                                      <p:cBhvr>
                                        <p:cTn id="17" dur="1000"/>
                                        <p:tgtEl>
                                          <p:spTgt spid="10"/>
                                        </p:tgtEl>
                                      </p:cBhvr>
                                    </p:animEffect>
                                  </p:childTnLst>
                                </p:cTn>
                              </p:par>
                            </p:childTnLst>
                          </p:cTn>
                        </p:par>
                        <p:par>
                          <p:cTn id="18" fill="hold">
                            <p:stCondLst>
                              <p:cond delay="4000"/>
                            </p:stCondLst>
                            <p:childTnLst>
                              <p:par>
                                <p:cTn id="19" presetID="53" presetClass="entr" presetSubtype="0"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305800" cy="1143000"/>
          </a:xfrm>
        </p:spPr>
        <p:txBody>
          <a:bodyPr wrap="square">
            <a:noAutofit/>
          </a:bodyPr>
          <a:lstStyle/>
          <a:p>
            <a:pPr marL="742950" indent="-742950" algn="l">
              <a:lnSpc>
                <a:spcPct val="80000"/>
              </a:lnSpc>
              <a:buClr>
                <a:srgbClr val="AA0000"/>
              </a:buClr>
              <a:buFont typeface="+mj-lt"/>
              <a:buAutoNum type="arabicPeriod" startAt="2"/>
            </a:pPr>
            <a:r>
              <a:rPr lang="en-US" sz="4200" b="1" spc="-150"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DES CONNAISSANCES CLINIQUES SUR LES PATHOLOGIES DU TRAVAIL</a:t>
            </a:r>
            <a:endParaRPr lang="en-US" sz="4200" b="1" spc="-150"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sp>
        <p:nvSpPr>
          <p:cNvPr id="7" name="TextBox 6"/>
          <p:cNvSpPr txBox="1"/>
          <p:nvPr/>
        </p:nvSpPr>
        <p:spPr>
          <a:xfrm>
            <a:off x="457200" y="2590800"/>
            <a:ext cx="8229600" cy="2286000"/>
          </a:xfrm>
          <a:prstGeom prst="rect">
            <a:avLst/>
          </a:prstGeom>
          <a:noFill/>
        </p:spPr>
        <p:txBody>
          <a:bodyPr wrap="square" rtlCol="0">
            <a:noAutofit/>
          </a:bodyPr>
          <a:lstStyle/>
          <a:p>
            <a:pPr>
              <a:lnSpc>
                <a:spcPct val="90000"/>
              </a:lnSpc>
              <a:spcAft>
                <a:spcPts val="1500"/>
              </a:spcAft>
              <a:buClr>
                <a:srgbClr val="AA0000"/>
              </a:buClr>
            </a:pPr>
            <a:r>
              <a:rPr lang="fr-FR" sz="3000" b="1" dirty="0" smtClean="0">
                <a:latin typeface="Arial"/>
                <a:cs typeface="Arial"/>
              </a:rPr>
              <a:t>Les maladies du travail :</a:t>
            </a:r>
          </a:p>
          <a:p>
            <a:pPr>
              <a:lnSpc>
                <a:spcPct val="90000"/>
              </a:lnSpc>
              <a:spcAft>
                <a:spcPts val="1500"/>
              </a:spcAft>
              <a:buClr>
                <a:srgbClr val="AA0000"/>
              </a:buClr>
            </a:pPr>
            <a:r>
              <a:rPr lang="fr-FR" sz="3000" b="1" dirty="0" smtClean="0">
                <a:solidFill>
                  <a:srgbClr val="AA0000"/>
                </a:solidFill>
                <a:latin typeface="Arial"/>
                <a:cs typeface="Arial"/>
              </a:rPr>
              <a:t>Des pathologies de surcharge mais aussi des pathologies de la solitude</a:t>
            </a:r>
            <a:endParaRPr lang="en-US" sz="3000" b="1" dirty="0">
              <a:solidFill>
                <a:srgbClr val="AA0000"/>
              </a:solidFill>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0" presetClass="entr" presetSubtype="0" fill="hold" grpId="0" nodeType="afterEffect">
                                  <p:stCondLst>
                                    <p:cond delay="0"/>
                                  </p:stCondLst>
                                  <p:iterate type="wd">
                                    <p:tmPct val="10000"/>
                                  </p:iterate>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1"/>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305800" cy="1143000"/>
          </a:xfrm>
        </p:spPr>
        <p:txBody>
          <a:bodyPr wrap="square">
            <a:noAutofit/>
          </a:bodyPr>
          <a:lstStyle/>
          <a:p>
            <a:pPr algn="l">
              <a:lnSpc>
                <a:spcPct val="80000"/>
              </a:lnSpc>
            </a:pPr>
            <a:r>
              <a:rPr lang="en-US" b="1"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LES PATHOLOGIES DE SURCHARGE</a:t>
            </a:r>
            <a:endParaRPr lang="en-US" b="1"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sp>
        <p:nvSpPr>
          <p:cNvPr id="7" name="TextBox 6"/>
          <p:cNvSpPr txBox="1"/>
          <p:nvPr/>
        </p:nvSpPr>
        <p:spPr>
          <a:xfrm>
            <a:off x="457200" y="1981200"/>
            <a:ext cx="8229600" cy="4419600"/>
          </a:xfrm>
          <a:prstGeom prst="rect">
            <a:avLst/>
          </a:prstGeom>
          <a:noFill/>
        </p:spPr>
        <p:txBody>
          <a:bodyPr wrap="square" rtlCol="0">
            <a:noAutofit/>
          </a:bodyPr>
          <a:lstStyle/>
          <a:p>
            <a:pPr marL="457200" indent="-457200">
              <a:lnSpc>
                <a:spcPct val="90000"/>
              </a:lnSpc>
              <a:spcAft>
                <a:spcPts val="1500"/>
              </a:spcAft>
              <a:buClr>
                <a:srgbClr val="AA0000"/>
              </a:buClr>
              <a:buFont typeface="Wingdings" charset="2"/>
              <a:buChar char="ü"/>
            </a:pPr>
            <a:r>
              <a:rPr lang="fr-FR" sz="3600" b="1" dirty="0" smtClean="0">
                <a:latin typeface="Arial"/>
                <a:cs typeface="Arial"/>
              </a:rPr>
              <a:t>Les décompensations psychiques</a:t>
            </a:r>
          </a:p>
          <a:p>
            <a:pPr marL="457200" indent="-457200">
              <a:lnSpc>
                <a:spcPct val="90000"/>
              </a:lnSpc>
              <a:spcAft>
                <a:spcPts val="1500"/>
              </a:spcAft>
              <a:buClr>
                <a:srgbClr val="AA0000"/>
              </a:buClr>
              <a:buFont typeface="Wingdings" charset="2"/>
              <a:buChar char="ü"/>
            </a:pPr>
            <a:endParaRPr lang="fr-FR" sz="3600" b="1" dirty="0" smtClean="0">
              <a:latin typeface="Arial"/>
              <a:cs typeface="Arial"/>
            </a:endParaRPr>
          </a:p>
          <a:p>
            <a:pPr marL="457200" indent="-457200">
              <a:lnSpc>
                <a:spcPct val="90000"/>
              </a:lnSpc>
              <a:spcAft>
                <a:spcPts val="1500"/>
              </a:spcAft>
              <a:buClr>
                <a:srgbClr val="AA0000"/>
              </a:buClr>
              <a:buFont typeface="Wingdings" charset="2"/>
              <a:buChar char="ü"/>
            </a:pPr>
            <a:r>
              <a:rPr lang="fr-FR" sz="3600" b="1" dirty="0" smtClean="0">
                <a:latin typeface="Arial"/>
                <a:cs typeface="Arial"/>
              </a:rPr>
              <a:t>Les décompensations violentes</a:t>
            </a:r>
          </a:p>
          <a:p>
            <a:pPr marL="457200" indent="-457200">
              <a:lnSpc>
                <a:spcPct val="90000"/>
              </a:lnSpc>
              <a:spcAft>
                <a:spcPts val="1500"/>
              </a:spcAft>
              <a:buClr>
                <a:srgbClr val="AA0000"/>
              </a:buClr>
            </a:pPr>
            <a:r>
              <a:rPr lang="fr-FR" sz="3600" b="1" dirty="0" smtClean="0">
                <a:latin typeface="Arial"/>
                <a:cs typeface="Arial"/>
              </a:rPr>
              <a:t> </a:t>
            </a:r>
          </a:p>
          <a:p>
            <a:pPr marL="457200" indent="-457200">
              <a:lnSpc>
                <a:spcPct val="90000"/>
              </a:lnSpc>
              <a:spcAft>
                <a:spcPts val="1500"/>
              </a:spcAft>
              <a:buClr>
                <a:srgbClr val="AA0000"/>
              </a:buClr>
              <a:buFont typeface="Wingdings" charset="2"/>
              <a:buChar char="ü"/>
            </a:pPr>
            <a:r>
              <a:rPr lang="fr-FR" sz="3600" b="1" dirty="0" smtClean="0">
                <a:latin typeface="Arial"/>
                <a:cs typeface="Arial"/>
              </a:rPr>
              <a:t>Les décompensations somatiques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0" presetClass="entr" presetSubtype="0" fill="hold" grpId="0" nodeType="afterEffect">
                                  <p:stCondLst>
                                    <p:cond delay="0"/>
                                  </p:stCondLst>
                                  <p:iterate type="wd">
                                    <p:tmPct val="10000"/>
                                  </p:iterate>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1"/>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305800" cy="1143000"/>
          </a:xfrm>
        </p:spPr>
        <p:txBody>
          <a:bodyPr wrap="square">
            <a:noAutofit/>
          </a:bodyPr>
          <a:lstStyle/>
          <a:p>
            <a:pPr algn="l">
              <a:lnSpc>
                <a:spcPct val="80000"/>
              </a:lnSpc>
            </a:pPr>
            <a:r>
              <a:rPr lang="en-US" b="1"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LES DÉCOMPENSATIONS PSYCHIQUES</a:t>
            </a:r>
            <a:endParaRPr lang="en-US" b="1"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sp>
        <p:nvSpPr>
          <p:cNvPr id="7" name="TextBox 6"/>
          <p:cNvSpPr txBox="1"/>
          <p:nvPr/>
        </p:nvSpPr>
        <p:spPr>
          <a:xfrm>
            <a:off x="457200" y="1905000"/>
            <a:ext cx="8229600" cy="4419600"/>
          </a:xfrm>
          <a:prstGeom prst="rect">
            <a:avLst/>
          </a:prstGeom>
          <a:noFill/>
        </p:spPr>
        <p:txBody>
          <a:bodyPr wrap="square" rtlCol="0">
            <a:noAutofit/>
          </a:bodyPr>
          <a:lstStyle/>
          <a:p>
            <a:pPr marL="457200" indent="-457200">
              <a:lnSpc>
                <a:spcPct val="90000"/>
              </a:lnSpc>
              <a:spcAft>
                <a:spcPts val="1500"/>
              </a:spcAft>
              <a:buClr>
                <a:srgbClr val="AA0000"/>
              </a:buClr>
              <a:buFont typeface="Wingdings" charset="2"/>
              <a:buChar char="ü"/>
            </a:pPr>
            <a:r>
              <a:rPr lang="fr-FR" sz="2600" b="1" dirty="0" smtClean="0">
                <a:latin typeface="Arial"/>
                <a:cs typeface="Arial"/>
              </a:rPr>
              <a:t>Stress</a:t>
            </a:r>
          </a:p>
          <a:p>
            <a:pPr marL="457200" indent="-457200">
              <a:lnSpc>
                <a:spcPct val="90000"/>
              </a:lnSpc>
              <a:spcAft>
                <a:spcPts val="1500"/>
              </a:spcAft>
              <a:buClr>
                <a:srgbClr val="AA0000"/>
              </a:buClr>
              <a:buFont typeface="Wingdings" charset="2"/>
              <a:buChar char="ü"/>
            </a:pPr>
            <a:r>
              <a:rPr lang="fr-FR" sz="2600" b="1" dirty="0" smtClean="0">
                <a:latin typeface="Arial"/>
                <a:cs typeface="Arial"/>
              </a:rPr>
              <a:t>Troubles cognitifs </a:t>
            </a:r>
            <a:r>
              <a:rPr lang="fr-FR" sz="2600" dirty="0" smtClean="0">
                <a:latin typeface="Arial"/>
                <a:cs typeface="Arial"/>
              </a:rPr>
              <a:t>(mémoire, logique, concentration)</a:t>
            </a:r>
          </a:p>
          <a:p>
            <a:pPr marL="457200" indent="-457200">
              <a:lnSpc>
                <a:spcPct val="90000"/>
              </a:lnSpc>
              <a:spcAft>
                <a:spcPts val="1500"/>
              </a:spcAft>
              <a:buClr>
                <a:srgbClr val="AA0000"/>
              </a:buClr>
              <a:buFont typeface="Wingdings" charset="2"/>
              <a:buChar char="ü"/>
            </a:pPr>
            <a:r>
              <a:rPr lang="fr-FR" sz="2600" b="1" dirty="0" smtClean="0">
                <a:latin typeface="Arial"/>
                <a:cs typeface="Arial"/>
              </a:rPr>
              <a:t>État de stress post-traumatique</a:t>
            </a:r>
          </a:p>
          <a:p>
            <a:pPr marL="457200" indent="-457200">
              <a:lnSpc>
                <a:spcPct val="90000"/>
              </a:lnSpc>
              <a:spcAft>
                <a:spcPts val="1500"/>
              </a:spcAft>
              <a:buClr>
                <a:srgbClr val="AA0000"/>
              </a:buClr>
              <a:buFont typeface="Wingdings" charset="2"/>
              <a:buChar char="ü"/>
            </a:pPr>
            <a:r>
              <a:rPr lang="fr-FR" sz="2600" b="1" dirty="0" smtClean="0">
                <a:latin typeface="Arial"/>
                <a:cs typeface="Arial"/>
              </a:rPr>
              <a:t>Bouffée délirante, paranoïa situationnelle</a:t>
            </a:r>
          </a:p>
          <a:p>
            <a:pPr marL="457200" indent="-457200">
              <a:lnSpc>
                <a:spcPct val="90000"/>
              </a:lnSpc>
              <a:spcAft>
                <a:spcPts val="1500"/>
              </a:spcAft>
              <a:buClr>
                <a:srgbClr val="AA0000"/>
              </a:buClr>
              <a:buFont typeface="Wingdings" charset="2"/>
              <a:buChar char="ü"/>
            </a:pPr>
            <a:r>
              <a:rPr lang="fr-FR" sz="2600" b="1" spc="-150" dirty="0" smtClean="0">
                <a:latin typeface="Arial"/>
                <a:cs typeface="Arial"/>
              </a:rPr>
              <a:t>Syndrome d’épuisement professionnel ou </a:t>
            </a:r>
            <a:r>
              <a:rPr lang="fr-FR" sz="2600" b="1" spc="-150" dirty="0" err="1" smtClean="0">
                <a:latin typeface="Arial"/>
                <a:cs typeface="Arial"/>
              </a:rPr>
              <a:t>burn-out</a:t>
            </a:r>
            <a:endParaRPr lang="fr-FR" sz="2600" b="1" spc="-150" dirty="0" smtClean="0">
              <a:latin typeface="Arial"/>
              <a:cs typeface="Arial"/>
            </a:endParaRPr>
          </a:p>
          <a:p>
            <a:pPr marL="457200" indent="-457200">
              <a:lnSpc>
                <a:spcPct val="90000"/>
              </a:lnSpc>
              <a:spcAft>
                <a:spcPts val="1500"/>
              </a:spcAft>
              <a:buClr>
                <a:srgbClr val="AA0000"/>
              </a:buClr>
              <a:buFont typeface="Wingdings" charset="2"/>
              <a:buChar char="ü"/>
            </a:pPr>
            <a:r>
              <a:rPr lang="fr-FR" sz="2600" b="1" dirty="0" smtClean="0">
                <a:latin typeface="Arial"/>
                <a:cs typeface="Arial"/>
              </a:rPr>
              <a:t>Effondrement </a:t>
            </a:r>
            <a:r>
              <a:rPr lang="fr-FR" sz="2600" b="1" dirty="0" err="1" smtClean="0">
                <a:latin typeface="Arial"/>
                <a:cs typeface="Arial"/>
              </a:rPr>
              <a:t>anxio-dépressif</a:t>
            </a:r>
            <a:endParaRPr lang="fr-FR" sz="2600" b="1" dirty="0" smtClean="0">
              <a:latin typeface="Arial"/>
              <a:cs typeface="Arial"/>
            </a:endParaRPr>
          </a:p>
          <a:p>
            <a:pPr marL="457200" indent="-457200">
              <a:lnSpc>
                <a:spcPct val="90000"/>
              </a:lnSpc>
              <a:spcAft>
                <a:spcPts val="1500"/>
              </a:spcAft>
              <a:buClr>
                <a:srgbClr val="AA0000"/>
              </a:buClr>
              <a:buFont typeface="Wingdings" charset="2"/>
              <a:buChar char="ü"/>
            </a:pPr>
            <a:r>
              <a:rPr lang="fr-FR" sz="2600" b="1" dirty="0" smtClean="0">
                <a:latin typeface="Arial"/>
                <a:cs typeface="Arial"/>
              </a:rPr>
              <a:t>Suicide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0" presetClass="entr" presetSubtype="0" fill="hold" grpId="0" nodeType="afterEffect">
                                  <p:stCondLst>
                                    <p:cond delay="0"/>
                                  </p:stCondLst>
                                  <p:iterate type="wd">
                                    <p:tmPct val="10000"/>
                                  </p:iterate>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1"/>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305800" cy="1143000"/>
          </a:xfrm>
        </p:spPr>
        <p:txBody>
          <a:bodyPr wrap="square">
            <a:noAutofit/>
          </a:bodyPr>
          <a:lstStyle/>
          <a:p>
            <a:pPr algn="l">
              <a:lnSpc>
                <a:spcPct val="80000"/>
              </a:lnSpc>
            </a:pPr>
            <a:r>
              <a:rPr lang="en-US" b="1"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LES DÉCOMPENSATIONS COMPORTEMENTALES</a:t>
            </a:r>
            <a:endParaRPr lang="en-US" b="1"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sp>
        <p:nvSpPr>
          <p:cNvPr id="7" name="TextBox 6"/>
          <p:cNvSpPr txBox="1"/>
          <p:nvPr/>
        </p:nvSpPr>
        <p:spPr>
          <a:xfrm>
            <a:off x="457200" y="2133600"/>
            <a:ext cx="8229600" cy="4419600"/>
          </a:xfrm>
          <a:prstGeom prst="rect">
            <a:avLst/>
          </a:prstGeom>
          <a:noFill/>
        </p:spPr>
        <p:txBody>
          <a:bodyPr wrap="square" rtlCol="0">
            <a:noAutofit/>
          </a:bodyPr>
          <a:lstStyle/>
          <a:p>
            <a:pPr marL="457200" indent="-457200">
              <a:lnSpc>
                <a:spcPct val="90000"/>
              </a:lnSpc>
              <a:spcAft>
                <a:spcPts val="1500"/>
              </a:spcAft>
              <a:buClr>
                <a:srgbClr val="AA0000"/>
              </a:buClr>
              <a:buFont typeface="Wingdings" charset="2"/>
              <a:buChar char="ü"/>
            </a:pPr>
            <a:r>
              <a:rPr lang="fr-FR" sz="2800" b="1" dirty="0" smtClean="0">
                <a:latin typeface="Arial"/>
                <a:cs typeface="Arial"/>
              </a:rPr>
              <a:t>Violence contre les usagers</a:t>
            </a:r>
          </a:p>
          <a:p>
            <a:pPr marL="457200" indent="-457200">
              <a:lnSpc>
                <a:spcPct val="90000"/>
              </a:lnSpc>
              <a:spcAft>
                <a:spcPts val="1500"/>
              </a:spcAft>
              <a:buClr>
                <a:srgbClr val="AA0000"/>
              </a:buClr>
              <a:buFont typeface="Wingdings" charset="2"/>
              <a:buChar char="ü"/>
            </a:pPr>
            <a:r>
              <a:rPr lang="fr-FR" sz="2800" b="1" dirty="0" smtClean="0">
                <a:latin typeface="Arial"/>
                <a:cs typeface="Arial"/>
              </a:rPr>
              <a:t>Violence entre collègues</a:t>
            </a:r>
          </a:p>
          <a:p>
            <a:pPr marL="457200" indent="-457200">
              <a:lnSpc>
                <a:spcPct val="90000"/>
              </a:lnSpc>
              <a:spcAft>
                <a:spcPts val="1500"/>
              </a:spcAft>
              <a:buClr>
                <a:srgbClr val="AA0000"/>
              </a:buClr>
              <a:buFont typeface="Wingdings" charset="2"/>
              <a:buChar char="ü"/>
            </a:pPr>
            <a:r>
              <a:rPr lang="fr-FR" sz="2800" b="1" dirty="0" smtClean="0">
                <a:latin typeface="Arial"/>
                <a:cs typeface="Arial"/>
              </a:rPr>
              <a:t>Violence contre l’outil de travail</a:t>
            </a:r>
          </a:p>
          <a:p>
            <a:pPr marL="457200" indent="-457200">
              <a:lnSpc>
                <a:spcPct val="90000"/>
              </a:lnSpc>
              <a:spcAft>
                <a:spcPts val="1500"/>
              </a:spcAft>
              <a:buClr>
                <a:srgbClr val="AA0000"/>
              </a:buClr>
              <a:buFont typeface="Wingdings" charset="2"/>
              <a:buChar char="ü"/>
            </a:pPr>
            <a:r>
              <a:rPr lang="fr-FR" sz="2800" b="1" dirty="0" smtClean="0">
                <a:latin typeface="Arial"/>
                <a:cs typeface="Arial"/>
              </a:rPr>
              <a:t>Violence contre l’encadrement</a:t>
            </a:r>
          </a:p>
          <a:p>
            <a:pPr marL="457200" indent="-457200">
              <a:lnSpc>
                <a:spcPct val="90000"/>
              </a:lnSpc>
              <a:spcAft>
                <a:spcPts val="1500"/>
              </a:spcAft>
              <a:buClr>
                <a:srgbClr val="AA0000"/>
              </a:buClr>
              <a:buFont typeface="Wingdings" charset="2"/>
              <a:buChar char="ü"/>
            </a:pPr>
            <a:r>
              <a:rPr lang="fr-FR" sz="2800" b="1" dirty="0" smtClean="0">
                <a:latin typeface="Arial"/>
                <a:cs typeface="Arial"/>
              </a:rPr>
              <a:t>Comportements tyranniques, harcèlement moral, banalisation du mal fait à autrui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0" presetClass="entr" presetSubtype="0" fill="hold" grpId="0" nodeType="afterEffect">
                                  <p:stCondLst>
                                    <p:cond delay="0"/>
                                  </p:stCondLst>
                                  <p:iterate type="wd">
                                    <p:tmPct val="10000"/>
                                  </p:iterate>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1"/>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305800" cy="1143000"/>
          </a:xfrm>
        </p:spPr>
        <p:txBody>
          <a:bodyPr wrap="square">
            <a:noAutofit/>
          </a:bodyPr>
          <a:lstStyle/>
          <a:p>
            <a:pPr algn="l">
              <a:lnSpc>
                <a:spcPct val="80000"/>
              </a:lnSpc>
            </a:pPr>
            <a:r>
              <a:rPr lang="en-US" b="1"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LES DÉCOMPENSATIONS SOMATIQUES</a:t>
            </a:r>
            <a:endParaRPr lang="en-US" b="1"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sp>
        <p:nvSpPr>
          <p:cNvPr id="7" name="TextBox 6"/>
          <p:cNvSpPr txBox="1"/>
          <p:nvPr/>
        </p:nvSpPr>
        <p:spPr>
          <a:xfrm>
            <a:off x="457200" y="2209800"/>
            <a:ext cx="8229600" cy="3505200"/>
          </a:xfrm>
          <a:prstGeom prst="rect">
            <a:avLst/>
          </a:prstGeom>
          <a:noFill/>
        </p:spPr>
        <p:txBody>
          <a:bodyPr wrap="square" rtlCol="0">
            <a:noAutofit/>
          </a:bodyPr>
          <a:lstStyle/>
          <a:p>
            <a:pPr marL="457200" indent="-457200">
              <a:lnSpc>
                <a:spcPct val="90000"/>
              </a:lnSpc>
              <a:spcAft>
                <a:spcPts val="1500"/>
              </a:spcAft>
              <a:buClr>
                <a:srgbClr val="AA0000"/>
              </a:buClr>
              <a:buFont typeface="Wingdings" charset="2"/>
              <a:buChar char="ü"/>
            </a:pPr>
            <a:r>
              <a:rPr lang="fr-FR" sz="2800" b="1" dirty="0" smtClean="0">
                <a:latin typeface="Arial"/>
                <a:cs typeface="Arial"/>
              </a:rPr>
              <a:t>Les troubles </a:t>
            </a:r>
            <a:r>
              <a:rPr lang="fr-FR" sz="2800" b="1" dirty="0" err="1" smtClean="0">
                <a:latin typeface="Arial"/>
                <a:cs typeface="Arial"/>
              </a:rPr>
              <a:t>musculosquelettiques</a:t>
            </a:r>
            <a:endParaRPr lang="fr-FR" sz="2800" b="1" dirty="0" smtClean="0">
              <a:latin typeface="Arial"/>
              <a:cs typeface="Arial"/>
            </a:endParaRPr>
          </a:p>
          <a:p>
            <a:pPr marL="457200" indent="-457200">
              <a:lnSpc>
                <a:spcPct val="90000"/>
              </a:lnSpc>
              <a:spcAft>
                <a:spcPts val="1500"/>
              </a:spcAft>
              <a:buClr>
                <a:srgbClr val="AA0000"/>
              </a:buClr>
              <a:buFont typeface="Wingdings" charset="2"/>
              <a:buChar char="ü"/>
            </a:pPr>
            <a:r>
              <a:rPr lang="fr-FR" sz="2800" b="1" dirty="0" smtClean="0">
                <a:latin typeface="Arial"/>
                <a:cs typeface="Arial"/>
              </a:rPr>
              <a:t>Les troubles cardiovasculaires </a:t>
            </a:r>
            <a:r>
              <a:rPr lang="fr-FR" sz="2800" dirty="0" smtClean="0">
                <a:latin typeface="Arial"/>
                <a:cs typeface="Arial"/>
              </a:rPr>
              <a:t>(mort subite au travail ou </a:t>
            </a:r>
            <a:r>
              <a:rPr lang="fr-FR" sz="2800" b="1" dirty="0" err="1" smtClean="0">
                <a:solidFill>
                  <a:srgbClr val="AA0000"/>
                </a:solidFill>
                <a:latin typeface="Arial"/>
                <a:cs typeface="Arial"/>
              </a:rPr>
              <a:t>karoshi</a:t>
            </a:r>
            <a:r>
              <a:rPr lang="fr-FR" sz="2800" dirty="0" smtClean="0">
                <a:latin typeface="Arial"/>
                <a:cs typeface="Arial"/>
              </a:rPr>
              <a:t>)</a:t>
            </a:r>
          </a:p>
          <a:p>
            <a:pPr marL="457200" indent="-457200">
              <a:lnSpc>
                <a:spcPct val="90000"/>
              </a:lnSpc>
              <a:spcAft>
                <a:spcPts val="1500"/>
              </a:spcAft>
              <a:buClr>
                <a:srgbClr val="AA0000"/>
              </a:buClr>
              <a:buFont typeface="Wingdings" charset="2"/>
              <a:buChar char="ü"/>
            </a:pPr>
            <a:r>
              <a:rPr lang="fr-FR" sz="2800" b="1" dirty="0" smtClean="0">
                <a:latin typeface="Arial"/>
                <a:cs typeface="Arial"/>
              </a:rPr>
              <a:t>Les troubles gastriques</a:t>
            </a:r>
          </a:p>
          <a:p>
            <a:pPr marL="457200" indent="-457200">
              <a:lnSpc>
                <a:spcPct val="90000"/>
              </a:lnSpc>
              <a:spcAft>
                <a:spcPts val="1500"/>
              </a:spcAft>
              <a:buClr>
                <a:srgbClr val="AA0000"/>
              </a:buClr>
              <a:buFont typeface="Wingdings" charset="2"/>
              <a:buChar char="ü"/>
            </a:pPr>
            <a:r>
              <a:rPr lang="fr-FR" sz="2800" b="1" dirty="0" smtClean="0">
                <a:latin typeface="Arial"/>
                <a:cs typeface="Arial"/>
              </a:rPr>
              <a:t>Les troubles gynécologiques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0" presetClass="entr" presetSubtype="0" fill="hold" grpId="0" nodeType="afterEffect">
                                  <p:stCondLst>
                                    <p:cond delay="0"/>
                                  </p:stCondLst>
                                  <p:iterate type="wd">
                                    <p:tmPct val="10000"/>
                                  </p:iterate>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1"/>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305800" cy="1143000"/>
          </a:xfrm>
        </p:spPr>
        <p:txBody>
          <a:bodyPr wrap="square">
            <a:noAutofit/>
          </a:bodyPr>
          <a:lstStyle/>
          <a:p>
            <a:pPr marL="514350" indent="-514350" algn="l">
              <a:lnSpc>
                <a:spcPct val="80000"/>
              </a:lnSpc>
              <a:buClr>
                <a:srgbClr val="AA0000"/>
              </a:buClr>
              <a:buFont typeface="+mj-lt"/>
              <a:buAutoNum type="arabicPeriod" startAt="3"/>
            </a:pPr>
            <a:r>
              <a:rPr lang="en-US" sz="3400" b="1" dirty="0" smtClean="0">
                <a:ln w="25400" cap="flat" cmpd="sng" algn="ctr">
                  <a:noFill/>
                  <a:prstDash val="solid"/>
                  <a:round/>
                  <a:headEnd type="none" w="med" len="med"/>
                  <a:tailEnd type="none" w="med" len="med"/>
                </a:ln>
                <a:effectLst>
                  <a:outerShdw blurRad="50800" dist="50800" dir="2700000">
                    <a:srgbClr val="000000">
                      <a:alpha val="43000"/>
                    </a:srgbClr>
                  </a:outerShdw>
                </a:effectLst>
                <a:latin typeface="Arial"/>
                <a:cs typeface="Arial"/>
              </a:rPr>
              <a:t>DES CONNAISSANCES ORGANISATIONNELLES DANS LE NOUVEL ENVIRONNEMENT JURISPRUDENTIEL</a:t>
            </a:r>
            <a:endParaRPr lang="en-US" sz="3400" b="1" dirty="0">
              <a:ln w="25400" cap="flat" cmpd="sng" algn="ctr">
                <a:noFill/>
                <a:prstDash val="solid"/>
                <a:round/>
                <a:headEnd type="none" w="med" len="med"/>
                <a:tailEnd type="none" w="med" len="med"/>
              </a:ln>
              <a:solidFill>
                <a:srgbClr val="AA0000"/>
              </a:solidFill>
              <a:effectLst>
                <a:outerShdw blurRad="50800" dist="50800" dir="2700000">
                  <a:srgbClr val="000000">
                    <a:alpha val="43000"/>
                  </a:srgbClr>
                </a:outerShdw>
              </a:effectLst>
              <a:latin typeface="Arial"/>
              <a:cs typeface="Arial"/>
            </a:endParaRPr>
          </a:p>
        </p:txBody>
      </p:sp>
      <p:sp>
        <p:nvSpPr>
          <p:cNvPr id="7" name="TextBox 6"/>
          <p:cNvSpPr txBox="1"/>
          <p:nvPr/>
        </p:nvSpPr>
        <p:spPr>
          <a:xfrm>
            <a:off x="457200" y="2438400"/>
            <a:ext cx="8229600" cy="3505200"/>
          </a:xfrm>
          <a:prstGeom prst="rect">
            <a:avLst/>
          </a:prstGeom>
          <a:noFill/>
        </p:spPr>
        <p:txBody>
          <a:bodyPr wrap="square" rtlCol="0">
            <a:noAutofit/>
          </a:bodyPr>
          <a:lstStyle/>
          <a:p>
            <a:pPr marL="457200" indent="-457200">
              <a:lnSpc>
                <a:spcPct val="90000"/>
              </a:lnSpc>
              <a:spcAft>
                <a:spcPts val="1500"/>
              </a:spcAft>
              <a:buClr>
                <a:srgbClr val="AA0000"/>
              </a:buClr>
              <a:buFont typeface="Wingdings" charset="2"/>
              <a:buChar char="ü"/>
            </a:pPr>
            <a:r>
              <a:rPr lang="fr-FR" sz="2300" b="1" dirty="0" smtClean="0">
                <a:latin typeface="Arial"/>
                <a:cs typeface="Arial"/>
              </a:rPr>
              <a:t>Tous les acteurs de l’établissement sont concernés</a:t>
            </a:r>
          </a:p>
          <a:p>
            <a:pPr marL="457200" indent="-457200">
              <a:lnSpc>
                <a:spcPct val="90000"/>
              </a:lnSpc>
              <a:spcAft>
                <a:spcPts val="1500"/>
              </a:spcAft>
              <a:buClr>
                <a:srgbClr val="AA0000"/>
              </a:buClr>
              <a:buFont typeface="Wingdings" charset="2"/>
              <a:buChar char="ü"/>
            </a:pPr>
            <a:r>
              <a:rPr lang="fr-FR" sz="2300" b="1" dirty="0" smtClean="0">
                <a:latin typeface="Arial"/>
                <a:cs typeface="Arial"/>
              </a:rPr>
              <a:t>Leur travail doit se faire en pluridisciplinarité</a:t>
            </a:r>
          </a:p>
          <a:p>
            <a:pPr marL="457200" indent="-457200">
              <a:lnSpc>
                <a:spcPct val="90000"/>
              </a:lnSpc>
              <a:spcAft>
                <a:spcPts val="1500"/>
              </a:spcAft>
              <a:buClr>
                <a:srgbClr val="AA0000"/>
              </a:buClr>
              <a:buFont typeface="Wingdings" charset="2"/>
              <a:buChar char="ü"/>
            </a:pPr>
            <a:r>
              <a:rPr lang="fr-FR" sz="2300" b="1" dirty="0" smtClean="0">
                <a:latin typeface="Arial"/>
                <a:cs typeface="Arial"/>
              </a:rPr>
              <a:t>Il faut toujours retourner sur le travail réel</a:t>
            </a:r>
          </a:p>
          <a:p>
            <a:pPr marL="457200" indent="-457200">
              <a:lnSpc>
                <a:spcPct val="90000"/>
              </a:lnSpc>
              <a:spcAft>
                <a:spcPts val="600"/>
              </a:spcAft>
              <a:buClr>
                <a:srgbClr val="AA0000"/>
              </a:buClr>
              <a:buFont typeface="Wingdings" charset="2"/>
              <a:buChar char="ü"/>
            </a:pPr>
            <a:r>
              <a:rPr lang="fr-FR" sz="2300" b="1" dirty="0" smtClean="0">
                <a:latin typeface="Arial"/>
                <a:cs typeface="Arial"/>
              </a:rPr>
              <a:t>Ne jamais oublier que le travail se fait :</a:t>
            </a:r>
          </a:p>
          <a:p>
            <a:pPr marL="914400" lvl="1" indent="-457200">
              <a:lnSpc>
                <a:spcPct val="90000"/>
              </a:lnSpc>
              <a:spcAft>
                <a:spcPts val="600"/>
              </a:spcAft>
              <a:buClr>
                <a:srgbClr val="AA0000"/>
              </a:buClr>
              <a:buFont typeface="Arial"/>
              <a:buChar char="•"/>
            </a:pPr>
            <a:r>
              <a:rPr lang="fr-FR" sz="2300" dirty="0" smtClean="0">
                <a:latin typeface="Arial"/>
                <a:cs typeface="Arial"/>
              </a:rPr>
              <a:t>car les salariés font  plus que ce qui leur est demandé</a:t>
            </a:r>
          </a:p>
          <a:p>
            <a:pPr marL="914400" lvl="1" indent="-457200">
              <a:lnSpc>
                <a:spcPct val="90000"/>
              </a:lnSpc>
              <a:spcAft>
                <a:spcPts val="1500"/>
              </a:spcAft>
              <a:buClr>
                <a:srgbClr val="AA0000"/>
              </a:buClr>
              <a:buFont typeface="Arial"/>
              <a:buChar char="•"/>
            </a:pPr>
            <a:r>
              <a:rPr lang="fr-FR" sz="2300" dirty="0" smtClean="0">
                <a:latin typeface="Arial"/>
                <a:cs typeface="Arial"/>
              </a:rPr>
              <a:t>grâce aux coopérations qu’ils peuvent mettre en place</a:t>
            </a:r>
          </a:p>
          <a:p>
            <a:pPr marL="457200" indent="-457200">
              <a:lnSpc>
                <a:spcPct val="90000"/>
              </a:lnSpc>
              <a:spcAft>
                <a:spcPts val="1500"/>
              </a:spcAft>
              <a:buClr>
                <a:srgbClr val="AA0000"/>
              </a:buClr>
              <a:buFont typeface="Wingdings" charset="2"/>
              <a:buChar char="ü"/>
            </a:pPr>
            <a:r>
              <a:rPr lang="fr-FR" sz="2300" b="1" dirty="0" smtClean="0">
                <a:latin typeface="Arial"/>
                <a:cs typeface="Arial"/>
              </a:rPr>
              <a:t>il faut une attention permanente pour que la</a:t>
            </a:r>
            <a:br>
              <a:rPr lang="fr-FR" sz="2300" b="1" dirty="0" smtClean="0">
                <a:latin typeface="Arial"/>
                <a:cs typeface="Arial"/>
              </a:rPr>
            </a:br>
            <a:r>
              <a:rPr lang="fr-FR" sz="2300" b="1" dirty="0" smtClean="0">
                <a:latin typeface="Arial"/>
                <a:cs typeface="Arial"/>
              </a:rPr>
              <a:t>question du réel de travail ne soit pas évacuée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0" presetClass="entr" presetSubtype="0" fill="hold" grpId="0" nodeType="afterEffect">
                                  <p:stCondLst>
                                    <p:cond delay="0"/>
                                  </p:stCondLst>
                                  <p:iterate type="wd">
                                    <p:tmPct val="10000"/>
                                  </p:iterate>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1"/>
                                          </p:val>
                                        </p:tav>
                                        <p:tav tm="100000">
                                          <p:val>
                                            <p:strVal val="#ppt_x"/>
                                          </p:val>
                                        </p:tav>
                                      </p:tavLst>
                                    </p:anim>
                                    <p:anim calcmode="lin" valueType="num">
                                      <p:cBhvr>
                                        <p:cTn id="15"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226</TotalTime>
  <Words>2053</Words>
  <Application>Microsoft Macintosh PowerPoint</Application>
  <PresentationFormat>On-screen Show (4:3)</PresentationFormat>
  <Paragraphs>212</Paragraphs>
  <Slides>31</Slides>
  <Notes>2</Notes>
  <HiddenSlides>0</HiddenSlides>
  <MMClips>0</MMClips>
  <ScaleCrop>false</ScaleCrop>
  <HeadingPairs>
    <vt:vector size="4" baseType="variant">
      <vt:variant>
        <vt:lpstr>Design Template</vt:lpstr>
      </vt:variant>
      <vt:variant>
        <vt:i4>1</vt:i4>
      </vt:variant>
      <vt:variant>
        <vt:lpstr>Slide Titles</vt:lpstr>
      </vt:variant>
      <vt:variant>
        <vt:i4>31</vt:i4>
      </vt:variant>
    </vt:vector>
  </HeadingPairs>
  <TitlesOfParts>
    <vt:vector size="32" baseType="lpstr">
      <vt:lpstr>Office Theme</vt:lpstr>
      <vt:lpstr>QUELS OUTILS DE REPÉRAGE ET DE PRISE EN CHARGE ?</vt:lpstr>
      <vt:lpstr>D’ABORD ÉDIFIER DES CONNAISSANCES ET DES OUTILS COMMUNS</vt:lpstr>
      <vt:lpstr>UNE THÉORIE DU TRAVAIL COMMUNE</vt:lpstr>
      <vt:lpstr>DES CONNAISSANCES CLINIQUES SUR LES PATHOLOGIES DU TRAVAIL</vt:lpstr>
      <vt:lpstr>LES PATHOLOGIES DE SURCHARGE</vt:lpstr>
      <vt:lpstr>LES DÉCOMPENSATIONS PSYCHIQUES</vt:lpstr>
      <vt:lpstr>LES DÉCOMPENSATIONS COMPORTEMENTALES</vt:lpstr>
      <vt:lpstr>LES DÉCOMPENSATIONS SOMATIQUES</vt:lpstr>
      <vt:lpstr>DES CONNAISSANCES ORGANISATIONNELLES DANS LE NOUVEL ENVIRONNEMENT JURISPRUDENTIEL</vt:lpstr>
      <vt:lpstr>LE NOUVEL ENVIRONNEMENT JURISPRUDENTIEL ?</vt:lpstr>
      <vt:lpstr>LE NOUVEL ENVIRONNEMENT JURISPRUDENTIEL ?</vt:lpstr>
      <vt:lpstr>LES PRATIQUES ORGANISATIONNELLES PATHOGÈNES</vt:lpstr>
      <vt:lpstr>LE LIEN DE SUBORDINATION (1)</vt:lpstr>
      <vt:lpstr>LE LIEN DE SUBORDINATION (2)</vt:lpstr>
      <vt:lpstr>LE LIEN DE SUBORDINATION (3)</vt:lpstr>
      <vt:lpstr>LE LIEN DE SUBORDINATION (4)</vt:lpstr>
      <vt:lpstr>LE LIEN DE SUBORDINATION (5)</vt:lpstr>
      <vt:lpstr>LES RÈGLES DISCIPLINAIRES (1)</vt:lpstr>
      <vt:lpstr>LES RÈGLES DISCIPLINAIRES (2)</vt:lpstr>
      <vt:lpstr>LES RÈGLES DISCIPLINAIRES (3)</vt:lpstr>
      <vt:lpstr>LE POUVOIR DE DIRECTION ET D’ORGANISATION DU TRAVAIL (1)</vt:lpstr>
      <vt:lpstr>LE POUVOIR DE DIRECTION ET D’ORGANISATION DU TRAVAIL (2)</vt:lpstr>
      <vt:lpstr>LE POUVOIR DE DIRECTION ET D’ORGANISATION DU TRAVAIL (3)</vt:lpstr>
      <vt:lpstr>LE POUVOIR DE DIRECTION ET D’ORGANISATION DU TRAVAIL (4)</vt:lpstr>
      <vt:lpstr>PRATIQUES vs RÈGLES DE DROIT</vt:lpstr>
      <vt:lpstr>SOLLICITER LES BONS INTERLOCUTEURS AU SEIN DE L’ÉTBALISSEMENT (1)</vt:lpstr>
      <vt:lpstr>SOLLICITER LES BONS INTERLOCUTEURS AU SEIN DE L’ÉTBALISSEMENT (2)</vt:lpstr>
      <vt:lpstr>SOLLICITER LES BONS INTERLOCUTEURS EN DEHORS DE L’ÉTBALISSEMENT</vt:lpstr>
      <vt:lpstr>ARTICULATION DES TABLEAUX DE PSYCHOPATHOLOGIE DU TRAVAIL AUX LIGNÉES STRUCTURELLES</vt:lpstr>
      <vt:lpstr>LA DISPUTE PROFESSIONNELLE</vt:lpstr>
      <vt:lpstr>Slide 31</vt:lpstr>
    </vt:vector>
  </TitlesOfParts>
  <Company>Les citadelles de la Propagande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Billy</dc:creator>
  <cp:lastModifiedBy>Marie Pezé</cp:lastModifiedBy>
  <cp:revision>123</cp:revision>
  <dcterms:created xsi:type="dcterms:W3CDTF">2013-04-05T15:11:10Z</dcterms:created>
  <dcterms:modified xsi:type="dcterms:W3CDTF">2013-04-05T15:12:59Z</dcterms:modified>
</cp:coreProperties>
</file>