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4" r:id="rId3"/>
    <p:sldId id="258"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‹N°›</a:t>
            </a:fld>
            <a:endParaRPr lang="en-US"/>
          </a:p>
        </p:txBody>
      </p:sp>
    </p:spTree>
    <p:extLst>
      <p:ext uri="{BB962C8B-B14F-4D97-AF65-F5344CB8AC3E}">
        <p14:creationId xmlns:p14="http://schemas.microsoft.com/office/powerpoint/2010/main" val="834751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extLst>
      <p:ext uri="{BB962C8B-B14F-4D97-AF65-F5344CB8AC3E}">
        <p14:creationId xmlns:p14="http://schemas.microsoft.com/office/powerpoint/2010/main" val="345627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17</a:t>
            </a:fld>
            <a:endParaRPr lang="en-US"/>
          </a:p>
        </p:txBody>
      </p:sp>
    </p:spTree>
    <p:extLst>
      <p:ext uri="{BB962C8B-B14F-4D97-AF65-F5344CB8AC3E}">
        <p14:creationId xmlns:p14="http://schemas.microsoft.com/office/powerpoint/2010/main" val="83203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990600" y="2078437"/>
            <a:ext cx="7772400" cy="1470025"/>
          </a:xfrm>
        </p:spPr>
        <p:txBody>
          <a:bodyPr>
            <a:normAutofit/>
          </a:bodyPr>
          <a:lstStyle/>
          <a:p>
            <a:pPr algn="l"/>
            <a:r>
              <a:rPr lang="en-US" sz="3000" b="1" spc="-150" dirty="0" smtClean="0">
                <a:latin typeface="Arial"/>
                <a:cs typeface="Arial"/>
              </a:rPr>
              <a:t>PRINCIPAUX CHANGEMENTS CONSTATÉS DANS LES ORGANISATIONS DU TRAVAIL</a:t>
            </a:r>
            <a:endParaRPr lang="en-US" sz="3000" b="1" spc="-150" dirty="0">
              <a:latin typeface="Arial"/>
              <a:cs typeface="Arial"/>
            </a:endParaRPr>
          </a:p>
        </p:txBody>
      </p:sp>
      <p:sp>
        <p:nvSpPr>
          <p:cNvPr id="3" name="Subtitle 2"/>
          <p:cNvSpPr>
            <a:spLocks noGrp="1"/>
          </p:cNvSpPr>
          <p:nvPr>
            <p:ph type="subTitle" idx="1"/>
          </p:nvPr>
        </p:nvSpPr>
        <p:spPr>
          <a:xfrm>
            <a:off x="1033812" y="3259537"/>
            <a:ext cx="6400800" cy="855263"/>
          </a:xfrm>
        </p:spPr>
        <p:txBody>
          <a:bodyPr>
            <a:noAutofit/>
          </a:bodyPr>
          <a:lstStyle/>
          <a:p>
            <a:pPr algn="l">
              <a:lnSpc>
                <a:spcPct val="80000"/>
              </a:lnSpc>
            </a:pPr>
            <a:r>
              <a:rPr lang="fr-FR" sz="2000" b="1" dirty="0" smtClean="0">
                <a:solidFill>
                  <a:srgbClr val="AA0000"/>
                </a:solidFill>
                <a:latin typeface="Arial"/>
                <a:cs typeface="Arial"/>
              </a:rPr>
              <a:t>Jean-Louis OSVATH</a:t>
            </a:r>
          </a:p>
          <a:p>
            <a:pPr algn="l">
              <a:lnSpc>
                <a:spcPct val="80000"/>
              </a:lnSpc>
            </a:pPr>
            <a:r>
              <a:rPr lang="fr-FR" sz="1600" b="1" dirty="0" smtClean="0">
                <a:solidFill>
                  <a:schemeClr val="tx1">
                    <a:lumMod val="95000"/>
                    <a:lumOff val="5000"/>
                  </a:schemeClr>
                </a:solidFill>
                <a:latin typeface="Arial"/>
                <a:cs typeface="Arial"/>
              </a:rPr>
              <a:t>Inspecteur du Travail</a:t>
            </a:r>
            <a:endParaRPr lang="fr-FR" sz="1600" b="1" dirty="0" smtClean="0">
              <a:solidFill>
                <a:srgbClr val="AA0000"/>
              </a:solidFill>
              <a:latin typeface="Arial"/>
              <a:cs typeface="Arial"/>
            </a:endParaRPr>
          </a:p>
          <a:p>
            <a:pPr algn="l">
              <a:lnSpc>
                <a:spcPct val="80000"/>
              </a:lnSpc>
            </a:pPr>
            <a:endParaRPr lang="fr-FR" sz="1600" b="1" dirty="0">
              <a:solidFill>
                <a:srgbClr val="AA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762030"/>
            <a:ext cx="8229600" cy="4724370"/>
          </a:xfrm>
          <a:prstGeom prst="rect">
            <a:avLst/>
          </a:prstGeom>
          <a:noFill/>
        </p:spPr>
        <p:txBody>
          <a:bodyPr wrap="square" rtlCol="0">
            <a:noAutofit/>
          </a:bodyPr>
          <a:lstStyle/>
          <a:p>
            <a:pPr marL="457200" indent="-457200">
              <a:lnSpc>
                <a:spcPct val="90000"/>
              </a:lnSpc>
              <a:spcAft>
                <a:spcPts val="1000"/>
              </a:spcAft>
              <a:buClr>
                <a:srgbClr val="AA0000"/>
              </a:buClr>
            </a:pPr>
            <a:r>
              <a:rPr lang="fr-FR" sz="3600" b="1" dirty="0" smtClean="0">
                <a:latin typeface="Arial"/>
                <a:cs typeface="Arial"/>
              </a:rPr>
              <a:t>LES PROCÉDURES</a:t>
            </a:r>
          </a:p>
          <a:p>
            <a:pPr marL="457200" indent="-457200">
              <a:lnSpc>
                <a:spcPct val="90000"/>
              </a:lnSpc>
              <a:spcAft>
                <a:spcPts val="1000"/>
              </a:spcAft>
              <a:buClr>
                <a:srgbClr val="AA0000"/>
              </a:buClr>
              <a:buFont typeface="Wingdings" charset="2"/>
              <a:buChar char="ü"/>
            </a:pPr>
            <a:endParaRPr lang="fr-FR" sz="2400" b="1" dirty="0" smtClean="0">
              <a:latin typeface="Arial"/>
              <a:cs typeface="Arial"/>
            </a:endParaRPr>
          </a:p>
          <a:p>
            <a:pPr marL="914400" lvl="1" indent="-457200">
              <a:spcAft>
                <a:spcPts val="1000"/>
              </a:spcAft>
              <a:buClr>
                <a:srgbClr val="AA0000"/>
              </a:buClr>
              <a:buFont typeface="Arial"/>
              <a:buChar char="•"/>
            </a:pPr>
            <a:r>
              <a:rPr lang="fr-FR" sz="2400" dirty="0" smtClean="0">
                <a:latin typeface="Arial"/>
                <a:cs typeface="Arial"/>
              </a:rPr>
              <a:t>L’absence de soutien social, c'est-à-dire de l’intervention de la hiérarchie pour l’aide à la réalisation du travail ou encore des collègues de travail, est remplacée par toujours plus de </a:t>
            </a:r>
            <a:r>
              <a:rPr lang="fr-FR" sz="2400" b="1" dirty="0" smtClean="0">
                <a:latin typeface="Arial"/>
                <a:cs typeface="Arial"/>
              </a:rPr>
              <a:t>procédures </a:t>
            </a:r>
            <a:r>
              <a:rPr lang="fr-FR" sz="2400" dirty="0" smtClean="0">
                <a:latin typeface="Arial"/>
                <a:cs typeface="Arial"/>
              </a:rPr>
              <a:t>écrites, parfois très complexes, car supposées décrire les opérations du travail réel.</a:t>
            </a:r>
          </a:p>
          <a:p>
            <a:pPr marL="914400" lvl="1" indent="-457200">
              <a:spcAft>
                <a:spcPts val="1000"/>
              </a:spcAft>
              <a:buClr>
                <a:srgbClr val="AA0000"/>
              </a:buClr>
              <a:buFont typeface="Arial"/>
              <a:buChar char="•"/>
            </a:pPr>
            <a:r>
              <a:rPr lang="fr-FR" sz="2400" dirty="0" smtClean="0">
                <a:latin typeface="Arial"/>
                <a:cs typeface="Arial"/>
              </a:rPr>
              <a:t>Elles sont souvent inapplicables.</a:t>
            </a:r>
          </a:p>
          <a:p>
            <a:pPr marL="914400" lvl="1" indent="-457200">
              <a:spcAft>
                <a:spcPts val="1000"/>
              </a:spcAft>
              <a:buClr>
                <a:srgbClr val="AA0000"/>
              </a:buClr>
              <a:buFont typeface="Arial"/>
              <a:buChar char="•"/>
            </a:pPr>
            <a:r>
              <a:rPr lang="fr-FR" sz="2400" dirty="0" smtClean="0">
                <a:latin typeface="Arial"/>
                <a:cs typeface="Arial"/>
              </a:rPr>
              <a:t>On demande aux salariés d’être autonome et en même temps de respecter à la lettre le prescrit.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609600"/>
            <a:ext cx="8229600" cy="4724370"/>
          </a:xfrm>
          <a:prstGeom prst="rect">
            <a:avLst/>
          </a:prstGeom>
          <a:noFill/>
        </p:spPr>
        <p:txBody>
          <a:bodyPr wrap="square" rtlCol="0">
            <a:noAutofit/>
          </a:bodyPr>
          <a:lstStyle/>
          <a:p>
            <a:pPr marL="457200" indent="-457200">
              <a:lnSpc>
                <a:spcPct val="90000"/>
              </a:lnSpc>
              <a:spcAft>
                <a:spcPts val="1000"/>
              </a:spcAft>
              <a:buClr>
                <a:srgbClr val="AA0000"/>
              </a:buClr>
            </a:pPr>
            <a:r>
              <a:rPr lang="fr-FR" sz="3600" b="1" dirty="0" smtClean="0">
                <a:latin typeface="Arial"/>
                <a:cs typeface="Arial"/>
              </a:rPr>
              <a:t>LE PILOTAGE PAR L’AVAL</a:t>
            </a:r>
          </a:p>
          <a:p>
            <a:pPr marL="0" lvl="1">
              <a:spcAft>
                <a:spcPts val="1000"/>
              </a:spcAft>
              <a:buClr>
                <a:srgbClr val="AA0000"/>
              </a:buClr>
            </a:pPr>
            <a:r>
              <a:rPr lang="fr-FR" sz="2400" b="1" dirty="0" smtClean="0">
                <a:solidFill>
                  <a:srgbClr val="AA0000"/>
                </a:solidFill>
                <a:latin typeface="Arial"/>
                <a:cs typeface="Arial"/>
              </a:rPr>
              <a:t>c'est-à-dire une confrontation de plus en plus directe de l’opérateur par rapport à la demande du public ou du marché,</a:t>
            </a:r>
          </a:p>
          <a:p>
            <a:pPr marL="0" lvl="1">
              <a:spcAft>
                <a:spcPts val="1000"/>
              </a:spcAft>
              <a:buClr>
                <a:srgbClr val="AA0000"/>
              </a:buClr>
            </a:pPr>
            <a:r>
              <a:rPr lang="fr-FR" sz="1000" dirty="0" smtClean="0">
                <a:latin typeface="Arial"/>
                <a:cs typeface="Arial"/>
              </a:rPr>
              <a:t> </a:t>
            </a:r>
          </a:p>
          <a:p>
            <a:pPr marL="0" lvl="1">
              <a:spcAft>
                <a:spcPts val="1000"/>
              </a:spcAft>
              <a:buClr>
                <a:srgbClr val="AA0000"/>
              </a:buClr>
            </a:pPr>
            <a:r>
              <a:rPr lang="fr-FR" sz="2400" dirty="0" smtClean="0">
                <a:latin typeface="Arial"/>
                <a:cs typeface="Arial"/>
              </a:rPr>
              <a:t>C’est le client roi auquel le salarié fait directement face, à qui il doit vendre de plus en plus de produits correspondant aux objectifs qui lui ont été fixés alors que ceux-ci ne revêtent pas toujours, loin s’en faut, les qualités vantées par le marketing, ni toujours un réel besoin pour l’acheteur. L’usager ne trouve pas en face de lui le service attendu du fait de sous-effectifs ou de l’affectation des salariés à des tâches destinées à faire du chiffre, sur lesquels on va pouvoir communiquer;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685830"/>
            <a:ext cx="8229600" cy="47243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3000" b="1" dirty="0" smtClean="0">
                <a:latin typeface="Arial"/>
                <a:cs typeface="Arial"/>
              </a:rPr>
              <a:t>Les discours sur la </a:t>
            </a:r>
            <a:r>
              <a:rPr lang="fr-FR" sz="3000" b="1" dirty="0" smtClean="0">
                <a:solidFill>
                  <a:srgbClr val="AA0000"/>
                </a:solidFill>
                <a:latin typeface="Arial"/>
                <a:cs typeface="Arial"/>
              </a:rPr>
              <a:t>qualité</a:t>
            </a:r>
            <a:r>
              <a:rPr lang="fr-FR" sz="3000" b="1" dirty="0" smtClean="0">
                <a:latin typeface="Arial"/>
                <a:cs typeface="Arial"/>
              </a:rPr>
              <a:t>, qui accompagnent ces évolutions des organisations du travail reflètent bien souvent une réalité toute autre </a:t>
            </a:r>
            <a:r>
              <a:rPr lang="fr-FR" sz="3000" dirty="0" smtClean="0">
                <a:latin typeface="Arial"/>
                <a:cs typeface="Arial"/>
              </a:rPr>
              <a:t> </a:t>
            </a:r>
          </a:p>
          <a:p>
            <a:pPr lvl="1" indent="-457200">
              <a:spcAft>
                <a:spcPts val="1000"/>
              </a:spcAft>
              <a:buClr>
                <a:srgbClr val="AA0000"/>
              </a:buClr>
              <a:buFont typeface="Wingdings" charset="2"/>
              <a:buChar char="ü"/>
            </a:pPr>
            <a:r>
              <a:rPr lang="fr-FR" sz="2000" b="1" dirty="0" smtClean="0">
                <a:latin typeface="Arial"/>
                <a:cs typeface="Arial"/>
              </a:rPr>
              <a:t>On demande de produire de la qualité totale, mais c’est surtout un argument commercial sans rapport avec la notion de travail de qualité au sens du salarié</a:t>
            </a:r>
          </a:p>
          <a:p>
            <a:pPr lvl="1" indent="-457200">
              <a:spcAft>
                <a:spcPts val="1000"/>
              </a:spcAft>
              <a:buClr>
                <a:srgbClr val="AA0000"/>
              </a:buClr>
              <a:buFont typeface="Wingdings" charset="2"/>
              <a:buChar char="ü"/>
            </a:pPr>
            <a:r>
              <a:rPr lang="fr-FR" sz="2000" b="1" dirty="0" smtClean="0">
                <a:latin typeface="Arial"/>
                <a:cs typeface="Arial"/>
              </a:rPr>
              <a:t>Le résultat est loin de la promesse : Toyota par exemple, est passé de 60 000 véhicules rappelés pour vice de fabrication en 2001 à 1 million 880 000 en 2005</a:t>
            </a:r>
            <a:r>
              <a:rPr lang="fr-FR" sz="2000" b="1" baseline="30000" dirty="0" smtClean="0">
                <a:latin typeface="Arial"/>
                <a:cs typeface="Arial"/>
              </a:rPr>
              <a:t>(1)</a:t>
            </a:r>
            <a:r>
              <a:rPr lang="fr-FR" sz="2000" b="1" dirty="0" smtClean="0">
                <a:latin typeface="Arial"/>
                <a:cs typeface="Arial"/>
              </a:rPr>
              <a:t>. Nous en sommes à 7 millions en 2009 et 10 millions en 2010.</a:t>
            </a:r>
          </a:p>
          <a:p>
            <a:pPr lvl="1" indent="-457200">
              <a:spcAft>
                <a:spcPts val="1000"/>
              </a:spcAft>
              <a:buClr>
                <a:srgbClr val="AA0000"/>
              </a:buClr>
              <a:buFont typeface="Wingdings" charset="2"/>
              <a:buChar char="ü"/>
            </a:pPr>
            <a:endParaRPr lang="fr-FR" dirty="0" smtClean="0">
              <a:latin typeface="Arial"/>
              <a:cs typeface="Arial"/>
            </a:endParaRPr>
          </a:p>
          <a:p>
            <a:pPr lvl="1" indent="-457200">
              <a:spcAft>
                <a:spcPts val="1000"/>
              </a:spcAft>
              <a:buClr>
                <a:srgbClr val="AA0000"/>
              </a:buClr>
            </a:pPr>
            <a:r>
              <a:rPr lang="fr-FR" sz="1600" baseline="30000" dirty="0" smtClean="0">
                <a:latin typeface="Arial"/>
                <a:cs typeface="Arial"/>
              </a:rPr>
              <a:t>(1) </a:t>
            </a:r>
            <a:r>
              <a:rPr lang="fr-FR" sz="1600" dirty="0" smtClean="0">
                <a:latin typeface="Arial"/>
                <a:cs typeface="Arial"/>
              </a:rPr>
              <a:t>[</a:t>
            </a:r>
            <a:r>
              <a:rPr lang="fr-FR" sz="1600" dirty="0" err="1" smtClean="0">
                <a:latin typeface="Arial"/>
                <a:cs typeface="Arial"/>
              </a:rPr>
              <a:t>Watanabe</a:t>
            </a:r>
            <a:r>
              <a:rPr lang="fr-FR" sz="1600" dirty="0" smtClean="0">
                <a:latin typeface="Arial"/>
                <a:cs typeface="Arial"/>
              </a:rPr>
              <a:t>, </a:t>
            </a:r>
            <a:r>
              <a:rPr lang="fr-FR" sz="1600" dirty="0" err="1" smtClean="0">
                <a:latin typeface="Arial"/>
                <a:cs typeface="Arial"/>
              </a:rPr>
              <a:t>Hayashi</a:t>
            </a:r>
            <a:r>
              <a:rPr lang="fr-FR" sz="1600" dirty="0" smtClean="0">
                <a:latin typeface="Arial"/>
                <a:cs typeface="Arial"/>
              </a:rPr>
              <a:t>, 2007 : 146-175]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685830"/>
            <a:ext cx="8229600" cy="4724370"/>
          </a:xfrm>
          <a:prstGeom prst="rect">
            <a:avLst/>
          </a:prstGeom>
          <a:noFill/>
        </p:spPr>
        <p:txBody>
          <a:bodyPr wrap="square" rtlCol="0">
            <a:noAutofit/>
          </a:bodyPr>
          <a:lstStyle/>
          <a:p>
            <a:pPr>
              <a:lnSpc>
                <a:spcPct val="90000"/>
              </a:lnSpc>
              <a:spcAft>
                <a:spcPts val="1000"/>
              </a:spcAft>
              <a:buClr>
                <a:srgbClr val="AA0000"/>
              </a:buClr>
            </a:pPr>
            <a:r>
              <a:rPr lang="fr-FR" sz="3600" b="1" dirty="0" smtClean="0">
                <a:latin typeface="Arial"/>
                <a:cs typeface="Arial"/>
              </a:rPr>
              <a:t>LA </a:t>
            </a:r>
            <a:r>
              <a:rPr lang="fr-FR" sz="3600" b="1" dirty="0" smtClean="0">
                <a:solidFill>
                  <a:srgbClr val="AA0000"/>
                </a:solidFill>
                <a:latin typeface="Arial"/>
                <a:cs typeface="Arial"/>
              </a:rPr>
              <a:t>COMMUNICATION</a:t>
            </a:r>
            <a:r>
              <a:rPr lang="fr-FR" sz="3600" b="1" dirty="0" smtClean="0">
                <a:latin typeface="Arial"/>
                <a:cs typeface="Arial"/>
              </a:rPr>
              <a:t>, PRESQUE TOUJOURS DESCENDANTE</a:t>
            </a:r>
          </a:p>
          <a:p>
            <a:pPr>
              <a:lnSpc>
                <a:spcPct val="90000"/>
              </a:lnSpc>
              <a:spcAft>
                <a:spcPts val="1000"/>
              </a:spcAft>
              <a:buClr>
                <a:srgbClr val="AA0000"/>
              </a:buClr>
            </a:pPr>
            <a:endParaRPr lang="fr-FR" sz="2000" b="1" dirty="0" smtClean="0">
              <a:latin typeface="Arial"/>
              <a:cs typeface="Arial"/>
            </a:endParaRPr>
          </a:p>
          <a:p>
            <a:pPr marL="457200" indent="-457200">
              <a:lnSpc>
                <a:spcPct val="90000"/>
              </a:lnSpc>
              <a:spcAft>
                <a:spcPts val="1000"/>
              </a:spcAft>
              <a:buClr>
                <a:srgbClr val="AA0000"/>
              </a:buClr>
              <a:buFont typeface="Wingdings" charset="2"/>
              <a:buChar char="ü"/>
            </a:pPr>
            <a:r>
              <a:rPr lang="fr-FR" sz="2000" b="1" dirty="0">
                <a:latin typeface="Arial"/>
                <a:cs typeface="Arial"/>
              </a:rPr>
              <a:t>On a tendance à ne faire remonter que les informations positives et à masquer les difficultés rencontrées dans le travail réel </a:t>
            </a:r>
            <a:endParaRPr lang="fr-FR" sz="2000" b="1" dirty="0" smtClean="0">
              <a:latin typeface="Arial"/>
              <a:cs typeface="Arial"/>
            </a:endParaRPr>
          </a:p>
          <a:p>
            <a:pPr marL="457200" indent="-457200">
              <a:lnSpc>
                <a:spcPct val="90000"/>
              </a:lnSpc>
              <a:spcAft>
                <a:spcPts val="1000"/>
              </a:spcAft>
              <a:buClr>
                <a:srgbClr val="AA0000"/>
              </a:buClr>
              <a:buFont typeface="Wingdings" charset="2"/>
              <a:buChar char="ü"/>
            </a:pPr>
            <a:r>
              <a:rPr lang="fr-FR" sz="2000" b="1" dirty="0" smtClean="0">
                <a:latin typeface="Arial"/>
                <a:cs typeface="Arial"/>
              </a:rPr>
              <a:t>Des </a:t>
            </a:r>
            <a:r>
              <a:rPr lang="fr-FR" sz="2000" b="1" dirty="0" smtClean="0">
                <a:solidFill>
                  <a:srgbClr val="AA0000"/>
                </a:solidFill>
                <a:latin typeface="Arial"/>
                <a:cs typeface="Arial"/>
              </a:rPr>
              <a:t>afflux de mails </a:t>
            </a:r>
            <a:r>
              <a:rPr lang="fr-FR" sz="2000" b="1" dirty="0" smtClean="0">
                <a:latin typeface="Arial"/>
                <a:cs typeface="Arial"/>
              </a:rPr>
              <a:t>quotidiens. Il faut maintenant apprendre à gérer la hiérarchie des importances, connaître les techniques de réponses pour ne pas être piégé par le mail que l’on n’a pas lu </a:t>
            </a:r>
            <a:r>
              <a:rPr lang="fr-FR" sz="2000" dirty="0" smtClean="0">
                <a:latin typeface="Arial"/>
                <a:cs typeface="Arial"/>
              </a:rPr>
              <a:t>(et lire la dernière réponse pour éviter de lire les premiers mails !)</a:t>
            </a:r>
          </a:p>
          <a:p>
            <a:pPr marL="457200" indent="-457200">
              <a:lnSpc>
                <a:spcPct val="90000"/>
              </a:lnSpc>
              <a:spcAft>
                <a:spcPts val="1000"/>
              </a:spcAft>
              <a:buClr>
                <a:srgbClr val="AA0000"/>
              </a:buClr>
              <a:buFont typeface="Wingdings" charset="2"/>
              <a:buChar char="ü"/>
            </a:pPr>
            <a:r>
              <a:rPr lang="fr-FR" sz="2000" b="1" dirty="0" smtClean="0">
                <a:latin typeface="Arial"/>
                <a:cs typeface="Arial"/>
              </a:rPr>
              <a:t>Leur débordement de jour comme de nuit, ou le week-end, comme on peut le voir dans les dossiers présentés par les salariés. </a:t>
            </a:r>
          </a:p>
          <a:p>
            <a:pPr marL="457200" indent="-457200">
              <a:lnSpc>
                <a:spcPct val="90000"/>
              </a:lnSpc>
              <a:spcAft>
                <a:spcPts val="1000"/>
              </a:spcAft>
              <a:buClr>
                <a:srgbClr val="AA0000"/>
              </a:buClr>
              <a:buFont typeface="Wingdings" charset="2"/>
              <a:buChar char="ü"/>
            </a:pPr>
            <a:endParaRPr lang="fr-FR" sz="1600"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990600"/>
            <a:ext cx="8229600" cy="4724370"/>
          </a:xfrm>
          <a:prstGeom prst="rect">
            <a:avLst/>
          </a:prstGeom>
          <a:noFill/>
        </p:spPr>
        <p:txBody>
          <a:bodyPr wrap="square" rtlCol="0">
            <a:noAutofit/>
          </a:bodyPr>
          <a:lstStyle/>
          <a:p>
            <a:pPr>
              <a:lnSpc>
                <a:spcPct val="90000"/>
              </a:lnSpc>
              <a:spcAft>
                <a:spcPts val="1000"/>
              </a:spcAft>
              <a:buClr>
                <a:srgbClr val="AA0000"/>
              </a:buClr>
            </a:pPr>
            <a:r>
              <a:rPr lang="fr-FR" sz="3600" b="1" dirty="0" smtClean="0">
                <a:latin typeface="Arial"/>
                <a:cs typeface="Arial"/>
              </a:rPr>
              <a:t>LES </a:t>
            </a:r>
            <a:r>
              <a:rPr lang="fr-FR" sz="3600" b="1" dirty="0" smtClean="0">
                <a:solidFill>
                  <a:srgbClr val="AA0000"/>
                </a:solidFill>
                <a:latin typeface="Arial"/>
                <a:cs typeface="Arial"/>
              </a:rPr>
              <a:t>RÉORGANISATIONS PERMANENTES</a:t>
            </a:r>
          </a:p>
          <a:p>
            <a:pPr marL="457200" indent="-457200">
              <a:lnSpc>
                <a:spcPct val="90000"/>
              </a:lnSpc>
              <a:spcAft>
                <a:spcPts val="1000"/>
              </a:spcAft>
              <a:buClr>
                <a:srgbClr val="AA0000"/>
              </a:buClr>
            </a:pPr>
            <a:endParaRPr lang="fr-FR" sz="3000" b="1" dirty="0" smtClean="0">
              <a:latin typeface="Arial"/>
              <a:cs typeface="Arial"/>
            </a:endParaRPr>
          </a:p>
          <a:p>
            <a:pPr>
              <a:spcAft>
                <a:spcPts val="1000"/>
              </a:spcAft>
              <a:buClr>
                <a:srgbClr val="AA0000"/>
              </a:buClr>
            </a:pPr>
            <a:r>
              <a:rPr lang="fr-FR" sz="3600" b="1" dirty="0" smtClean="0">
                <a:latin typeface="Arial"/>
                <a:cs typeface="Arial"/>
              </a:rPr>
              <a:t>« pour s’adapter au marché »</a:t>
            </a:r>
          </a:p>
          <a:p>
            <a:pPr>
              <a:spcAft>
                <a:spcPts val="1000"/>
              </a:spcAft>
              <a:buClr>
                <a:srgbClr val="AA0000"/>
              </a:buClr>
            </a:pPr>
            <a:r>
              <a:rPr lang="fr-FR" sz="3600" b="1" dirty="0" smtClean="0">
                <a:latin typeface="Arial"/>
                <a:cs typeface="Arial"/>
              </a:rPr>
              <a:t>déstabilisent et participent à la perte de sens du travail.</a:t>
            </a:r>
            <a:endParaRPr lang="fr-FR" sz="3600"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533430"/>
            <a:ext cx="8229600" cy="47243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600" b="1" dirty="0" smtClean="0">
                <a:latin typeface="Arial"/>
                <a:cs typeface="Arial"/>
              </a:rPr>
              <a:t>L’</a:t>
            </a:r>
            <a:r>
              <a:rPr lang="fr-FR" sz="2600" b="1" dirty="0" smtClean="0">
                <a:solidFill>
                  <a:srgbClr val="AA0000"/>
                </a:solidFill>
                <a:latin typeface="Arial"/>
                <a:cs typeface="Arial"/>
              </a:rPr>
              <a:t>informatisation</a:t>
            </a:r>
            <a:r>
              <a:rPr lang="fr-FR" sz="2600" b="1" dirty="0" smtClean="0">
                <a:latin typeface="Arial"/>
                <a:cs typeface="Arial"/>
              </a:rPr>
              <a:t> de la société, à la source de changements importants dans notre manière de travailler, combinée avec les changements organisationnels, a incontestablement permis une forte amélioration de la productivité. </a:t>
            </a:r>
          </a:p>
          <a:p>
            <a:pPr marL="457200" indent="-457200">
              <a:lnSpc>
                <a:spcPct val="90000"/>
              </a:lnSpc>
              <a:spcAft>
                <a:spcPts val="1000"/>
              </a:spcAft>
              <a:buClr>
                <a:srgbClr val="AA0000"/>
              </a:buClr>
              <a:buFont typeface="Wingdings" charset="2"/>
              <a:buChar char="ü"/>
            </a:pPr>
            <a:r>
              <a:rPr lang="fr-FR" sz="2600" b="1" dirty="0" smtClean="0">
                <a:latin typeface="Arial"/>
                <a:cs typeface="Arial"/>
              </a:rPr>
              <a:t>Le suivi en temps réel de l’activité a aussi un incontestable avantage pour les managers. </a:t>
            </a:r>
          </a:p>
          <a:p>
            <a:pPr marL="457200" indent="-457200">
              <a:lnSpc>
                <a:spcPct val="90000"/>
              </a:lnSpc>
              <a:spcAft>
                <a:spcPts val="1000"/>
              </a:spcAft>
              <a:buClr>
                <a:srgbClr val="AA0000"/>
              </a:buClr>
              <a:buFont typeface="Wingdings" charset="2"/>
              <a:buChar char="ü"/>
            </a:pPr>
            <a:r>
              <a:rPr lang="fr-FR" sz="2600" b="1" dirty="0" smtClean="0">
                <a:latin typeface="Arial"/>
                <a:cs typeface="Arial"/>
              </a:rPr>
              <a:t>Cette multiplication des écrits a également conduit à réduire paradoxalement l’échange, renforcé la culture de l’urgence, déformant la réalité. </a:t>
            </a:r>
          </a:p>
          <a:p>
            <a:pPr marL="457200" indent="-457200">
              <a:lnSpc>
                <a:spcPct val="90000"/>
              </a:lnSpc>
              <a:spcAft>
                <a:spcPts val="1000"/>
              </a:spcAft>
              <a:buClr>
                <a:srgbClr val="AA0000"/>
              </a:buClr>
              <a:buFont typeface="Wingdings" charset="2"/>
              <a:buChar char="ü"/>
            </a:pPr>
            <a:endParaRPr lang="fr-FR" sz="2600" b="1" dirty="0" smtClean="0">
              <a:latin typeface="Arial"/>
              <a:cs typeface="Arial"/>
            </a:endParaRPr>
          </a:p>
          <a:p>
            <a:pPr>
              <a:lnSpc>
                <a:spcPct val="90000"/>
              </a:lnSpc>
              <a:spcAft>
                <a:spcPts val="1000"/>
              </a:spcAft>
              <a:buClr>
                <a:srgbClr val="AA0000"/>
              </a:buClr>
            </a:pPr>
            <a:r>
              <a:rPr lang="fr-FR" sz="2600" b="1" dirty="0" smtClean="0">
                <a:solidFill>
                  <a:srgbClr val="AA0000"/>
                </a:solidFill>
                <a:latin typeface="Arial"/>
                <a:cs typeface="Arial"/>
              </a:rPr>
              <a:t>L’organisation du travail associée à ces outils</a:t>
            </a:r>
            <a:br>
              <a:rPr lang="fr-FR" sz="2600" b="1" dirty="0" smtClean="0">
                <a:solidFill>
                  <a:srgbClr val="AA0000"/>
                </a:solidFill>
                <a:latin typeface="Arial"/>
                <a:cs typeface="Arial"/>
              </a:rPr>
            </a:br>
            <a:r>
              <a:rPr lang="fr-FR" sz="2600" b="1" dirty="0" smtClean="0">
                <a:solidFill>
                  <a:srgbClr val="AA0000"/>
                </a:solidFill>
                <a:latin typeface="Arial"/>
                <a:cs typeface="Arial"/>
              </a:rPr>
              <a:t>est très souvent à la source du mal être.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609630"/>
            <a:ext cx="8229600" cy="47243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600" b="1" dirty="0" smtClean="0">
                <a:latin typeface="Arial"/>
                <a:cs typeface="Arial"/>
              </a:rPr>
              <a:t>Devant les contradictions entre les impératifs de résultats chiffrés et la réalité du travail à effectuer, les salariés sont amenés à </a:t>
            </a:r>
            <a:r>
              <a:rPr lang="fr-FR" sz="2600" b="1" dirty="0" smtClean="0">
                <a:solidFill>
                  <a:srgbClr val="AA0000"/>
                </a:solidFill>
                <a:latin typeface="Arial"/>
                <a:cs typeface="Arial"/>
              </a:rPr>
              <a:t>produire en mode dégradé</a:t>
            </a:r>
            <a:r>
              <a:rPr lang="fr-FR" sz="2600" b="1" dirty="0" smtClean="0">
                <a:latin typeface="Arial"/>
                <a:cs typeface="Arial"/>
              </a:rPr>
              <a:t>.</a:t>
            </a:r>
          </a:p>
          <a:p>
            <a:pPr marL="457200" indent="-457200">
              <a:lnSpc>
                <a:spcPct val="90000"/>
              </a:lnSpc>
              <a:spcAft>
                <a:spcPts val="1000"/>
              </a:spcAft>
              <a:buClr>
                <a:srgbClr val="AA0000"/>
              </a:buClr>
              <a:buFont typeface="Wingdings" charset="2"/>
              <a:buChar char="ü"/>
            </a:pPr>
            <a:endParaRPr lang="fr-FR" sz="2600" b="1" dirty="0" smtClean="0">
              <a:latin typeface="Arial"/>
              <a:cs typeface="Arial"/>
            </a:endParaRPr>
          </a:p>
          <a:p>
            <a:pPr marL="457200" indent="-457200">
              <a:lnSpc>
                <a:spcPct val="90000"/>
              </a:lnSpc>
              <a:spcAft>
                <a:spcPts val="1000"/>
              </a:spcAft>
              <a:buClr>
                <a:srgbClr val="AA0000"/>
              </a:buClr>
              <a:buFont typeface="Wingdings" charset="2"/>
              <a:buChar char="ü"/>
            </a:pPr>
            <a:r>
              <a:rPr lang="fr-FR" sz="2600" dirty="0" smtClean="0">
                <a:latin typeface="Arial"/>
                <a:cs typeface="Arial"/>
              </a:rPr>
              <a:t>Confrontés à un manque de temps, les salariés resserrent leur activité sur les dimensions centrales et abandonnent un certain nombre d’objectifs considérés comme secondaires. La souffrance est toujours liée à un conflit entre la volonté de bien faire son travail, en accord avec  les règles de métier de la profession et une pression qui les pousse à négliger ces règles pour augmenter</a:t>
            </a:r>
            <a:br>
              <a:rPr lang="fr-FR" sz="2600" dirty="0" smtClean="0">
                <a:latin typeface="Arial"/>
                <a:cs typeface="Arial"/>
              </a:rPr>
            </a:br>
            <a:r>
              <a:rPr lang="fr-FR" sz="2600" dirty="0" smtClean="0">
                <a:latin typeface="Arial"/>
                <a:cs typeface="Arial"/>
              </a:rPr>
              <a:t>la rentabilité ou faire du chiffre.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nd page.png_effected.pn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457200" y="2819400"/>
            <a:ext cx="8305800" cy="1684564"/>
          </a:xfrm>
          <a:prstGeom prst="rect">
            <a:avLst/>
          </a:prstGeom>
          <a:noFill/>
        </p:spPr>
        <p:txBody>
          <a:bodyPr wrap="square" rtlCol="0">
            <a:noAutofit/>
          </a:bodyPr>
          <a:lstStyle/>
          <a:p>
            <a:pPr algn="ctr">
              <a:lnSpc>
                <a:spcPct val="90000"/>
              </a:lnSpc>
              <a:buClr>
                <a:srgbClr val="AA0000"/>
              </a:buClr>
            </a:pPr>
            <a:r>
              <a:rPr lang="fr-FR" sz="3000" b="1" dirty="0" smtClean="0">
                <a:latin typeface="Arial"/>
                <a:cs typeface="Arial"/>
              </a:rPr>
              <a:t>Retrouvez l’intégralité du contenu</a:t>
            </a:r>
          </a:p>
          <a:p>
            <a:pPr algn="ctr">
              <a:lnSpc>
                <a:spcPct val="90000"/>
              </a:lnSpc>
              <a:buClr>
                <a:srgbClr val="AA0000"/>
              </a:buClr>
            </a:pPr>
            <a:r>
              <a:rPr lang="fr-FR" sz="3000" b="1" dirty="0" smtClean="0">
                <a:latin typeface="Arial"/>
                <a:cs typeface="Arial"/>
              </a:rPr>
              <a:t>Souffrance &amp; Travail sur</a:t>
            </a:r>
            <a:endParaRPr lang="fr-FR" sz="1500" b="1" dirty="0" smtClean="0">
              <a:latin typeface="Arial"/>
              <a:cs typeface="Arial"/>
            </a:endParaRPr>
          </a:p>
          <a:p>
            <a:pPr algn="ctr">
              <a:lnSpc>
                <a:spcPct val="90000"/>
              </a:lnSpc>
              <a:buClr>
                <a:srgbClr val="AA0000"/>
              </a:buClr>
            </a:pPr>
            <a:endParaRPr lang="fr-FR" sz="1500" b="1" dirty="0" smtClean="0">
              <a:latin typeface="Arial"/>
              <a:cs typeface="Arial"/>
            </a:endParaRPr>
          </a:p>
          <a:p>
            <a:pPr algn="ctr">
              <a:lnSpc>
                <a:spcPct val="90000"/>
              </a:lnSpc>
              <a:buClr>
                <a:srgbClr val="AA0000"/>
              </a:buClr>
            </a:pPr>
            <a:r>
              <a:rPr lang="fr-FR" sz="3000" b="1" dirty="0" err="1" smtClean="0">
                <a:latin typeface="Arial"/>
                <a:cs typeface="Arial"/>
              </a:rPr>
              <a:t>www</a:t>
            </a:r>
            <a:r>
              <a:rPr lang="fr-FR" sz="3000" b="1" dirty="0" err="1" smtClean="0">
                <a:solidFill>
                  <a:srgbClr val="AA0000"/>
                </a:solidFill>
                <a:latin typeface="Arial"/>
                <a:cs typeface="Arial"/>
              </a:rPr>
              <a:t>.souffrance-</a:t>
            </a:r>
            <a:r>
              <a:rPr lang="fr-FR" sz="3000" b="1" dirty="0" err="1" smtClean="0">
                <a:latin typeface="Arial"/>
                <a:cs typeface="Arial"/>
              </a:rPr>
              <a:t>et</a:t>
            </a:r>
            <a:r>
              <a:rPr lang="fr-FR" sz="3000" b="1" dirty="0" err="1" smtClean="0">
                <a:solidFill>
                  <a:srgbClr val="AA0000"/>
                </a:solidFill>
                <a:latin typeface="Arial"/>
                <a:cs typeface="Arial"/>
              </a:rPr>
              <a:t>-travail.</a:t>
            </a:r>
            <a:r>
              <a:rPr lang="fr-FR" sz="3000" b="1" dirty="0" err="1" smtClean="0">
                <a:latin typeface="Arial"/>
                <a:cs typeface="Arial"/>
              </a:rPr>
              <a:t>com</a:t>
            </a:r>
            <a:endParaRPr lang="fr-FR" sz="3000" b="1" dirty="0">
              <a:latin typeface="Arial"/>
              <a:cs typeface="Arial"/>
            </a:endParaRPr>
          </a:p>
        </p:txBody>
      </p:sp>
      <p:sp>
        <p:nvSpPr>
          <p:cNvPr id="10" name="TextBox 9"/>
          <p:cNvSpPr txBox="1"/>
          <p:nvPr/>
        </p:nvSpPr>
        <p:spPr>
          <a:xfrm>
            <a:off x="3429000" y="6336268"/>
            <a:ext cx="5334000" cy="369332"/>
          </a:xfrm>
          <a:prstGeom prst="rect">
            <a:avLst/>
          </a:prstGeom>
          <a:noFill/>
        </p:spPr>
        <p:txBody>
          <a:bodyPr wrap="square" rtlCol="0">
            <a:noAutofit/>
          </a:bodyPr>
          <a:lstStyle/>
          <a:p>
            <a:r>
              <a:rPr lang="en-US" sz="1600" b="1" i="1" spc="300" dirty="0" err="1">
                <a:effectLst>
                  <a:outerShdw blurRad="50800" dist="38100" dir="2700000">
                    <a:srgbClr val="000000">
                      <a:alpha val="43000"/>
                    </a:srgbClr>
                  </a:outerShdw>
                </a:effectLst>
                <a:latin typeface="Arial"/>
                <a:cs typeface="Arial"/>
              </a:rPr>
              <a:t>f</a:t>
            </a:r>
            <a:r>
              <a:rPr lang="en-US" sz="1600" b="1" i="1" spc="300" dirty="0" err="1" smtClean="0">
                <a:effectLst>
                  <a:outerShdw blurRad="50800" dist="38100" dir="2700000">
                    <a:srgbClr val="000000">
                      <a:alpha val="43000"/>
                    </a:srgbClr>
                  </a:outerShdw>
                </a:effectLst>
                <a:latin typeface="Arial"/>
                <a:cs typeface="Arial"/>
              </a:rPr>
              <a:t>acebook.com/Souffrance</a:t>
            </a:r>
            <a:r>
              <a:rPr lang="en-US" sz="1600" b="1" i="1" spc="300" dirty="0" err="1" smtClean="0">
                <a:solidFill>
                  <a:srgbClr val="AA0000"/>
                </a:solidFill>
                <a:effectLst>
                  <a:outerShdw blurRad="50800" dist="38100" dir="2700000">
                    <a:srgbClr val="000000">
                      <a:alpha val="43000"/>
                    </a:srgbClr>
                  </a:outerShdw>
                </a:effectLst>
                <a:latin typeface="Arial"/>
                <a:cs typeface="Arial"/>
              </a:rPr>
              <a:t>Et</a:t>
            </a:r>
            <a:r>
              <a:rPr lang="en-US" sz="1600" b="1" i="1" spc="300" dirty="0" err="1" smtClean="0">
                <a:effectLst>
                  <a:outerShdw blurRad="50800" dist="38100" dir="2700000">
                    <a:srgbClr val="000000">
                      <a:alpha val="43000"/>
                    </a:srgbClr>
                  </a:outerShdw>
                </a:effectLst>
                <a:latin typeface="Arial"/>
                <a:cs typeface="Arial"/>
              </a:rPr>
              <a:t>Travail</a:t>
            </a:r>
            <a:endParaRPr lang="en-US" sz="1600" b="1" i="1" spc="300" dirty="0">
              <a:effectLst>
                <a:outerShdw blurRad="50800" dist="38100" dir="2700000">
                  <a:srgbClr val="000000">
                    <a:alpha val="43000"/>
                  </a:srgbClr>
                </a:outerShdw>
              </a:effectLst>
              <a:latin typeface="Arial"/>
              <a:cs typeface="Arial"/>
            </a:endParaRPr>
          </a:p>
        </p:txBody>
      </p:sp>
      <p:pic>
        <p:nvPicPr>
          <p:cNvPr id="11" name="Picture 10" descr="facebook_logo.png"/>
          <p:cNvPicPr>
            <a:picLocks noChangeAspect="1"/>
          </p:cNvPicPr>
          <p:nvPr/>
        </p:nvPicPr>
        <p:blipFill>
          <a:blip r:embed="rId4"/>
          <a:stretch>
            <a:fillRect/>
          </a:stretch>
        </p:blipFill>
        <p:spPr>
          <a:xfrm>
            <a:off x="8163840" y="6043136"/>
            <a:ext cx="599160" cy="597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1000"/>
                                        <p:tgtEl>
                                          <p:spTgt spid="10"/>
                                        </p:tgtEl>
                                      </p:cBhvr>
                                    </p:animEffect>
                                  </p:childTnLst>
                                </p:cTn>
                              </p:par>
                            </p:childTnLst>
                          </p:cTn>
                        </p:par>
                        <p:par>
                          <p:cTn id="18" fill="hold">
                            <p:stCondLst>
                              <p:cond delay="40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2057400"/>
            <a:ext cx="8229600" cy="2362200"/>
          </a:xfrm>
          <a:prstGeom prst="rect">
            <a:avLst/>
          </a:prstGeom>
          <a:noFill/>
        </p:spPr>
        <p:txBody>
          <a:bodyPr wrap="square" rtlCol="0">
            <a:noAutofit/>
          </a:bodyPr>
          <a:lstStyle/>
          <a:p>
            <a:pPr algn="ctr">
              <a:lnSpc>
                <a:spcPct val="90000"/>
              </a:lnSpc>
              <a:spcAft>
                <a:spcPts val="1000"/>
              </a:spcAft>
              <a:buClr>
                <a:srgbClr val="AA0000"/>
              </a:buClr>
            </a:pPr>
            <a:r>
              <a:rPr lang="fr-FR" sz="3600" b="1" spc="300" dirty="0" smtClean="0">
                <a:solidFill>
                  <a:srgbClr val="AA0000"/>
                </a:solidFill>
                <a:latin typeface="Arial"/>
                <a:cs typeface="Arial"/>
              </a:rPr>
              <a:t>La production de valeurs ne serait plus à rechercher dans le travail mais dans les nouvelles méthodes de gestion.</a:t>
            </a:r>
          </a:p>
          <a:p>
            <a:pPr algn="ctr">
              <a:lnSpc>
                <a:spcPct val="90000"/>
              </a:lnSpc>
              <a:spcAft>
                <a:spcPts val="1000"/>
              </a:spcAft>
              <a:buClr>
                <a:srgbClr val="AA0000"/>
              </a:buClr>
            </a:pPr>
            <a:endParaRPr lang="fr-FR" sz="3600" b="1" spc="300" dirty="0" smtClean="0">
              <a:solidFill>
                <a:srgbClr val="AA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457200"/>
            <a:ext cx="8229600" cy="4724370"/>
          </a:xfrm>
          <a:prstGeom prst="rect">
            <a:avLst/>
          </a:prstGeom>
          <a:noFill/>
        </p:spPr>
        <p:txBody>
          <a:bodyPr wrap="square" rtlCol="0">
            <a:noAutofit/>
          </a:bodyPr>
          <a:lstStyle/>
          <a:p>
            <a:pPr>
              <a:lnSpc>
                <a:spcPct val="90000"/>
              </a:lnSpc>
              <a:spcAft>
                <a:spcPts val="1000"/>
              </a:spcAft>
              <a:buClr>
                <a:srgbClr val="AA0000"/>
              </a:buClr>
            </a:pPr>
            <a:r>
              <a:rPr lang="fr-FR" dirty="0" smtClean="0">
                <a:latin typeface="Arial"/>
                <a:cs typeface="Arial"/>
              </a:rPr>
              <a:t>Ces vingt dernières années sont apparues des formes d’organisation et des méthodes, pour certaines issues du toyotisme (Lean) </a:t>
            </a:r>
            <a:r>
              <a:rPr lang="fr-FR" baseline="30000" dirty="0" smtClean="0">
                <a:latin typeface="Arial"/>
                <a:cs typeface="Arial"/>
              </a:rPr>
              <a:t>(1)</a:t>
            </a:r>
          </a:p>
          <a:p>
            <a:pPr>
              <a:lnSpc>
                <a:spcPct val="90000"/>
              </a:lnSpc>
              <a:spcAft>
                <a:spcPts val="1000"/>
              </a:spcAft>
              <a:buClr>
                <a:srgbClr val="AA0000"/>
              </a:buClr>
            </a:pPr>
            <a:r>
              <a:rPr lang="fr-FR" dirty="0" smtClean="0">
                <a:latin typeface="Arial"/>
                <a:cs typeface="Arial"/>
              </a:rPr>
              <a:t>Le </a:t>
            </a:r>
            <a:r>
              <a:rPr lang="fr-FR" b="1" dirty="0" smtClean="0">
                <a:solidFill>
                  <a:srgbClr val="AA0000"/>
                </a:solidFill>
                <a:latin typeface="Arial"/>
                <a:cs typeface="Arial"/>
              </a:rPr>
              <a:t>Lean </a:t>
            </a:r>
            <a:r>
              <a:rPr lang="fr-FR" b="1" dirty="0" smtClean="0">
                <a:latin typeface="Arial"/>
                <a:cs typeface="Arial"/>
              </a:rPr>
              <a:t>management </a:t>
            </a:r>
            <a:r>
              <a:rPr lang="fr-FR" dirty="0" smtClean="0">
                <a:latin typeface="Arial"/>
                <a:cs typeface="Arial"/>
              </a:rPr>
              <a:t>est une approche systémique permettant de tendre vers </a:t>
            </a:r>
            <a:r>
              <a:rPr lang="fr-FR" b="1" dirty="0" smtClean="0">
                <a:latin typeface="Arial"/>
                <a:cs typeface="Arial"/>
              </a:rPr>
              <a:t>l'excellence </a:t>
            </a:r>
            <a:r>
              <a:rPr lang="fr-FR" dirty="0" smtClean="0">
                <a:latin typeface="Arial"/>
                <a:cs typeface="Arial"/>
              </a:rPr>
              <a:t>opérationnelle, éliminer les gaspillages qui réduisent l'efficacité et la performance d'une entreprise, d'une unité de production ou d'un département notamment grâce à l’élimination des opérations qui n'apportent pas de valeur ajoutée pour le client (non facturables).</a:t>
            </a:r>
          </a:p>
          <a:p>
            <a:pPr>
              <a:lnSpc>
                <a:spcPct val="90000"/>
              </a:lnSpc>
              <a:spcAft>
                <a:spcPts val="1000"/>
              </a:spcAft>
              <a:buClr>
                <a:srgbClr val="AA0000"/>
              </a:buClr>
            </a:pPr>
            <a:r>
              <a:rPr lang="fr-FR" dirty="0" smtClean="0">
                <a:latin typeface="Arial"/>
                <a:cs typeface="Arial"/>
              </a:rPr>
              <a:t>Cela s’accompagne de méthodes, parfois issues du marketing, dont les effets peuvent être particulièrement délétères sur la santé des salariés.</a:t>
            </a:r>
          </a:p>
          <a:p>
            <a:pPr marL="800100" lvl="1" indent="-342900">
              <a:lnSpc>
                <a:spcPct val="90000"/>
              </a:lnSpc>
              <a:spcAft>
                <a:spcPts val="1000"/>
              </a:spcAft>
              <a:buClr>
                <a:srgbClr val="AA0000"/>
              </a:buClr>
              <a:buFont typeface="Wingdings" charset="2"/>
              <a:buChar char="ü"/>
            </a:pPr>
            <a:r>
              <a:rPr lang="fr-FR" dirty="0" smtClean="0">
                <a:latin typeface="Arial"/>
                <a:cs typeface="Arial"/>
              </a:rPr>
              <a:t>Le </a:t>
            </a:r>
            <a:r>
              <a:rPr lang="fr-FR" b="1" dirty="0" err="1" smtClean="0">
                <a:latin typeface="Arial"/>
                <a:cs typeface="Arial"/>
              </a:rPr>
              <a:t>Bench-Marking</a:t>
            </a:r>
            <a:r>
              <a:rPr lang="fr-FR" dirty="0" smtClean="0">
                <a:latin typeface="Arial"/>
                <a:cs typeface="Arial"/>
              </a:rPr>
              <a:t>, «comparer aux « leaders », s'inspirer de leurs idées, de leurs pratiques, de leurs fonctionnements et de leurs expériences afin que les pratiques en interne s'améliorent . En fait une mise en concurrence très forte.</a:t>
            </a:r>
          </a:p>
          <a:p>
            <a:pPr marL="800100" lvl="1" indent="-342900">
              <a:lnSpc>
                <a:spcPct val="90000"/>
              </a:lnSpc>
              <a:spcAft>
                <a:spcPts val="1000"/>
              </a:spcAft>
              <a:buClr>
                <a:srgbClr val="AA0000"/>
              </a:buClr>
              <a:buFont typeface="Wingdings" charset="2"/>
              <a:buChar char="ü"/>
            </a:pPr>
            <a:r>
              <a:rPr lang="fr-FR" dirty="0" smtClean="0">
                <a:latin typeface="Arial"/>
                <a:cs typeface="Arial"/>
              </a:rPr>
              <a:t>Le </a:t>
            </a:r>
            <a:r>
              <a:rPr lang="fr-FR" b="1" dirty="0" smtClean="0">
                <a:latin typeface="Arial"/>
                <a:cs typeface="Arial"/>
              </a:rPr>
              <a:t>NPS </a:t>
            </a:r>
            <a:r>
              <a:rPr lang="fr-FR" dirty="0" smtClean="0">
                <a:latin typeface="Arial"/>
                <a:cs typeface="Arial"/>
              </a:rPr>
              <a:t>(Net Promotor Score) utilisé dans le marketing (score de 0 à 9) transposé pour l’évaluation des salariés</a:t>
            </a:r>
          </a:p>
          <a:p>
            <a:pPr marL="800100" lvl="1" indent="-342900">
              <a:lnSpc>
                <a:spcPct val="90000"/>
              </a:lnSpc>
              <a:spcAft>
                <a:spcPts val="1000"/>
              </a:spcAft>
              <a:buClr>
                <a:srgbClr val="AA0000"/>
              </a:buClr>
              <a:buFont typeface="Wingdings" charset="2"/>
              <a:buChar char="ü"/>
            </a:pPr>
            <a:r>
              <a:rPr lang="fr-FR" dirty="0" smtClean="0">
                <a:latin typeface="Arial"/>
                <a:cs typeface="Arial"/>
              </a:rPr>
              <a:t>Le </a:t>
            </a:r>
            <a:r>
              <a:rPr lang="fr-FR" b="1" dirty="0" err="1" smtClean="0">
                <a:latin typeface="Arial"/>
                <a:cs typeface="Arial"/>
              </a:rPr>
              <a:t>Ranking</a:t>
            </a:r>
            <a:r>
              <a:rPr lang="fr-FR" b="1" dirty="0" smtClean="0">
                <a:latin typeface="Arial"/>
                <a:cs typeface="Arial"/>
              </a:rPr>
              <a:t> </a:t>
            </a:r>
            <a:r>
              <a:rPr lang="fr-FR" dirty="0" smtClean="0">
                <a:latin typeface="Arial"/>
                <a:cs typeface="Arial"/>
              </a:rPr>
              <a:t>- pratique managériale qui tend à évaluer puis classer les collaborateurs afin « d’éliminer » les moins performants </a:t>
            </a:r>
          </a:p>
          <a:p>
            <a:pPr>
              <a:lnSpc>
                <a:spcPct val="90000"/>
              </a:lnSpc>
              <a:spcAft>
                <a:spcPts val="1000"/>
              </a:spcAft>
              <a:buClr>
                <a:srgbClr val="AA0000"/>
              </a:buClr>
            </a:pPr>
            <a:endParaRPr lang="fr-FR" sz="1600" dirty="0" smtClean="0">
              <a:latin typeface="Arial"/>
              <a:cs typeface="Arial"/>
            </a:endParaRPr>
          </a:p>
          <a:p>
            <a:pPr>
              <a:lnSpc>
                <a:spcPct val="90000"/>
              </a:lnSpc>
              <a:spcAft>
                <a:spcPts val="1000"/>
              </a:spcAft>
              <a:buClr>
                <a:srgbClr val="AA0000"/>
              </a:buClr>
            </a:pPr>
            <a:r>
              <a:rPr lang="fr-FR" sz="1200" baseline="30000" dirty="0" smtClean="0">
                <a:latin typeface="Arial"/>
                <a:cs typeface="Arial"/>
              </a:rPr>
              <a:t>(1) </a:t>
            </a:r>
            <a:r>
              <a:rPr lang="fr-FR" sz="1200" dirty="0" smtClean="0">
                <a:latin typeface="Arial"/>
                <a:cs typeface="Arial"/>
              </a:rPr>
              <a:t>Ces organisations sont venues prendre une place importante et sont transposées à force d’audit et</a:t>
            </a:r>
            <a:br>
              <a:rPr lang="fr-FR" sz="1200" dirty="0" smtClean="0">
                <a:latin typeface="Arial"/>
                <a:cs typeface="Arial"/>
              </a:rPr>
            </a:br>
            <a:r>
              <a:rPr lang="fr-FR" sz="1200" dirty="0" smtClean="0">
                <a:latin typeface="Arial"/>
                <a:cs typeface="Arial"/>
              </a:rPr>
              <a:t>consultants dans grand nombre d’entreprises mais côtoient des formes plus anciennes (tayloriennes,</a:t>
            </a:r>
            <a:br>
              <a:rPr lang="fr-FR" sz="1200" dirty="0" smtClean="0">
                <a:latin typeface="Arial"/>
                <a:cs typeface="Arial"/>
              </a:rPr>
            </a:br>
            <a:r>
              <a:rPr lang="fr-FR" sz="1200" dirty="0" smtClean="0">
                <a:latin typeface="Arial"/>
                <a:cs typeface="Arial"/>
              </a:rPr>
              <a:t>apprenantes, simples)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1447800"/>
            <a:ext cx="8229600" cy="3505200"/>
          </a:xfrm>
          <a:prstGeom prst="rect">
            <a:avLst/>
          </a:prstGeom>
          <a:noFill/>
        </p:spPr>
        <p:txBody>
          <a:bodyPr wrap="square" rtlCol="0">
            <a:noAutofit/>
          </a:bodyPr>
          <a:lstStyle/>
          <a:p>
            <a:pPr>
              <a:lnSpc>
                <a:spcPct val="90000"/>
              </a:lnSpc>
              <a:spcAft>
                <a:spcPts val="1000"/>
              </a:spcAft>
              <a:buClr>
                <a:srgbClr val="AA0000"/>
              </a:buClr>
            </a:pPr>
            <a:r>
              <a:rPr lang="fr-FR" sz="2800" b="1" dirty="0" smtClean="0">
                <a:latin typeface="Arial"/>
                <a:cs typeface="Arial"/>
              </a:rPr>
              <a:t>Ces formes d’organisations dites procédurales entrent souvent en conflit avec l’exercice des métiers</a:t>
            </a:r>
          </a:p>
          <a:p>
            <a:pPr>
              <a:lnSpc>
                <a:spcPct val="90000"/>
              </a:lnSpc>
              <a:spcAft>
                <a:spcPts val="1000"/>
              </a:spcAft>
              <a:buClr>
                <a:srgbClr val="AA0000"/>
              </a:buClr>
            </a:pPr>
            <a:endParaRPr lang="fr-FR" sz="2800" b="1" dirty="0" smtClean="0">
              <a:latin typeface="Arial"/>
              <a:cs typeface="Arial"/>
            </a:endParaRPr>
          </a:p>
          <a:p>
            <a:pPr>
              <a:lnSpc>
                <a:spcPct val="90000"/>
              </a:lnSpc>
              <a:spcAft>
                <a:spcPts val="1000"/>
              </a:spcAft>
              <a:buClr>
                <a:srgbClr val="AA0000"/>
              </a:buClr>
            </a:pPr>
            <a:r>
              <a:rPr lang="fr-FR" sz="2800" b="1" dirty="0" smtClean="0">
                <a:latin typeface="Arial"/>
                <a:cs typeface="Arial"/>
              </a:rPr>
              <a:t>Ce que l’on observe le plus souvent dans les entreprises, structurant leur organisation, ce sont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685800"/>
            <a:ext cx="8229600" cy="47243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200" b="1" dirty="0" smtClean="0">
                <a:latin typeface="Arial"/>
                <a:cs typeface="Arial"/>
              </a:rPr>
              <a:t>Charge de travail </a:t>
            </a:r>
            <a:r>
              <a:rPr lang="fr-FR" sz="2200" dirty="0" smtClean="0">
                <a:latin typeface="Arial"/>
                <a:cs typeface="Arial"/>
              </a:rPr>
              <a:t>(accroissement, intensité, complexité,…)</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Individualisation </a:t>
            </a:r>
            <a:r>
              <a:rPr lang="fr-FR" sz="2200" dirty="0" smtClean="0">
                <a:latin typeface="Arial"/>
                <a:cs typeface="Arial"/>
              </a:rPr>
              <a:t>– (objectifs individualisés, entretiens d’évaluation, </a:t>
            </a:r>
            <a:r>
              <a:rPr lang="fr-FR" sz="2200" dirty="0" err="1" smtClean="0">
                <a:latin typeface="Arial"/>
                <a:cs typeface="Arial"/>
              </a:rPr>
              <a:t>reporting</a:t>
            </a:r>
            <a:r>
              <a:rPr lang="fr-FR" sz="2200" dirty="0" smtClean="0">
                <a:latin typeface="Arial"/>
                <a:cs typeface="Arial"/>
              </a:rPr>
              <a:t>)</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Pilotage par l’aval </a:t>
            </a:r>
            <a:r>
              <a:rPr lang="fr-FR" sz="2200" dirty="0" smtClean="0">
                <a:latin typeface="Arial"/>
                <a:cs typeface="Arial"/>
              </a:rPr>
              <a:t>(confrontation directe des salariés, des agents, à la demande des clients, des usagers)</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La notion de management </a:t>
            </a:r>
            <a:r>
              <a:rPr lang="fr-FR" sz="2200" dirty="0" smtClean="0">
                <a:latin typeface="Arial"/>
                <a:cs typeface="Arial"/>
              </a:rPr>
              <a:t>– (pour gérer les performances)</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Les procédures </a:t>
            </a:r>
            <a:r>
              <a:rPr lang="fr-FR" sz="2200" dirty="0" smtClean="0">
                <a:latin typeface="Arial"/>
                <a:cs typeface="Arial"/>
              </a:rPr>
              <a:t>(les prescriptions qui envahissent le travail réel et les règles de métiers)</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La communication </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La notion de qualité totale</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Informatisation</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Réorganisations permanentes</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Produire en mode dégradé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685800"/>
            <a:ext cx="8229600" cy="4724370"/>
          </a:xfrm>
          <a:prstGeom prst="rect">
            <a:avLst/>
          </a:prstGeom>
          <a:noFill/>
        </p:spPr>
        <p:txBody>
          <a:bodyPr wrap="square" rtlCol="0">
            <a:noAutofit/>
          </a:bodyPr>
          <a:lstStyle/>
          <a:p>
            <a:pPr>
              <a:lnSpc>
                <a:spcPct val="90000"/>
              </a:lnSpc>
              <a:spcAft>
                <a:spcPts val="1000"/>
              </a:spcAft>
              <a:buClr>
                <a:srgbClr val="AA0000"/>
              </a:buClr>
            </a:pPr>
            <a:r>
              <a:rPr lang="fr-FR" sz="2200" b="1" dirty="0" smtClean="0">
                <a:latin typeface="Arial"/>
                <a:cs typeface="Arial"/>
              </a:rPr>
              <a:t>L’un des premiers éléments visibles rencontrés dans les espaces de travail est le sentiment d’une </a:t>
            </a:r>
            <a:r>
              <a:rPr lang="fr-FR" sz="2200" b="1" dirty="0" smtClean="0">
                <a:solidFill>
                  <a:srgbClr val="AA0000"/>
                </a:solidFill>
                <a:latin typeface="Arial"/>
                <a:cs typeface="Arial"/>
              </a:rPr>
              <a:t>charge de travail</a:t>
            </a:r>
            <a:r>
              <a:rPr lang="fr-FR" sz="2200" b="1" dirty="0" smtClean="0">
                <a:latin typeface="Arial"/>
                <a:cs typeface="Arial"/>
              </a:rPr>
              <a:t>, accrue.</a:t>
            </a:r>
          </a:p>
          <a:p>
            <a:pPr marL="914400" lvl="1" indent="-457200">
              <a:lnSpc>
                <a:spcPct val="90000"/>
              </a:lnSpc>
              <a:spcAft>
                <a:spcPts val="1000"/>
              </a:spcAft>
              <a:buClr>
                <a:srgbClr val="AA0000"/>
              </a:buClr>
              <a:buFont typeface="Wingdings" charset="2"/>
              <a:buChar char="ü"/>
            </a:pPr>
            <a:r>
              <a:rPr lang="fr-FR" sz="2000" b="1" dirty="0" smtClean="0">
                <a:latin typeface="Arial"/>
                <a:cs typeface="Arial"/>
              </a:rPr>
              <a:t>L’intensification ou recherche poussée d’un fonctionnement optimum avec un minimum d’effectifs se traduit souvent par :</a:t>
            </a:r>
          </a:p>
          <a:p>
            <a:pPr marL="1371600" lvl="2" indent="-457200">
              <a:lnSpc>
                <a:spcPct val="90000"/>
              </a:lnSpc>
              <a:spcAft>
                <a:spcPts val="1000"/>
              </a:spcAft>
              <a:buClr>
                <a:srgbClr val="AA0000"/>
              </a:buClr>
              <a:buFont typeface="Arial"/>
              <a:buChar char="•"/>
            </a:pPr>
            <a:r>
              <a:rPr lang="fr-FR" b="1" dirty="0" smtClean="0">
                <a:latin typeface="Arial"/>
                <a:cs typeface="Arial"/>
              </a:rPr>
              <a:t>des services en sous effectifs </a:t>
            </a:r>
          </a:p>
          <a:p>
            <a:pPr marL="1828800" lvl="3" indent="-457200">
              <a:lnSpc>
                <a:spcPct val="90000"/>
              </a:lnSpc>
              <a:buClr>
                <a:srgbClr val="AA0000"/>
              </a:buClr>
              <a:buFont typeface="Wingdings" charset="2"/>
              <a:buChar char="§"/>
            </a:pPr>
            <a:r>
              <a:rPr lang="fr-FR" dirty="0" smtClean="0">
                <a:latin typeface="Arial"/>
                <a:cs typeface="Arial"/>
              </a:rPr>
              <a:t>des départs non remplacés </a:t>
            </a:r>
          </a:p>
          <a:p>
            <a:pPr marL="1828800" lvl="3" indent="-457200">
              <a:lnSpc>
                <a:spcPct val="90000"/>
              </a:lnSpc>
              <a:spcAft>
                <a:spcPts val="1000"/>
              </a:spcAft>
              <a:buClr>
                <a:srgbClr val="AA0000"/>
              </a:buClr>
              <a:buFont typeface="Wingdings" charset="2"/>
              <a:buChar char="§"/>
            </a:pPr>
            <a:r>
              <a:rPr lang="fr-FR" dirty="0" smtClean="0">
                <a:latin typeface="Arial"/>
                <a:cs typeface="Arial"/>
              </a:rPr>
              <a:t>de nouvelles activités créées sans y mettre les effectifs et les moyens techniques en correspondance. </a:t>
            </a:r>
          </a:p>
          <a:p>
            <a:pPr marL="1371600" lvl="2" indent="-457200">
              <a:lnSpc>
                <a:spcPct val="90000"/>
              </a:lnSpc>
              <a:spcAft>
                <a:spcPts val="1000"/>
              </a:spcAft>
              <a:buClr>
                <a:srgbClr val="AA0000"/>
              </a:buClr>
              <a:buFont typeface="Arial"/>
              <a:buChar char="•"/>
            </a:pPr>
            <a:r>
              <a:rPr lang="fr-FR" sz="2000" b="1" dirty="0" smtClean="0">
                <a:latin typeface="Arial"/>
                <a:cs typeface="Arial"/>
              </a:rPr>
              <a:t>La flexibilité comme moyen d’augmentation de la productivité en aménageant les horaires et faisant disparaître les temps de transmission et de partage du savoir-faire au travail (</a:t>
            </a:r>
            <a:r>
              <a:rPr lang="fr-FR" sz="2000" b="1" dirty="0" err="1" smtClean="0">
                <a:latin typeface="Arial"/>
                <a:cs typeface="Arial"/>
              </a:rPr>
              <a:t>lean</a:t>
            </a:r>
            <a:r>
              <a:rPr lang="fr-FR" sz="2000" b="1" dirty="0" smtClean="0">
                <a:latin typeface="Arial"/>
                <a:cs typeface="Arial"/>
              </a:rPr>
              <a:t>, temps morts…)</a:t>
            </a:r>
            <a:endParaRPr lang="fr-FR" sz="2200" b="1" dirty="0" smtClean="0">
              <a:latin typeface="Arial"/>
              <a:cs typeface="Arial"/>
            </a:endParaRPr>
          </a:p>
          <a:p>
            <a:pPr>
              <a:lnSpc>
                <a:spcPct val="90000"/>
              </a:lnSpc>
              <a:spcAft>
                <a:spcPts val="1000"/>
              </a:spcAft>
              <a:buClr>
                <a:srgbClr val="AA0000"/>
              </a:buClr>
            </a:pPr>
            <a:r>
              <a:rPr lang="fr-FR" sz="2200" b="1" dirty="0" smtClean="0">
                <a:solidFill>
                  <a:srgbClr val="AA0000"/>
                </a:solidFill>
                <a:latin typeface="Arial"/>
                <a:cs typeface="Arial"/>
              </a:rPr>
              <a:t>L’absence de travail</a:t>
            </a:r>
            <a:r>
              <a:rPr lang="fr-FR" sz="2200" b="1" dirty="0" smtClean="0">
                <a:latin typeface="Arial"/>
                <a:cs typeface="Arial"/>
              </a:rPr>
              <a:t>, la mise au placard se trouvent</a:t>
            </a:r>
            <a:br>
              <a:rPr lang="fr-FR" sz="2200" b="1" dirty="0" smtClean="0">
                <a:latin typeface="Arial"/>
                <a:cs typeface="Arial"/>
              </a:rPr>
            </a:br>
            <a:r>
              <a:rPr lang="fr-FR" sz="2200" b="1" dirty="0" smtClean="0">
                <a:latin typeface="Arial"/>
                <a:cs typeface="Arial"/>
              </a:rPr>
              <a:t>à l’autre extrémité de la question de la charge</a:t>
            </a:r>
            <a:br>
              <a:rPr lang="fr-FR" sz="2200" b="1" dirty="0" smtClean="0">
                <a:latin typeface="Arial"/>
                <a:cs typeface="Arial"/>
              </a:rPr>
            </a:br>
            <a:r>
              <a:rPr lang="fr-FR" sz="2200" b="1" dirty="0" smtClean="0">
                <a:latin typeface="Arial"/>
                <a:cs typeface="Arial"/>
              </a:rPr>
              <a:t>de travail.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1447800"/>
            <a:ext cx="8229600" cy="3657600"/>
          </a:xfrm>
          <a:prstGeom prst="rect">
            <a:avLst/>
          </a:prstGeom>
          <a:noFill/>
        </p:spPr>
        <p:txBody>
          <a:bodyPr wrap="square" rtlCol="0">
            <a:noAutofit/>
          </a:bodyPr>
          <a:lstStyle/>
          <a:p>
            <a:pPr marL="914400" lvl="1" indent="-457200">
              <a:lnSpc>
                <a:spcPct val="90000"/>
              </a:lnSpc>
              <a:spcAft>
                <a:spcPts val="1000"/>
              </a:spcAft>
              <a:buClr>
                <a:srgbClr val="AA0000"/>
              </a:buClr>
              <a:buFont typeface="Wingdings" charset="2"/>
              <a:buChar char="ü"/>
            </a:pPr>
            <a:r>
              <a:rPr lang="fr-FR" sz="2300" b="1" dirty="0" smtClean="0">
                <a:latin typeface="Arial"/>
                <a:cs typeface="Arial"/>
              </a:rPr>
              <a:t>Modification de la sémantique afin de mieux intégrer les nouvelles logiques</a:t>
            </a:r>
          </a:p>
          <a:p>
            <a:pPr marL="914400" lvl="1" indent="-457200">
              <a:lnSpc>
                <a:spcPct val="90000"/>
              </a:lnSpc>
              <a:spcAft>
                <a:spcPts val="1000"/>
              </a:spcAft>
              <a:buClr>
                <a:srgbClr val="AA0000"/>
              </a:buClr>
              <a:buFont typeface="Wingdings" charset="2"/>
              <a:buChar char="ü"/>
            </a:pPr>
            <a:r>
              <a:rPr lang="fr-FR" sz="2300" b="1" dirty="0" smtClean="0">
                <a:latin typeface="Arial"/>
                <a:cs typeface="Arial"/>
              </a:rPr>
              <a:t>On parle de :</a:t>
            </a:r>
          </a:p>
          <a:p>
            <a:pPr marL="1828800" lvl="3" indent="-457200">
              <a:lnSpc>
                <a:spcPct val="90000"/>
              </a:lnSpc>
              <a:spcAft>
                <a:spcPts val="1000"/>
              </a:spcAft>
              <a:buClr>
                <a:srgbClr val="AA0000"/>
              </a:buClr>
              <a:buFont typeface="Wingdings" charset="2"/>
              <a:buChar char="§"/>
            </a:pPr>
            <a:r>
              <a:rPr lang="fr-FR" sz="2300" dirty="0" smtClean="0">
                <a:latin typeface="Arial"/>
                <a:cs typeface="Arial"/>
              </a:rPr>
              <a:t>managers, </a:t>
            </a:r>
            <a:r>
              <a:rPr lang="fr-FR" sz="2300" dirty="0" err="1" smtClean="0">
                <a:latin typeface="Arial"/>
                <a:cs typeface="Arial"/>
              </a:rPr>
              <a:t>reporting</a:t>
            </a:r>
            <a:r>
              <a:rPr lang="fr-FR" sz="2300" dirty="0" smtClean="0">
                <a:latin typeface="Arial"/>
                <a:cs typeface="Arial"/>
              </a:rPr>
              <a:t>, objectifs et d’entretiens individuels, de performances… </a:t>
            </a:r>
          </a:p>
          <a:p>
            <a:pPr marL="1828800" lvl="3" indent="-457200">
              <a:lnSpc>
                <a:spcPct val="90000"/>
              </a:lnSpc>
              <a:spcAft>
                <a:spcPts val="1000"/>
              </a:spcAft>
              <a:buClr>
                <a:srgbClr val="AA0000"/>
              </a:buClr>
              <a:buFont typeface="Wingdings" charset="2"/>
              <a:buChar char="§"/>
            </a:pPr>
            <a:r>
              <a:rPr lang="fr-FR" sz="2300" dirty="0" smtClean="0">
                <a:latin typeface="Arial"/>
                <a:cs typeface="Arial"/>
              </a:rPr>
              <a:t>Ces termes ne sont pas neutres et ne sont pas un </a:t>
            </a:r>
            <a:r>
              <a:rPr lang="fr-FR" sz="2300" dirty="0" err="1" smtClean="0">
                <a:latin typeface="Arial"/>
                <a:cs typeface="Arial"/>
              </a:rPr>
              <a:t>relooking</a:t>
            </a:r>
            <a:r>
              <a:rPr lang="fr-FR" sz="2300" dirty="0" smtClean="0">
                <a:latin typeface="Arial"/>
                <a:cs typeface="Arial"/>
              </a:rPr>
              <a:t> des anciens termes. Ils servent à définir les réalités de ces organisations du travail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533430"/>
            <a:ext cx="8229600" cy="472437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200" b="1" dirty="0" smtClean="0">
                <a:latin typeface="Arial"/>
                <a:cs typeface="Arial"/>
              </a:rPr>
              <a:t>L’individualisation, </a:t>
            </a:r>
          </a:p>
          <a:p>
            <a:pPr marL="914400" lvl="1" indent="-457200">
              <a:lnSpc>
                <a:spcPct val="90000"/>
              </a:lnSpc>
              <a:spcAft>
                <a:spcPts val="1000"/>
              </a:spcAft>
              <a:buClr>
                <a:srgbClr val="AA0000"/>
              </a:buClr>
              <a:buFont typeface="Arial"/>
              <a:buChar char="•"/>
            </a:pPr>
            <a:r>
              <a:rPr lang="fr-FR" sz="2200" dirty="0" smtClean="0">
                <a:latin typeface="Arial"/>
                <a:cs typeface="Arial"/>
              </a:rPr>
              <a:t>Elle est structurée par </a:t>
            </a:r>
            <a:r>
              <a:rPr lang="fr-FR" sz="2200" b="1" dirty="0" smtClean="0">
                <a:latin typeface="Arial"/>
                <a:cs typeface="Arial"/>
              </a:rPr>
              <a:t>les entretiens </a:t>
            </a:r>
            <a:r>
              <a:rPr lang="fr-FR" sz="2200" dirty="0" smtClean="0">
                <a:latin typeface="Arial"/>
                <a:cs typeface="Arial"/>
              </a:rPr>
              <a:t>annuels d’évaluation</a:t>
            </a:r>
          </a:p>
          <a:p>
            <a:pPr marL="914400" lvl="1" indent="-457200">
              <a:lnSpc>
                <a:spcPct val="90000"/>
              </a:lnSpc>
              <a:spcAft>
                <a:spcPts val="1000"/>
              </a:spcAft>
              <a:buClr>
                <a:srgbClr val="AA0000"/>
              </a:buClr>
              <a:buFont typeface="Arial"/>
              <a:buChar char="•"/>
            </a:pPr>
            <a:r>
              <a:rPr lang="fr-FR" sz="2200" dirty="0" smtClean="0">
                <a:latin typeface="Arial"/>
                <a:cs typeface="Arial"/>
              </a:rPr>
              <a:t>avec des </a:t>
            </a:r>
            <a:r>
              <a:rPr lang="fr-FR" sz="2200" b="1" dirty="0" smtClean="0">
                <a:latin typeface="Arial"/>
                <a:cs typeface="Arial"/>
              </a:rPr>
              <a:t>objectifs chiffrés de performance </a:t>
            </a:r>
            <a:r>
              <a:rPr lang="fr-FR" sz="2200" dirty="0" smtClean="0">
                <a:latin typeface="Arial"/>
                <a:cs typeface="Arial"/>
              </a:rPr>
              <a:t>à atteindre,</a:t>
            </a:r>
          </a:p>
          <a:p>
            <a:pPr marL="914400" lvl="1" indent="-457200">
              <a:lnSpc>
                <a:spcPct val="90000"/>
              </a:lnSpc>
              <a:spcAft>
                <a:spcPts val="1000"/>
              </a:spcAft>
              <a:buClr>
                <a:srgbClr val="AA0000"/>
              </a:buClr>
              <a:buFont typeface="Arial"/>
              <a:buChar char="•"/>
            </a:pPr>
            <a:r>
              <a:rPr lang="fr-FR" sz="2200" dirty="0" smtClean="0">
                <a:latin typeface="Arial"/>
                <a:cs typeface="Arial"/>
              </a:rPr>
              <a:t>part </a:t>
            </a:r>
            <a:r>
              <a:rPr lang="fr-FR" sz="2200" b="1" dirty="0" smtClean="0">
                <a:latin typeface="Arial"/>
                <a:cs typeface="Arial"/>
              </a:rPr>
              <a:t>variable de salaire, bonus</a:t>
            </a:r>
            <a:r>
              <a:rPr lang="fr-FR" sz="2200" dirty="0" smtClean="0">
                <a:latin typeface="Arial"/>
                <a:cs typeface="Arial"/>
              </a:rPr>
              <a:t>.</a:t>
            </a:r>
          </a:p>
          <a:p>
            <a:pPr marL="457200" indent="-457200">
              <a:lnSpc>
                <a:spcPct val="90000"/>
              </a:lnSpc>
              <a:spcAft>
                <a:spcPts val="1000"/>
              </a:spcAft>
              <a:buClr>
                <a:srgbClr val="AA0000"/>
              </a:buClr>
              <a:buFont typeface="Wingdings" charset="2"/>
              <a:buChar char="ü"/>
            </a:pPr>
            <a:endParaRPr lang="fr-FR" sz="2200" b="1" dirty="0" smtClean="0">
              <a:latin typeface="Arial"/>
              <a:cs typeface="Arial"/>
            </a:endParaRPr>
          </a:p>
          <a:p>
            <a:pPr marL="457200" indent="-457200">
              <a:lnSpc>
                <a:spcPct val="90000"/>
              </a:lnSpc>
              <a:spcAft>
                <a:spcPts val="1000"/>
              </a:spcAft>
              <a:buClr>
                <a:srgbClr val="AA0000"/>
              </a:buClr>
              <a:buFont typeface="Wingdings" charset="2"/>
              <a:buChar char="ü"/>
            </a:pPr>
            <a:r>
              <a:rPr lang="fr-FR" sz="2200" b="1" dirty="0" smtClean="0">
                <a:latin typeface="Arial"/>
                <a:cs typeface="Arial"/>
              </a:rPr>
              <a:t>Les « </a:t>
            </a:r>
            <a:r>
              <a:rPr lang="fr-FR" sz="2200" b="1" dirty="0" err="1" smtClean="0">
                <a:latin typeface="Arial"/>
                <a:cs typeface="Arial"/>
              </a:rPr>
              <a:t>reporting</a:t>
            </a:r>
            <a:r>
              <a:rPr lang="fr-FR" sz="2200" b="1" dirty="0" smtClean="0">
                <a:latin typeface="Arial"/>
                <a:cs typeface="Arial"/>
              </a:rPr>
              <a:t> » </a:t>
            </a:r>
          </a:p>
          <a:p>
            <a:pPr marL="914400" lvl="1" indent="-457200">
              <a:lnSpc>
                <a:spcPct val="90000"/>
              </a:lnSpc>
              <a:spcAft>
                <a:spcPts val="1000"/>
              </a:spcAft>
              <a:buClr>
                <a:srgbClr val="AA0000"/>
              </a:buClr>
              <a:buFont typeface="Arial"/>
              <a:buChar char="•"/>
            </a:pPr>
            <a:r>
              <a:rPr lang="fr-FR" sz="2200" dirty="0" smtClean="0">
                <a:latin typeface="Arial"/>
                <a:cs typeface="Arial"/>
              </a:rPr>
              <a:t>Essentiellement à des fins statistiques pour la mesure de l’atteinte des objectifs</a:t>
            </a:r>
          </a:p>
          <a:p>
            <a:pPr marL="457200" indent="-457200">
              <a:lnSpc>
                <a:spcPct val="90000"/>
              </a:lnSpc>
              <a:spcAft>
                <a:spcPts val="1000"/>
              </a:spcAft>
              <a:buClr>
                <a:srgbClr val="AA0000"/>
              </a:buClr>
              <a:buFont typeface="Wingdings" charset="2"/>
              <a:buChar char="ü"/>
            </a:pPr>
            <a:endParaRPr lang="fr-FR" sz="2200" b="1" dirty="0" smtClean="0">
              <a:latin typeface="Arial"/>
              <a:cs typeface="Arial"/>
            </a:endParaRPr>
          </a:p>
          <a:p>
            <a:pPr marL="457200" indent="-457200">
              <a:lnSpc>
                <a:spcPct val="90000"/>
              </a:lnSpc>
              <a:spcAft>
                <a:spcPts val="1000"/>
              </a:spcAft>
              <a:buClr>
                <a:srgbClr val="AA0000"/>
              </a:buClr>
            </a:pPr>
            <a:r>
              <a:rPr lang="fr-FR" sz="2200" b="1" dirty="0" smtClean="0">
                <a:latin typeface="Arial"/>
                <a:cs typeface="Arial"/>
              </a:rPr>
              <a:t>La caractéristique des objectifs, c’est que :</a:t>
            </a:r>
          </a:p>
          <a:p>
            <a:pPr marL="914400" lvl="1" indent="-457200">
              <a:lnSpc>
                <a:spcPct val="90000"/>
              </a:lnSpc>
              <a:spcAft>
                <a:spcPts val="1000"/>
              </a:spcAft>
              <a:buClr>
                <a:srgbClr val="AA0000"/>
              </a:buClr>
              <a:buFont typeface="Wingdings" charset="2"/>
              <a:buChar char="ü"/>
            </a:pPr>
            <a:r>
              <a:rPr lang="fr-FR" sz="2000" b="1" dirty="0" smtClean="0">
                <a:latin typeface="Arial"/>
                <a:cs typeface="Arial"/>
              </a:rPr>
              <a:t>si on ne les atteint pas, c’est qu’on n’est pas performant, </a:t>
            </a:r>
          </a:p>
          <a:p>
            <a:pPr marL="914400" lvl="1" indent="-457200">
              <a:lnSpc>
                <a:spcPct val="90000"/>
              </a:lnSpc>
              <a:spcAft>
                <a:spcPts val="1000"/>
              </a:spcAft>
              <a:buClr>
                <a:srgbClr val="AA0000"/>
              </a:buClr>
              <a:buFont typeface="Wingdings" charset="2"/>
              <a:buChar char="ü"/>
            </a:pPr>
            <a:r>
              <a:rPr lang="fr-FR" sz="2000" b="1" dirty="0" smtClean="0">
                <a:latin typeface="Arial"/>
                <a:cs typeface="Arial"/>
              </a:rPr>
              <a:t>si on les atteint, c’est que les objectifs ont été sous estimés.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762030"/>
            <a:ext cx="8229600" cy="4724370"/>
          </a:xfrm>
          <a:prstGeom prst="rect">
            <a:avLst/>
          </a:prstGeom>
          <a:noFill/>
        </p:spPr>
        <p:txBody>
          <a:bodyPr wrap="square" rtlCol="0">
            <a:noAutofit/>
          </a:bodyPr>
          <a:lstStyle/>
          <a:p>
            <a:pPr marL="457200" indent="-457200">
              <a:lnSpc>
                <a:spcPct val="90000"/>
              </a:lnSpc>
              <a:spcAft>
                <a:spcPts val="1000"/>
              </a:spcAft>
              <a:buClr>
                <a:srgbClr val="AA0000"/>
              </a:buClr>
            </a:pPr>
            <a:r>
              <a:rPr lang="fr-FR" sz="3600" b="1" dirty="0" smtClean="0">
                <a:latin typeface="Arial"/>
                <a:cs typeface="Arial"/>
              </a:rPr>
              <a:t>LE MANAGEMENT</a:t>
            </a:r>
          </a:p>
          <a:p>
            <a:pPr marL="457200" indent="-457200">
              <a:lnSpc>
                <a:spcPct val="90000"/>
              </a:lnSpc>
              <a:spcAft>
                <a:spcPts val="1000"/>
              </a:spcAft>
              <a:buClr>
                <a:srgbClr val="AA0000"/>
              </a:buClr>
              <a:buFont typeface="Wingdings" charset="2"/>
              <a:buChar char="ü"/>
            </a:pPr>
            <a:endParaRPr lang="fr-FR" sz="2400" b="1" dirty="0" smtClean="0">
              <a:latin typeface="Arial"/>
              <a:cs typeface="Arial"/>
            </a:endParaRPr>
          </a:p>
          <a:p>
            <a:pPr marL="914400" lvl="1" indent="-457200">
              <a:lnSpc>
                <a:spcPct val="90000"/>
              </a:lnSpc>
              <a:spcAft>
                <a:spcPts val="1000"/>
              </a:spcAft>
              <a:buClr>
                <a:srgbClr val="AA0000"/>
              </a:buClr>
              <a:buFont typeface="Arial"/>
              <a:buChar char="•"/>
            </a:pPr>
            <a:r>
              <a:rPr lang="fr-FR" sz="2400" dirty="0" smtClean="0">
                <a:latin typeface="Arial"/>
                <a:cs typeface="Arial"/>
              </a:rPr>
              <a:t>La fonction consiste non pas à aider à réaliser la tâche, mais à mesurer les </a:t>
            </a:r>
            <a:r>
              <a:rPr lang="fr-FR" sz="2400" b="1" dirty="0" smtClean="0">
                <a:latin typeface="Arial"/>
                <a:cs typeface="Arial"/>
              </a:rPr>
              <a:t>performances </a:t>
            </a:r>
            <a:r>
              <a:rPr lang="fr-FR" sz="2400" dirty="0" smtClean="0">
                <a:latin typeface="Arial"/>
                <a:cs typeface="Arial"/>
              </a:rPr>
              <a:t>des collaborateurs à qui on a fixé des </a:t>
            </a:r>
            <a:r>
              <a:rPr lang="fr-FR" sz="2400" b="1" dirty="0" smtClean="0">
                <a:latin typeface="Arial"/>
                <a:cs typeface="Arial"/>
              </a:rPr>
              <a:t>objectifs</a:t>
            </a:r>
            <a:r>
              <a:rPr lang="fr-FR" sz="2400" dirty="0" smtClean="0">
                <a:latin typeface="Arial"/>
                <a:cs typeface="Arial"/>
              </a:rPr>
              <a:t>, de les  dynamiser pour augmenter encore ces objectifs;</a:t>
            </a:r>
            <a:br>
              <a:rPr lang="fr-FR" sz="2400" dirty="0" smtClean="0">
                <a:latin typeface="Arial"/>
                <a:cs typeface="Arial"/>
              </a:rPr>
            </a:br>
            <a:endParaRPr lang="fr-FR" sz="2400" dirty="0" smtClean="0">
              <a:latin typeface="Arial"/>
              <a:cs typeface="Arial"/>
            </a:endParaRPr>
          </a:p>
          <a:p>
            <a:pPr marL="914400" lvl="1" indent="-457200">
              <a:lnSpc>
                <a:spcPct val="90000"/>
              </a:lnSpc>
              <a:spcAft>
                <a:spcPts val="1000"/>
              </a:spcAft>
              <a:buClr>
                <a:srgbClr val="AA0000"/>
              </a:buClr>
              <a:buFont typeface="Arial"/>
              <a:buChar char="•"/>
            </a:pPr>
            <a:r>
              <a:rPr lang="fr-FR" sz="2400" dirty="0" smtClean="0">
                <a:latin typeface="Arial"/>
                <a:cs typeface="Arial"/>
              </a:rPr>
              <a:t>Désormais confiée à des responsables, interchangeables d’une entreprise à l’autre, de moins en moins compétents sur le plan technique. C’est une fonction essentiellement gestionnaire, qui n’apporte plus aucune aide à la réalisation technique du travail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TotalTime>
  <Words>992</Words>
  <Application>Microsoft Office PowerPoint</Application>
  <PresentationFormat>Affichage à l'écran (4:3)</PresentationFormat>
  <Paragraphs>89</Paragraphs>
  <Slides>17</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Office Theme</vt:lpstr>
      <vt:lpstr>PRINCIPAUX CHANGEMENTS CONSTATÉS DANS LES ORGANISATIONS DU TRAVAIL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Les citadelles de la Propagande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Jean-Louis Osvath</cp:lastModifiedBy>
  <cp:revision>79</cp:revision>
  <dcterms:created xsi:type="dcterms:W3CDTF">2013-04-05T15:13:43Z</dcterms:created>
  <dcterms:modified xsi:type="dcterms:W3CDTF">2017-02-27T17:38:58Z</dcterms:modified>
</cp:coreProperties>
</file>