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D757E-478E-8143-B878-54D1BB421F5E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8CD9F-C65E-6948-8B11-7DEDDD4A785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8CD9F-C65E-6948-8B11-7DEDDD4A78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8CD9F-C65E-6948-8B11-7DEDDD4A785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911DD-2D23-E84F-A291-098895289955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8BB9-AE40-4B4A-9D08-472E236EFE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come page.png_effec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/>
          </a:bodyPr>
          <a:lstStyle/>
          <a:p>
            <a:r>
              <a:rPr lang="en-US" sz="6400" b="1" dirty="0" smtClean="0">
                <a:latin typeface="Arial"/>
                <a:cs typeface="Arial"/>
              </a:rPr>
              <a:t>Le </a:t>
            </a:r>
            <a:r>
              <a:rPr lang="en-US" sz="6400" b="1" dirty="0" err="1" smtClean="0">
                <a:latin typeface="Arial"/>
                <a:cs typeface="Arial"/>
              </a:rPr>
              <a:t>Harcèlement</a:t>
            </a:r>
            <a:endParaRPr lang="en-US" sz="6400" b="1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33700"/>
            <a:ext cx="6400800" cy="1617263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Dr Marie-Pierre </a:t>
            </a:r>
            <a:r>
              <a:rPr lang="fr-FR" sz="2000" b="1" dirty="0" err="1" smtClean="0">
                <a:solidFill>
                  <a:srgbClr val="AA0000"/>
                </a:solidFill>
                <a:latin typeface="Arial"/>
                <a:cs typeface="Arial"/>
              </a:rPr>
              <a:t>Guiho-Bailly</a:t>
            </a:r>
            <a:endParaRPr lang="fr-FR" sz="2000" b="1" dirty="0" smtClean="0">
              <a:solidFill>
                <a:srgbClr val="AA0000"/>
              </a:solidFill>
              <a:latin typeface="Arial"/>
              <a:cs typeface="Arial"/>
            </a:endParaRPr>
          </a:p>
          <a:p>
            <a:pPr algn="l">
              <a:lnSpc>
                <a:spcPct val="80000"/>
              </a:lnSpc>
            </a:pP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Psychiatre</a:t>
            </a:r>
          </a:p>
          <a:p>
            <a:pPr algn="l">
              <a:lnSpc>
                <a:spcPct val="80000"/>
              </a:lnSpc>
            </a:pPr>
            <a:r>
              <a:rPr lang="fr-FR" sz="1600" b="1" dirty="0" smtClean="0">
                <a:solidFill>
                  <a:srgbClr val="AA0000"/>
                </a:solidFill>
                <a:latin typeface="Arial"/>
                <a:cs typeface="Arial"/>
              </a:rPr>
              <a:t>Médecine E - CHU d’ANGERS</a:t>
            </a:r>
          </a:p>
          <a:p>
            <a:pPr algn="l">
              <a:lnSpc>
                <a:spcPct val="80000"/>
              </a:lnSpc>
            </a:pPr>
            <a:r>
              <a:rPr lang="fr-FR" sz="1600" b="1" dirty="0" smtClean="0">
                <a:solidFill>
                  <a:srgbClr val="AA0000"/>
                </a:solidFill>
                <a:latin typeface="Arial"/>
                <a:cs typeface="Arial"/>
              </a:rPr>
              <a:t>L.E.E.S.T 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(Laboratoire d’ergonomie et</a:t>
            </a:r>
          </a:p>
          <a:p>
            <a:pPr algn="l">
              <a:lnSpc>
                <a:spcPct val="80000"/>
              </a:lnSpc>
            </a:pP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d’épidémiologie en santé au travail)</a:t>
            </a:r>
          </a:p>
          <a:p>
            <a:pPr algn="l">
              <a:lnSpc>
                <a:spcPct val="80000"/>
              </a:lnSpc>
            </a:pPr>
            <a:endParaRPr lang="fr-FR" sz="1600" b="1" dirty="0" smtClean="0">
              <a:solidFill>
                <a:srgbClr val="AA0000"/>
              </a:solidFill>
              <a:latin typeface="Arial"/>
              <a:cs typeface="Arial"/>
            </a:endParaRPr>
          </a:p>
          <a:p>
            <a:pPr algn="l">
              <a:lnSpc>
                <a:spcPct val="80000"/>
              </a:lnSpc>
            </a:pPr>
            <a:endParaRPr lang="fr-FR" sz="1600" b="1" dirty="0">
              <a:solidFill>
                <a:srgbClr val="AA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wrap="square">
            <a:normAutofit fontScale="90000"/>
          </a:bodyPr>
          <a:lstStyle/>
          <a:p>
            <a:pPr algn="l">
              <a:lnSpc>
                <a:spcPts val="3400"/>
              </a:lnSpc>
            </a:pPr>
            <a:r>
              <a:rPr lang="en-US" sz="4889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“Je </a:t>
            </a:r>
            <a:r>
              <a:rPr lang="en-US" sz="4889" b="1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suis</a:t>
            </a:r>
            <a:r>
              <a:rPr lang="en-US" sz="4889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89" b="1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harcelé</a:t>
            </a:r>
            <a:r>
              <a:rPr lang="en-US" sz="4889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(e</a:t>
            </a:r>
            <a:r>
              <a:rPr lang="en-US" sz="4889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)”</a:t>
            </a:r>
            <a:r>
              <a:rPr lang="en-US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333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Management par le stress </a:t>
            </a:r>
            <a:r>
              <a:rPr lang="en-US" sz="3333" b="1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ou</a:t>
            </a:r>
            <a:r>
              <a:rPr lang="en-US" sz="3333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sz="3333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333" b="1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harcèlementmoral</a:t>
            </a:r>
            <a:r>
              <a:rPr lang="en-US" sz="3333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?</a:t>
            </a:r>
            <a:endParaRPr lang="en-US" sz="3333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28800"/>
            <a:ext cx="3810000" cy="4411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Font typeface="Wingdings" charset="2"/>
              <a:buNone/>
            </a:pPr>
            <a:r>
              <a:rPr lang="fr-FR" sz="3000" b="1" dirty="0" smtClean="0">
                <a:solidFill>
                  <a:srgbClr val="AA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Stress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Pression temporelle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Objectifs de productivité dans la tâche prescrite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Injonctions paradoxales </a:t>
            </a:r>
            <a:r>
              <a:rPr lang="fr-FR" sz="2000" dirty="0">
                <a:latin typeface="Arial"/>
                <a:cs typeface="Arial"/>
              </a:rPr>
              <a:t>“</a:t>
            </a:r>
            <a:r>
              <a:rPr lang="fr-FR" sz="2000" dirty="0" smtClean="0">
                <a:latin typeface="Arial"/>
                <a:cs typeface="Arial"/>
              </a:rPr>
              <a:t>quantité, qualité, rapidité, sécurité” 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Multiplications et interruptions des tâches</a:t>
            </a:r>
            <a:endParaRPr lang="fr-FR" sz="1000" b="1" dirty="0" smtClean="0">
              <a:latin typeface="Arial"/>
              <a:cs typeface="Arial"/>
            </a:endParaRP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Vertical descendant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Individuel, managérial</a:t>
            </a:r>
            <a:endParaRPr lang="fr-FR" sz="1000" b="1" dirty="0" smtClean="0">
              <a:latin typeface="Arial"/>
              <a:cs typeface="Arial"/>
            </a:endParaRP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Destructeur par excès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Epuisement, </a:t>
            </a:r>
            <a:r>
              <a:rPr lang="fr-FR" sz="2000" b="1" dirty="0" err="1" smtClean="0">
                <a:latin typeface="Arial"/>
                <a:cs typeface="Arial"/>
              </a:rPr>
              <a:t>burn-out</a:t>
            </a:r>
            <a:r>
              <a:rPr lang="fr-FR" sz="2000" b="1" dirty="0" smtClean="0">
                <a:latin typeface="Arial"/>
                <a:cs typeface="Arial"/>
              </a:rPr>
              <a:t>, décompensations psychosomatiques</a:t>
            </a:r>
          </a:p>
          <a:p>
            <a:pPr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1828800"/>
            <a:ext cx="4684200" cy="4411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Font typeface="Wingdings" charset="2"/>
              <a:buNone/>
            </a:pPr>
            <a:r>
              <a:rPr lang="fr-FR" sz="3000" b="1" dirty="0" smtClean="0">
                <a:solidFill>
                  <a:srgbClr val="AA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Harcèlement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Maltraitance psychique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Objectifs d’atteinte à la personne par utilisation des moyens professionnels détournés de leur but productif : </a:t>
            </a:r>
            <a:r>
              <a:rPr lang="fr-FR" sz="2000" dirty="0">
                <a:latin typeface="Arial"/>
                <a:cs typeface="Arial"/>
              </a:rPr>
              <a:t>m</a:t>
            </a:r>
            <a:r>
              <a:rPr lang="fr-FR" sz="2000" dirty="0" smtClean="0">
                <a:latin typeface="Arial"/>
                <a:cs typeface="Arial"/>
              </a:rPr>
              <a:t>issions impossibles, isolement, atteintes à la dignité, menaces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Vertical descendant ou ascendant, horizontal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Individuel, collectif, managérial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Destructeur par essence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Crise identitaire, </a:t>
            </a:r>
            <a:r>
              <a:rPr lang="fr-FR" sz="2000" b="1" dirty="0" err="1" smtClean="0">
                <a:latin typeface="Arial"/>
                <a:cs typeface="Arial"/>
              </a:rPr>
              <a:t>psychotraumatisme</a:t>
            </a:r>
            <a:r>
              <a:rPr lang="fr-FR" sz="2000" b="1" dirty="0" smtClean="0">
                <a:latin typeface="Arial"/>
                <a:cs typeface="Arial"/>
              </a:rPr>
              <a:t>, décompensations psys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rmAutofit fontScale="90000"/>
          </a:bodyPr>
          <a:lstStyle/>
          <a:p>
            <a:pPr algn="l"/>
            <a:r>
              <a:rPr lang="en-US" sz="4889" b="1" spc="-30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Agissements</a:t>
            </a:r>
            <a:r>
              <a:rPr lang="en-US" sz="4889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89" b="1" spc="-30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constitutifs</a:t>
            </a:r>
            <a:r>
              <a:rPr lang="en-US" sz="4889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sz="4889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4889" b="1" spc="-30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d’une</a:t>
            </a:r>
            <a:r>
              <a:rPr lang="en-US" sz="4889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situation de </a:t>
            </a:r>
            <a:r>
              <a:rPr lang="en-US" sz="4889" b="1" spc="-30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harcèlement</a:t>
            </a:r>
            <a:r>
              <a:rPr lang="en-US" sz="4889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(1)</a:t>
            </a:r>
            <a:endParaRPr lang="en-US" sz="3333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endParaRPr lang="fr-FR" sz="3000" b="1" dirty="0" smtClean="0">
              <a:latin typeface="Arial"/>
              <a:cs typeface="Arial"/>
            </a:endParaRPr>
          </a:p>
          <a:p>
            <a:pPr marL="457200" indent="-457200">
              <a:lnSpc>
                <a:spcPct val="70000"/>
              </a:lnSpc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Systématisation, répétition, durée, visée individuelle</a:t>
            </a:r>
          </a:p>
          <a:p>
            <a:pPr marL="457200" indent="-457200">
              <a:lnSpc>
                <a:spcPct val="80000"/>
              </a:lnSpc>
              <a:buClr>
                <a:srgbClr val="AA0000"/>
              </a:buClr>
            </a:pPr>
            <a:endParaRPr lang="fr-FR" sz="3000" b="1" dirty="0" smtClean="0">
              <a:latin typeface="Arial"/>
              <a:cs typeface="Arial"/>
            </a:endParaRPr>
          </a:p>
          <a:p>
            <a:pPr marL="457200" indent="-457200">
              <a:lnSpc>
                <a:spcPct val="70000"/>
              </a:lnSpc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Ni conflit ouvert, ni altercation ou humiliation isolée</a:t>
            </a:r>
          </a:p>
          <a:p>
            <a:pPr marL="457200" indent="-457200">
              <a:lnSpc>
                <a:spcPct val="70000"/>
              </a:lnSpc>
              <a:buClr>
                <a:srgbClr val="AA0000"/>
              </a:buClr>
              <a:buFont typeface="Wingdings" charset="2"/>
              <a:buChar char="ü"/>
            </a:pPr>
            <a:endParaRPr lang="fr-FR" sz="3000" b="1" dirty="0">
              <a:latin typeface="Arial"/>
              <a:cs typeface="Arial"/>
            </a:endParaRPr>
          </a:p>
          <a:p>
            <a:pPr marL="457200" indent="-457200">
              <a:lnSpc>
                <a:spcPct val="70000"/>
              </a:lnSpc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Ni conditions de travail dégradée pour tous</a:t>
            </a:r>
          </a:p>
          <a:p>
            <a:pPr marL="457200" indent="-457200">
              <a:lnSpc>
                <a:spcPct val="70000"/>
              </a:lnSpc>
              <a:buClr>
                <a:srgbClr val="AA0000"/>
              </a:buClr>
              <a:buFont typeface="Wingdings" charset="2"/>
              <a:buChar char="ü"/>
            </a:pPr>
            <a:endParaRPr lang="fr-FR" sz="3000" b="1" dirty="0">
              <a:latin typeface="Arial"/>
              <a:cs typeface="Arial"/>
            </a:endParaRPr>
          </a:p>
          <a:p>
            <a:pPr marL="457200" indent="-457200">
              <a:lnSpc>
                <a:spcPct val="70000"/>
              </a:lnSpc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Ni situation d’exigence légitime de travail conforme à la qualification et à </a:t>
            </a:r>
            <a:r>
              <a:rPr lang="fr-FR" sz="3000" b="1" smtClean="0">
                <a:latin typeface="Arial"/>
                <a:cs typeface="Arial"/>
              </a:rPr>
              <a:t>la mission, </a:t>
            </a:r>
            <a:r>
              <a:rPr lang="fr-FR" sz="3000" b="1" dirty="0" smtClean="0">
                <a:latin typeface="Arial"/>
                <a:cs typeface="Arial"/>
              </a:rPr>
              <a:t>dans conditions ordinaires.</a:t>
            </a:r>
          </a:p>
          <a:p>
            <a:pPr marL="457200" indent="-457200"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endParaRPr lang="en-US" sz="30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rmAutofit fontScale="90000"/>
          </a:bodyPr>
          <a:lstStyle/>
          <a:p>
            <a:pPr algn="l"/>
            <a:r>
              <a:rPr lang="en-US" sz="4889" b="1" spc="-30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Agissements</a:t>
            </a:r>
            <a:r>
              <a:rPr lang="en-US" sz="4889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89" b="1" spc="-30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constitutifs</a:t>
            </a:r>
            <a:r>
              <a:rPr lang="en-US" sz="4889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sz="4889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4889" b="1" spc="-30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d’une</a:t>
            </a:r>
            <a:r>
              <a:rPr lang="en-US" sz="4889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situation de </a:t>
            </a:r>
            <a:r>
              <a:rPr lang="en-US" sz="4889" b="1" spc="-30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harcèlement</a:t>
            </a:r>
            <a:r>
              <a:rPr lang="en-US" sz="4889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(2)</a:t>
            </a:r>
            <a:endParaRPr lang="en-US" sz="3333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1230"/>
            <a:ext cx="83058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70000"/>
              </a:lnSpc>
              <a:buClr>
                <a:srgbClr val="AA0000"/>
              </a:buClr>
              <a:buFont typeface="Wingdings" charset="2"/>
              <a:buChar char="ü"/>
            </a:pPr>
            <a:r>
              <a:rPr lang="fr-FR" sz="2800" b="1" dirty="0" smtClean="0">
                <a:latin typeface="Arial"/>
                <a:cs typeface="Arial"/>
              </a:rPr>
              <a:t>Concernant la tâche</a:t>
            </a:r>
            <a:r>
              <a:rPr lang="fr-FR" sz="2800" dirty="0" smtClean="0">
                <a:latin typeface="Arial"/>
                <a:cs typeface="Arial"/>
              </a:rPr>
              <a:t> (objectifs irréalisables, consignes paradoxales, absences de consignes, tâches déqualifiées)</a:t>
            </a:r>
            <a:r>
              <a:rPr lang="fr-FR" sz="1500" dirty="0" smtClean="0">
                <a:latin typeface="Arial"/>
                <a:cs typeface="Arial"/>
              </a:rPr>
              <a:t/>
            </a:r>
            <a:br>
              <a:rPr lang="fr-FR" sz="1500" dirty="0" smtClean="0">
                <a:latin typeface="Arial"/>
                <a:cs typeface="Arial"/>
              </a:rPr>
            </a:br>
            <a:endParaRPr lang="fr-FR" sz="1500" dirty="0" smtClean="0">
              <a:latin typeface="Arial"/>
              <a:cs typeface="Arial"/>
            </a:endParaRPr>
          </a:p>
          <a:p>
            <a:pPr marL="514350" indent="-514350">
              <a:lnSpc>
                <a:spcPct val="70000"/>
              </a:lnSpc>
              <a:buClr>
                <a:srgbClr val="AA0000"/>
              </a:buClr>
              <a:buFont typeface="Wingdings" charset="2"/>
              <a:buChar char="ü"/>
            </a:pPr>
            <a:r>
              <a:rPr lang="fr-FR" sz="2800" b="1" dirty="0" smtClean="0">
                <a:latin typeface="Arial"/>
                <a:cs typeface="Arial"/>
              </a:rPr>
              <a:t>Concernant les moyens de travail</a:t>
            </a:r>
            <a:r>
              <a:rPr lang="fr-FR" sz="2800" dirty="0" smtClean="0">
                <a:latin typeface="Arial"/>
                <a:cs typeface="Arial"/>
              </a:rPr>
              <a:t> (privation moyens nécessaires à la tâche prescrite) </a:t>
            </a:r>
            <a:r>
              <a:rPr lang="fr-FR" sz="1400" dirty="0" smtClean="0">
                <a:latin typeface="Arial"/>
                <a:cs typeface="Arial"/>
              </a:rPr>
              <a:t/>
            </a:r>
            <a:br>
              <a:rPr lang="fr-FR" sz="1400" dirty="0" smtClean="0">
                <a:latin typeface="Arial"/>
                <a:cs typeface="Arial"/>
              </a:rPr>
            </a:br>
            <a:endParaRPr lang="fr-FR" sz="1400" dirty="0" smtClean="0">
              <a:latin typeface="Arial"/>
              <a:cs typeface="Arial"/>
            </a:endParaRPr>
          </a:p>
          <a:p>
            <a:pPr marL="514350" indent="-514350">
              <a:lnSpc>
                <a:spcPct val="70000"/>
              </a:lnSpc>
              <a:buClr>
                <a:srgbClr val="AA0000"/>
              </a:buClr>
              <a:buFont typeface="Wingdings" charset="2"/>
              <a:buChar char="ü"/>
            </a:pPr>
            <a:r>
              <a:rPr lang="fr-FR" sz="2800" b="1" dirty="0" smtClean="0">
                <a:latin typeface="Arial"/>
                <a:cs typeface="Arial"/>
              </a:rPr>
              <a:t>Concernant les droits du travail</a:t>
            </a:r>
            <a:r>
              <a:rPr lang="fr-FR" sz="2800" dirty="0" smtClean="0">
                <a:latin typeface="Arial"/>
                <a:cs typeface="Arial"/>
              </a:rPr>
              <a:t> (refus, menaces sur l’emploi)</a:t>
            </a:r>
            <a:endParaRPr lang="fr-FR" sz="1400" dirty="0" smtClean="0">
              <a:latin typeface="Arial"/>
              <a:cs typeface="Arial"/>
            </a:endParaRPr>
          </a:p>
          <a:p>
            <a:pPr marL="514350" indent="-514350">
              <a:lnSpc>
                <a:spcPct val="70000"/>
              </a:lnSpc>
              <a:buClr>
                <a:srgbClr val="AA0000"/>
              </a:buClr>
              <a:buFont typeface="Wingdings" charset="2"/>
              <a:buChar char="ü"/>
            </a:pPr>
            <a:endParaRPr lang="fr-FR" sz="1400" b="1" dirty="0">
              <a:latin typeface="Arial"/>
              <a:cs typeface="Arial"/>
            </a:endParaRPr>
          </a:p>
          <a:p>
            <a:pPr marL="514350" indent="-514350">
              <a:lnSpc>
                <a:spcPct val="70000"/>
              </a:lnSpc>
              <a:buClr>
                <a:srgbClr val="AA0000"/>
              </a:buClr>
              <a:buFont typeface="Wingdings" charset="2"/>
              <a:buChar char="ü"/>
            </a:pPr>
            <a:r>
              <a:rPr lang="fr-FR" sz="2800" b="1" dirty="0" smtClean="0">
                <a:latin typeface="Arial"/>
                <a:cs typeface="Arial"/>
              </a:rPr>
              <a:t>Concernant l’évaluation du travail</a:t>
            </a:r>
            <a:r>
              <a:rPr lang="fr-FR" sz="2800" dirty="0" smtClean="0">
                <a:latin typeface="Arial"/>
                <a:cs typeface="Arial"/>
              </a:rPr>
              <a:t> (critiques systématiques tout en reprenant à son compte le travail effectué, critiques paradoxales; indifférences aux résultats; critères non professionnels, changeants )</a:t>
            </a:r>
            <a:endParaRPr lang="fr-FR"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wrap="square">
            <a:normAutofit fontScale="90000"/>
          </a:bodyPr>
          <a:lstStyle/>
          <a:p>
            <a:pPr algn="l"/>
            <a:r>
              <a:rPr lang="en-US" sz="4889" b="1" spc="-30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Agissements</a:t>
            </a:r>
            <a:r>
              <a:rPr lang="en-US" sz="4889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89" b="1" spc="-30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constitutifs</a:t>
            </a:r>
            <a:r>
              <a:rPr lang="en-US" sz="4889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sz="4889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4889" b="1" spc="-30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d’une</a:t>
            </a:r>
            <a:r>
              <a:rPr lang="en-US" sz="4889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situation de </a:t>
            </a:r>
            <a:r>
              <a:rPr lang="en-US" sz="4889" b="1" spc="-30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harcèlement</a:t>
            </a:r>
            <a:r>
              <a:rPr lang="en-US" sz="4889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(3)</a:t>
            </a:r>
            <a:endParaRPr lang="en-US" sz="3333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28800"/>
            <a:ext cx="8305800" cy="4501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800">
              <a:lnSpc>
                <a:spcPct val="80000"/>
              </a:lnSpc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Concernant l’évolution de carrière</a:t>
            </a:r>
            <a:r>
              <a:rPr lang="fr-FR" sz="3000" dirty="0" smtClean="0">
                <a:latin typeface="Arial"/>
                <a:cs typeface="Arial"/>
              </a:rPr>
              <a:t> (obstacles non motivés, répétés)</a:t>
            </a:r>
          </a:p>
          <a:p>
            <a:pPr marL="514350" indent="-514800">
              <a:lnSpc>
                <a:spcPct val="80000"/>
              </a:lnSpc>
              <a:buClr>
                <a:srgbClr val="AA0000"/>
              </a:buClr>
              <a:buFont typeface="Wingdings" charset="2"/>
              <a:buChar char="ü"/>
            </a:pPr>
            <a:endParaRPr lang="fr-FR" sz="1500" dirty="0" smtClean="0">
              <a:latin typeface="Arial"/>
              <a:cs typeface="Arial"/>
            </a:endParaRPr>
          </a:p>
          <a:p>
            <a:pPr marL="514350" indent="-514800">
              <a:lnSpc>
                <a:spcPct val="80000"/>
              </a:lnSpc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Concernant les relations de travail</a:t>
            </a:r>
            <a:r>
              <a:rPr lang="fr-FR" sz="3000" dirty="0" smtClean="0">
                <a:latin typeface="Arial"/>
                <a:cs typeface="Arial"/>
              </a:rPr>
              <a:t> : Isolement institutionnel, relationnel, géographique; refus de rendez-vous;</a:t>
            </a:r>
            <a:br>
              <a:rPr lang="fr-FR" sz="3000" dirty="0" smtClean="0">
                <a:latin typeface="Arial"/>
                <a:cs typeface="Arial"/>
              </a:rPr>
            </a:br>
            <a:r>
              <a:rPr lang="fr-FR" sz="3000" dirty="0" smtClean="0">
                <a:latin typeface="Arial"/>
                <a:cs typeface="Arial"/>
              </a:rPr>
              <a:t>déni, projection des difficultés</a:t>
            </a:r>
            <a:endParaRPr lang="fr-FR" sz="1500" dirty="0" smtClean="0">
              <a:latin typeface="Arial"/>
              <a:cs typeface="Arial"/>
            </a:endParaRPr>
          </a:p>
          <a:p>
            <a:pPr marL="514350" indent="-514800">
              <a:lnSpc>
                <a:spcPct val="80000"/>
              </a:lnSpc>
              <a:buClr>
                <a:srgbClr val="AA0000"/>
              </a:buClr>
              <a:buFont typeface="Wingdings" charset="2"/>
              <a:buChar char="ü"/>
            </a:pPr>
            <a:endParaRPr lang="fr-FR" sz="1500" dirty="0" smtClean="0">
              <a:latin typeface="Arial"/>
              <a:cs typeface="Arial"/>
            </a:endParaRPr>
          </a:p>
          <a:p>
            <a:pPr marL="514350" indent="-514800">
              <a:lnSpc>
                <a:spcPct val="80000"/>
              </a:lnSpc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Atteintes à la dignité</a:t>
            </a:r>
            <a:r>
              <a:rPr lang="fr-FR" sz="3000" dirty="0" smtClean="0">
                <a:latin typeface="Arial"/>
                <a:cs typeface="Arial"/>
              </a:rPr>
              <a:t> (vexations publiques, moqueries sur apparence, rumeurs, indiscrétions sur la vie privée)</a:t>
            </a:r>
            <a:endParaRPr lang="fr-FR" sz="1500" dirty="0" smtClean="0">
              <a:latin typeface="Arial"/>
              <a:cs typeface="Arial"/>
            </a:endParaRPr>
          </a:p>
          <a:p>
            <a:pPr marL="514350" indent="-514800">
              <a:lnSpc>
                <a:spcPct val="80000"/>
              </a:lnSpc>
              <a:buClr>
                <a:srgbClr val="AA0000"/>
              </a:buClr>
              <a:buFont typeface="Wingdings" charset="2"/>
              <a:buChar char="ü"/>
            </a:pPr>
            <a:endParaRPr lang="fr-FR" sz="1500" dirty="0" smtClean="0">
              <a:latin typeface="Arial"/>
              <a:cs typeface="Arial"/>
            </a:endParaRPr>
          </a:p>
          <a:p>
            <a:pPr marL="514350" indent="-514800">
              <a:lnSpc>
                <a:spcPct val="80000"/>
              </a:lnSpc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Menaces ou violences</a:t>
            </a:r>
            <a:r>
              <a:rPr lang="fr-FR" sz="3000" dirty="0" smtClean="0">
                <a:latin typeface="Arial"/>
                <a:cs typeface="Arial"/>
              </a:rPr>
              <a:t> verbales ou physiques.</a:t>
            </a:r>
            <a:endParaRPr lang="fr-FR" sz="3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rmAutofit/>
          </a:bodyPr>
          <a:lstStyle/>
          <a:p>
            <a:pPr algn="l"/>
            <a:r>
              <a:rPr lang="en-US" sz="4889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En </a:t>
            </a:r>
            <a:r>
              <a:rPr lang="en-US" sz="4889" b="1" spc="-30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tomber</a:t>
            </a:r>
            <a:r>
              <a:rPr lang="en-US" sz="4889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89" b="1" spc="-30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malade</a:t>
            </a:r>
            <a:r>
              <a:rPr lang="en-US" sz="4889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…</a:t>
            </a:r>
            <a:endParaRPr lang="en-US" sz="3333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33600"/>
            <a:ext cx="8305800" cy="16845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AA0000"/>
              </a:buClr>
            </a:pPr>
            <a:r>
              <a:rPr lang="fr-FR" sz="4000" dirty="0" smtClean="0"/>
              <a:t>Ce n’est pas la situation de harcèlement en elle-même, mais la confrontation à </a:t>
            </a:r>
            <a:r>
              <a:rPr lang="fr-FR" sz="4000" b="1" dirty="0" smtClean="0"/>
              <a:t>la solitude</a:t>
            </a:r>
            <a:r>
              <a:rPr lang="fr-FR" sz="4000" dirty="0" smtClean="0"/>
              <a:t> face à cette situation qui provoque les décompensations.</a:t>
            </a:r>
            <a:endParaRPr lang="fr-FR" sz="4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end page.png_effected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7" name="TextBox 6"/>
          <p:cNvSpPr txBox="1"/>
          <p:nvPr/>
        </p:nvSpPr>
        <p:spPr>
          <a:xfrm>
            <a:off x="457200" y="2819400"/>
            <a:ext cx="8305800" cy="16845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sz="3000" b="1" dirty="0" smtClean="0">
                <a:latin typeface="Arial"/>
                <a:cs typeface="Arial"/>
              </a:rPr>
              <a:t>Retrouvez l’intégralité du contenu</a:t>
            </a:r>
          </a:p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sz="3000" b="1" dirty="0" smtClean="0">
                <a:latin typeface="Arial"/>
                <a:cs typeface="Arial"/>
              </a:rPr>
              <a:t>Souffrance &amp; Travail sur</a:t>
            </a:r>
            <a:endParaRPr lang="fr-FR" sz="1500" b="1" dirty="0" smtClean="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buClr>
                <a:srgbClr val="AA0000"/>
              </a:buClr>
            </a:pPr>
            <a:endParaRPr lang="fr-FR" sz="1500" b="1" dirty="0" smtClean="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sz="3000" b="1" dirty="0" err="1" smtClean="0">
                <a:latin typeface="Arial"/>
                <a:cs typeface="Arial"/>
              </a:rPr>
              <a:t>www</a:t>
            </a:r>
            <a:r>
              <a:rPr lang="fr-FR" sz="3000" b="1" dirty="0" err="1" smtClean="0">
                <a:solidFill>
                  <a:srgbClr val="AA0000"/>
                </a:solidFill>
                <a:latin typeface="Arial"/>
                <a:cs typeface="Arial"/>
              </a:rPr>
              <a:t>.souffrance-</a:t>
            </a:r>
            <a:r>
              <a:rPr lang="fr-FR" sz="3000" b="1" dirty="0" err="1" smtClean="0">
                <a:latin typeface="Arial"/>
                <a:cs typeface="Arial"/>
              </a:rPr>
              <a:t>et</a:t>
            </a:r>
            <a:r>
              <a:rPr lang="fr-FR" sz="3000" b="1" dirty="0" err="1" smtClean="0">
                <a:solidFill>
                  <a:srgbClr val="AA0000"/>
                </a:solidFill>
                <a:latin typeface="Arial"/>
                <a:cs typeface="Arial"/>
              </a:rPr>
              <a:t>-travail.</a:t>
            </a:r>
            <a:r>
              <a:rPr lang="fr-FR" sz="3000" b="1" dirty="0" err="1" smtClean="0">
                <a:latin typeface="Arial"/>
                <a:cs typeface="Arial"/>
              </a:rPr>
              <a:t>com</a:t>
            </a:r>
            <a:endParaRPr lang="fr-FR" sz="30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6336268"/>
            <a:ext cx="53340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1" i="1" spc="3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</a:t>
            </a:r>
            <a:r>
              <a:rPr lang="en-US" sz="1600" b="1" i="1" spc="3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acebook.com/Souffrance</a:t>
            </a:r>
            <a:r>
              <a:rPr lang="en-US" sz="1600" b="1" i="1" spc="300" dirty="0" err="1" smtClean="0">
                <a:solidFill>
                  <a:srgbClr val="AA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Et</a:t>
            </a:r>
            <a:r>
              <a:rPr lang="en-US" sz="1600" b="1" i="1" spc="3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Travail</a:t>
            </a:r>
            <a:endParaRPr lang="en-US" sz="1600" b="1" i="1" spc="3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Picture 10" descr="facebook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840" y="6043136"/>
            <a:ext cx="599160" cy="597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253</Words>
  <Application>Microsoft Macintosh PowerPoint</Application>
  <PresentationFormat>Affichage à l'écran (4:3)</PresentationFormat>
  <Paragraphs>55</Paragraphs>
  <Slides>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Office Theme</vt:lpstr>
      <vt:lpstr>Le Harcèlement</vt:lpstr>
      <vt:lpstr>“Je suis harcelé(e)” Management par le stress ou harcèlementmoral?</vt:lpstr>
      <vt:lpstr>Agissements constitutifs d’une situation de harcèlement (1)</vt:lpstr>
      <vt:lpstr>Agissements constitutifs d’une situation de harcèlement (2)</vt:lpstr>
      <vt:lpstr>Agissements constitutifs d’une situation de harcèlement (3)</vt:lpstr>
      <vt:lpstr>En tomber malade…</vt:lpstr>
      <vt:lpstr>Diapositive 7</vt:lpstr>
    </vt:vector>
  </TitlesOfParts>
  <Company>Les citadelles de la Propagande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Billy</dc:creator>
  <cp:lastModifiedBy>GUIHO BAILLY</cp:lastModifiedBy>
  <cp:revision>41</cp:revision>
  <dcterms:created xsi:type="dcterms:W3CDTF">2013-03-17T05:20:55Z</dcterms:created>
  <dcterms:modified xsi:type="dcterms:W3CDTF">2013-03-27T17:07:36Z</dcterms:modified>
</cp:coreProperties>
</file>