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8" r:id="rId3"/>
    <p:sldId id="287" r:id="rId4"/>
    <p:sldId id="288" r:id="rId5"/>
    <p:sldId id="289" r:id="rId6"/>
    <p:sldId id="290" r:id="rId7"/>
    <p:sldId id="263" r:id="rId8"/>
    <p:sldId id="292" r:id="rId9"/>
    <p:sldId id="273" r:id="rId10"/>
    <p:sldId id="264" r:id="rId11"/>
    <p:sldId id="274" r:id="rId12"/>
    <p:sldId id="275" r:id="rId13"/>
    <p:sldId id="276" r:id="rId14"/>
    <p:sldId id="277" r:id="rId15"/>
    <p:sldId id="266" r:id="rId16"/>
    <p:sldId id="278" r:id="rId17"/>
    <p:sldId id="281" r:id="rId18"/>
    <p:sldId id="269" r:id="rId19"/>
    <p:sldId id="291" r:id="rId20"/>
    <p:sldId id="26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0" autoAdjust="0"/>
    <p:restoredTop sz="94660"/>
  </p:normalViewPr>
  <p:slideViewPr>
    <p:cSldViewPr snapToObjects="1">
      <p:cViewPr>
        <p:scale>
          <a:sx n="100" d="100"/>
          <a:sy n="100" d="100"/>
        </p:scale>
        <p:origin x="1068" y="-2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ED757E-478E-8143-B878-54D1BB421F5E}" type="datetimeFigureOut">
              <a:rPr lang="en-US" smtClean="0"/>
              <a:pPr/>
              <a:t>2/27/2017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88CD9F-C65E-6948-8B11-7DEDDD4A7855}" type="slidenum">
              <a:rPr lang="en-US" smtClean="0"/>
              <a:pPr/>
              <a:t>‹N°›</a:t>
            </a:fld>
            <a:endParaRPr lang="en-US"/>
          </a:p>
        </p:txBody>
      </p:sp>
    </p:spTree>
    <p:extLst>
      <p:ext uri="{BB962C8B-B14F-4D97-AF65-F5344CB8AC3E}">
        <p14:creationId xmlns:p14="http://schemas.microsoft.com/office/powerpoint/2010/main" val="17041534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88CD9F-C65E-6948-8B11-7DEDDD4A7855}" type="slidenum">
              <a:rPr lang="en-US" smtClean="0"/>
              <a:pPr/>
              <a:t>1</a:t>
            </a:fld>
            <a:endParaRPr lang="en-US"/>
          </a:p>
        </p:txBody>
      </p:sp>
    </p:spTree>
    <p:extLst>
      <p:ext uri="{BB962C8B-B14F-4D97-AF65-F5344CB8AC3E}">
        <p14:creationId xmlns:p14="http://schemas.microsoft.com/office/powerpoint/2010/main" val="3149829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88CD9F-C65E-6948-8B11-7DEDDD4A7855}" type="slidenum">
              <a:rPr lang="en-US" smtClean="0"/>
              <a:pPr/>
              <a:t>20</a:t>
            </a:fld>
            <a:endParaRPr lang="en-US"/>
          </a:p>
        </p:txBody>
      </p:sp>
    </p:spTree>
    <p:extLst>
      <p:ext uri="{BB962C8B-B14F-4D97-AF65-F5344CB8AC3E}">
        <p14:creationId xmlns:p14="http://schemas.microsoft.com/office/powerpoint/2010/main" val="504231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p>
            <a:fld id="{A47911DD-2D23-E84F-A291-098895289955}"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Date Placeholder 4"/>
          <p:cNvSpPr>
            <a:spLocks noGrp="1"/>
          </p:cNvSpPr>
          <p:nvPr>
            <p:ph type="dt" sz="half" idx="10"/>
          </p:nvPr>
        </p:nvSpPr>
        <p:spPr/>
        <p:txBody>
          <a:bodyPr/>
          <a:lstStyle/>
          <a:p>
            <a:fld id="{A47911DD-2D23-E84F-A291-098895289955}" type="datetimeFigureOut">
              <a:rPr lang="en-US" smtClean="0"/>
              <a:pPr/>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7" name="Date Placeholder 6"/>
          <p:cNvSpPr>
            <a:spLocks noGrp="1"/>
          </p:cNvSpPr>
          <p:nvPr>
            <p:ph type="dt" sz="half" idx="10"/>
          </p:nvPr>
        </p:nvSpPr>
        <p:spPr/>
        <p:txBody>
          <a:bodyPr/>
          <a:lstStyle/>
          <a:p>
            <a:fld id="{A47911DD-2D23-E84F-A291-098895289955}" type="datetimeFigureOut">
              <a:rPr lang="en-US" smtClean="0"/>
              <a:pPr/>
              <a:t>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Date Placeholder 2"/>
          <p:cNvSpPr>
            <a:spLocks noGrp="1"/>
          </p:cNvSpPr>
          <p:nvPr>
            <p:ph type="dt" sz="half" idx="10"/>
          </p:nvPr>
        </p:nvSpPr>
        <p:spPr/>
        <p:txBody>
          <a:bodyPr/>
          <a:lstStyle/>
          <a:p>
            <a:fld id="{A47911DD-2D23-E84F-A291-098895289955}" type="datetimeFigureOut">
              <a:rPr lang="en-US" smtClean="0"/>
              <a:pPr/>
              <a:t>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911DD-2D23-E84F-A291-098895289955}" type="datetimeFigureOut">
              <a:rPr lang="en-US" smtClean="0"/>
              <a:pPr/>
              <a:t>2/27/2017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A47911DD-2D23-E84F-A291-098895289955}" type="datetimeFigureOut">
              <a:rPr lang="en-US" smtClean="0"/>
              <a:pPr/>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A47911DD-2D23-E84F-A291-098895289955}" type="datetimeFigureOut">
              <a:rPr lang="en-US" smtClean="0"/>
              <a:pPr/>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911DD-2D23-E84F-A291-098895289955}" type="datetimeFigureOut">
              <a:rPr lang="en-US" smtClean="0"/>
              <a:pPr/>
              <a:t>2/27/2017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38BB9-AE40-4B4A-9D08-472E236EFEA7}"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elcome page.png_effected.pn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a:xfrm>
            <a:off x="1371600" y="2111375"/>
            <a:ext cx="7772400" cy="1470025"/>
          </a:xfrm>
        </p:spPr>
        <p:txBody>
          <a:bodyPr>
            <a:normAutofit fontScale="90000"/>
          </a:bodyPr>
          <a:lstStyle/>
          <a:p>
            <a:pPr algn="l">
              <a:lnSpc>
                <a:spcPct val="80000"/>
              </a:lnSpc>
            </a:pPr>
            <a:r>
              <a:rPr lang="en-US" sz="6400" b="1" spc="-150" dirty="0" smtClean="0">
                <a:latin typeface="Arial"/>
                <a:cs typeface="Arial"/>
              </a:rPr>
              <a:t>L’INSPECTION DU TRAVAIL</a:t>
            </a:r>
            <a:endParaRPr lang="en-US" sz="6400" b="1" spc="-150" dirty="0">
              <a:latin typeface="Arial"/>
              <a:cs typeface="Arial"/>
            </a:endParaRPr>
          </a:p>
        </p:txBody>
      </p:sp>
      <p:sp>
        <p:nvSpPr>
          <p:cNvPr id="3" name="Subtitle 2"/>
          <p:cNvSpPr>
            <a:spLocks noGrp="1"/>
          </p:cNvSpPr>
          <p:nvPr>
            <p:ph type="subTitle" idx="1"/>
          </p:nvPr>
        </p:nvSpPr>
        <p:spPr>
          <a:xfrm>
            <a:off x="1414812" y="3640537"/>
            <a:ext cx="6400800" cy="1617263"/>
          </a:xfrm>
        </p:spPr>
        <p:txBody>
          <a:bodyPr>
            <a:noAutofit/>
          </a:bodyPr>
          <a:lstStyle/>
          <a:p>
            <a:pPr algn="l">
              <a:lnSpc>
                <a:spcPct val="80000"/>
              </a:lnSpc>
            </a:pPr>
            <a:r>
              <a:rPr lang="fr-FR" sz="2000" b="1" dirty="0" smtClean="0">
                <a:solidFill>
                  <a:srgbClr val="AA0000"/>
                </a:solidFill>
                <a:latin typeface="Arial"/>
                <a:cs typeface="Arial"/>
              </a:rPr>
              <a:t>Jean-Louis OSVATH</a:t>
            </a:r>
          </a:p>
          <a:p>
            <a:pPr algn="l">
              <a:lnSpc>
                <a:spcPct val="80000"/>
              </a:lnSpc>
            </a:pPr>
            <a:r>
              <a:rPr lang="fr-FR" sz="1600" b="1" dirty="0" smtClean="0">
                <a:solidFill>
                  <a:schemeClr val="tx1">
                    <a:lumMod val="95000"/>
                    <a:lumOff val="5000"/>
                  </a:schemeClr>
                </a:solidFill>
                <a:latin typeface="Arial"/>
                <a:cs typeface="Arial"/>
              </a:rPr>
              <a:t>Inspecteur du Travail</a:t>
            </a:r>
          </a:p>
          <a:p>
            <a:pPr algn="l">
              <a:lnSpc>
                <a:spcPct val="80000"/>
              </a:lnSpc>
            </a:pPr>
            <a:endParaRPr lang="fr-FR" sz="1600" b="1" dirty="0" smtClean="0">
              <a:solidFill>
                <a:srgbClr val="AA0000"/>
              </a:solidFill>
              <a:latin typeface="Arial"/>
              <a:cs typeface="Arial"/>
            </a:endParaRPr>
          </a:p>
          <a:p>
            <a:pPr algn="l">
              <a:lnSpc>
                <a:spcPct val="80000"/>
              </a:lnSpc>
            </a:pPr>
            <a:endParaRPr lang="fr-FR" sz="1600" b="1" dirty="0">
              <a:solidFill>
                <a:srgbClr val="AA0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2000"/>
                            </p:stCondLst>
                            <p:childTnLst>
                              <p:par>
                                <p:cTn id="9" presetID="50" presetClass="entr" presetSubtype="0" decel="10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3"/>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35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wrap="square">
            <a:noAutofit/>
          </a:bodyPr>
          <a:lstStyle/>
          <a:p>
            <a:pPr algn="l">
              <a:lnSpc>
                <a:spcPct val="90000"/>
              </a:lnSpc>
            </a:pPr>
            <a:r>
              <a:rPr lang="en-US" sz="32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FAIRE FACE AUX DIFFÉRENTES </a:t>
            </a:r>
            <a:r>
              <a:rPr lang="en-US" sz="32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MANIÈRES DE RÉPONDRE AUX PROBLÈMES DANS </a:t>
            </a:r>
            <a:r>
              <a:rPr lang="en-US" sz="32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L’ENTREPRISE</a:t>
            </a:r>
            <a:endParaRPr lang="en-US" sz="32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2286000"/>
            <a:ext cx="8229600" cy="2590770"/>
          </a:xfrm>
          <a:prstGeom prst="rect">
            <a:avLst/>
          </a:prstGeom>
          <a:noFill/>
        </p:spPr>
        <p:txBody>
          <a:bodyPr wrap="square" rtlCol="0">
            <a:noAutofit/>
          </a:bodyPr>
          <a:lstStyle/>
          <a:p>
            <a:pPr marL="609600" indent="-609600"/>
            <a:r>
              <a:rPr lang="fr-FR" altLang="fr-FR" sz="3200" dirty="0"/>
              <a:t>A. -</a:t>
            </a:r>
            <a:r>
              <a:rPr lang="fr-FR" altLang="fr-FR" sz="3200" dirty="0" smtClean="0"/>
              <a:t>Un </a:t>
            </a:r>
            <a:r>
              <a:rPr lang="fr-FR" altLang="fr-FR" sz="3200" dirty="0"/>
              <a:t>état des lieux préoccupant</a:t>
            </a:r>
          </a:p>
          <a:p>
            <a:pPr marL="609600" indent="-609600"/>
            <a:endParaRPr lang="fr-FR" altLang="fr-FR" sz="3200" dirty="0"/>
          </a:p>
          <a:p>
            <a:pPr marL="609600" indent="-609600"/>
            <a:r>
              <a:rPr lang="fr-FR" altLang="fr-FR" sz="3200" dirty="0"/>
              <a:t>B. -	Les organisations du travail aujourd’hui</a:t>
            </a:r>
          </a:p>
          <a:p>
            <a:pPr marL="609600" indent="-609600"/>
            <a:r>
              <a:rPr lang="fr-FR" altLang="fr-FR" sz="3200" dirty="0"/>
              <a:t> </a:t>
            </a:r>
          </a:p>
          <a:p>
            <a:pPr marL="609600" indent="-609600"/>
            <a:r>
              <a:rPr lang="fr-FR" altLang="fr-FR" sz="3200" dirty="0"/>
              <a:t>C. -	Leurs conséquences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wrap="square">
            <a:noAutofit/>
          </a:bodyPr>
          <a:lstStyle/>
          <a:p>
            <a:pPr algn="l">
              <a:lnSpc>
                <a:spcPct val="90000"/>
              </a:lnSpc>
            </a:pPr>
            <a:r>
              <a:rPr lang="en-US" sz="2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FAIRE FACE AUX DIFFÉRENTES </a:t>
            </a:r>
            <a:r>
              <a:rPr lang="en-US" sz="2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MANIÈRES DE RÉPONDRE AUX PROBLÈMES DANS </a:t>
            </a:r>
            <a:r>
              <a:rPr lang="en-US" sz="2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L’ENTREPRISE</a:t>
            </a:r>
            <a:endParaRPr lang="en-US" sz="2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68313" y="2636912"/>
            <a:ext cx="8229600" cy="3310850"/>
          </a:xfrm>
          <a:prstGeom prst="rect">
            <a:avLst/>
          </a:prstGeom>
          <a:noFill/>
        </p:spPr>
        <p:txBody>
          <a:bodyPr wrap="square" rtlCol="0">
            <a:noAutofit/>
          </a:bodyPr>
          <a:lstStyle/>
          <a:p>
            <a:pPr>
              <a:lnSpc>
                <a:spcPct val="80000"/>
              </a:lnSpc>
            </a:pPr>
            <a:r>
              <a:rPr lang="fr-FR" altLang="fr-FR" sz="2400" b="1" dirty="0" smtClean="0"/>
              <a:t>Malgré </a:t>
            </a:r>
            <a:r>
              <a:rPr lang="fr-FR" altLang="fr-FR" sz="2400" b="1" dirty="0"/>
              <a:t>les rapports d’experts, malgré toute la littérature sur le sujet :</a:t>
            </a:r>
          </a:p>
          <a:p>
            <a:pPr>
              <a:lnSpc>
                <a:spcPct val="80000"/>
              </a:lnSpc>
            </a:pPr>
            <a:endParaRPr lang="fr-FR" altLang="fr-FR" sz="2400" b="1" i="1" dirty="0"/>
          </a:p>
          <a:p>
            <a:pPr>
              <a:lnSpc>
                <a:spcPct val="80000"/>
              </a:lnSpc>
            </a:pPr>
            <a:r>
              <a:rPr lang="fr-FR" altLang="fr-FR" sz="2400" i="1" dirty="0">
                <a:solidFill>
                  <a:schemeClr val="tx2"/>
                </a:solidFill>
              </a:rPr>
              <a:t>« La plupart des entreprises n’ont engagé aucune démarche. (…)</a:t>
            </a:r>
          </a:p>
          <a:p>
            <a:pPr>
              <a:lnSpc>
                <a:spcPct val="80000"/>
              </a:lnSpc>
            </a:pPr>
            <a:r>
              <a:rPr lang="fr-FR" altLang="fr-FR" sz="2400" i="1" dirty="0" smtClean="0">
                <a:solidFill>
                  <a:schemeClr val="tx2"/>
                </a:solidFill>
              </a:rPr>
              <a:t>Dans </a:t>
            </a:r>
            <a:r>
              <a:rPr lang="fr-FR" altLang="fr-FR" sz="2400" i="1" dirty="0">
                <a:solidFill>
                  <a:schemeClr val="tx2"/>
                </a:solidFill>
              </a:rPr>
              <a:t>les plans d’action très peu de mesures organisationnelles sont prises alors que la réglementation et la jurisprudence considèrent que l’entreprise répond à l’obligation de sécurité de résultat </a:t>
            </a:r>
            <a:r>
              <a:rPr lang="fr-FR" altLang="fr-FR" sz="2400" i="1" u="sng" dirty="0">
                <a:solidFill>
                  <a:schemeClr val="tx2"/>
                </a:solidFill>
              </a:rPr>
              <a:t>seulement</a:t>
            </a:r>
            <a:r>
              <a:rPr lang="fr-FR" altLang="fr-FR" sz="2400" i="1" dirty="0">
                <a:solidFill>
                  <a:schemeClr val="tx2"/>
                </a:solidFill>
              </a:rPr>
              <a:t> </a:t>
            </a:r>
            <a:r>
              <a:rPr lang="fr-FR" altLang="fr-FR" sz="2400" i="1" u="sng" dirty="0">
                <a:solidFill>
                  <a:schemeClr val="tx2"/>
                </a:solidFill>
              </a:rPr>
              <a:t>si</a:t>
            </a:r>
            <a:r>
              <a:rPr lang="fr-FR" altLang="fr-FR" sz="2400" i="1" dirty="0">
                <a:solidFill>
                  <a:schemeClr val="tx2"/>
                </a:solidFill>
              </a:rPr>
              <a:t> elle met en place des mesures de prévention collective et organisationnelle. </a:t>
            </a:r>
          </a:p>
          <a:p>
            <a:pPr>
              <a:lnSpc>
                <a:spcPct val="80000"/>
              </a:lnSpc>
            </a:pPr>
            <a:endParaRPr lang="fr-FR" altLang="fr-FR" sz="2400" i="1" dirty="0">
              <a:solidFill>
                <a:schemeClr val="tx2"/>
              </a:solidFill>
            </a:endParaRPr>
          </a:p>
        </p:txBody>
      </p:sp>
      <p:sp>
        <p:nvSpPr>
          <p:cNvPr id="5" name="Rectangle 15"/>
          <p:cNvSpPr>
            <a:spLocks noChangeArrowheads="1"/>
          </p:cNvSpPr>
          <p:nvPr/>
        </p:nvSpPr>
        <p:spPr bwMode="auto">
          <a:xfrm>
            <a:off x="468313" y="1795403"/>
            <a:ext cx="77771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hlink"/>
              </a:buClr>
              <a:buSzPct val="50000"/>
              <a:buFont typeface="Monotype Sorts" pitchFamily="2" charset="2"/>
              <a:buChar char="n"/>
              <a:defRPr kumimoji="1" sz="28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eaLnBrk="1" hangingPunct="1">
              <a:lnSpc>
                <a:spcPct val="70000"/>
              </a:lnSpc>
              <a:spcBef>
                <a:spcPct val="0"/>
              </a:spcBef>
              <a:buClrTx/>
              <a:buSzTx/>
              <a:buFontTx/>
              <a:buNone/>
            </a:pPr>
            <a:r>
              <a:rPr lang="fr-FR" altLang="fr-FR" sz="2400" b="1" dirty="0" smtClean="0">
                <a:solidFill>
                  <a:schemeClr val="tx2"/>
                </a:solidFill>
                <a:latin typeface="Arial Narrow" panose="020B0606020202030204" pitchFamily="34" charset="0"/>
              </a:rPr>
              <a:t>A - UN ETAT DES LIEUX PREOCCUPANT</a:t>
            </a:r>
            <a:endParaRPr lang="fr-FR" altLang="fr-FR" sz="2400" b="1"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136474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wrap="square">
            <a:noAutofit/>
          </a:bodyPr>
          <a:lstStyle/>
          <a:p>
            <a:pPr algn="l">
              <a:lnSpc>
                <a:spcPct val="90000"/>
              </a:lnSpc>
            </a:pPr>
            <a:r>
              <a:rPr lang="en-US" sz="2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FAIRE FACE AUX DIFFÉRENTES </a:t>
            </a:r>
            <a:r>
              <a:rPr lang="en-US" sz="2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MANIÈRES DE RÉPONDRE AUX PROBLÈMES DANS </a:t>
            </a:r>
            <a:r>
              <a:rPr lang="en-US" sz="2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L’ENTREPRISE</a:t>
            </a:r>
            <a:endParaRPr lang="en-US" sz="2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40859" y="2208936"/>
            <a:ext cx="8229600" cy="4172391"/>
          </a:xfrm>
          <a:prstGeom prst="rect">
            <a:avLst/>
          </a:prstGeom>
          <a:noFill/>
        </p:spPr>
        <p:txBody>
          <a:bodyPr wrap="square" rtlCol="0">
            <a:noAutofit/>
          </a:bodyPr>
          <a:lstStyle/>
          <a:p>
            <a:pPr>
              <a:lnSpc>
                <a:spcPct val="80000"/>
              </a:lnSpc>
            </a:pPr>
            <a:endParaRPr lang="fr-FR" altLang="fr-FR" sz="2400" i="1" dirty="0" smtClean="0">
              <a:solidFill>
                <a:schemeClr val="tx2"/>
              </a:solidFill>
            </a:endParaRPr>
          </a:p>
          <a:p>
            <a:pPr>
              <a:lnSpc>
                <a:spcPct val="80000"/>
              </a:lnSpc>
            </a:pPr>
            <a:r>
              <a:rPr lang="fr-FR" altLang="fr-FR" sz="2400" i="1" dirty="0" smtClean="0">
                <a:solidFill>
                  <a:schemeClr val="tx2"/>
                </a:solidFill>
              </a:rPr>
              <a:t>«</a:t>
            </a:r>
            <a:r>
              <a:rPr lang="fr-FR" altLang="fr-FR" sz="2400" i="1" dirty="0">
                <a:solidFill>
                  <a:schemeClr val="tx2"/>
                </a:solidFill>
              </a:rPr>
              <a:t> </a:t>
            </a:r>
            <a:r>
              <a:rPr lang="fr-FR" altLang="fr-FR" sz="2400" i="1" dirty="0" smtClean="0">
                <a:solidFill>
                  <a:schemeClr val="tx2"/>
                </a:solidFill>
              </a:rPr>
              <a:t>Nous </a:t>
            </a:r>
            <a:r>
              <a:rPr lang="fr-FR" altLang="fr-FR" sz="2400" i="1" dirty="0">
                <a:solidFill>
                  <a:schemeClr val="tx2"/>
                </a:solidFill>
              </a:rPr>
              <a:t>craignons que cette situation puisse avoir les conséquences suivantes :</a:t>
            </a:r>
          </a:p>
          <a:p>
            <a:pPr>
              <a:lnSpc>
                <a:spcPct val="80000"/>
              </a:lnSpc>
            </a:pPr>
            <a:r>
              <a:rPr lang="fr-FR" altLang="fr-FR" sz="2400" i="1" dirty="0">
                <a:solidFill>
                  <a:schemeClr val="tx2"/>
                </a:solidFill>
              </a:rPr>
              <a:t>	Les plans d’action qui n’intègrent pas l’organisation du travail continueront à faire peser des contraintes inchangées sur les salariés et leur encadrement. (…)</a:t>
            </a:r>
          </a:p>
          <a:p>
            <a:pPr>
              <a:lnSpc>
                <a:spcPct val="80000"/>
              </a:lnSpc>
            </a:pPr>
            <a:r>
              <a:rPr lang="fr-FR" altLang="fr-FR" sz="2400" i="1" dirty="0">
                <a:solidFill>
                  <a:schemeClr val="tx2"/>
                </a:solidFill>
              </a:rPr>
              <a:t>	Les plans d’action centrés principalement sur le repérage et le soin des salariés en souffrance pourront être interprétés par eux comme une stigmatisation de la part d’entreprises qui n’auraient identifié comme source du problème que la fragilité de certains salariés et qui refuseraient de se pencher sur leurs propres dysfonctionnements. </a:t>
            </a:r>
            <a:r>
              <a:rPr lang="fr-FR" altLang="fr-FR" sz="2400" i="1" dirty="0" smtClean="0">
                <a:solidFill>
                  <a:schemeClr val="tx2"/>
                </a:solidFill>
              </a:rPr>
              <a:t>» *</a:t>
            </a:r>
          </a:p>
          <a:p>
            <a:pPr>
              <a:lnSpc>
                <a:spcPct val="80000"/>
              </a:lnSpc>
            </a:pPr>
            <a:endParaRPr lang="fr-FR" altLang="fr-FR" i="1" dirty="0" smtClean="0">
              <a:solidFill>
                <a:schemeClr val="tx2"/>
              </a:solidFill>
            </a:endParaRPr>
          </a:p>
          <a:p>
            <a:pPr>
              <a:lnSpc>
                <a:spcPct val="80000"/>
              </a:lnSpc>
            </a:pPr>
            <a:r>
              <a:rPr lang="fr-FR" altLang="fr-FR" dirty="0" smtClean="0">
                <a:solidFill>
                  <a:schemeClr val="tx2"/>
                </a:solidFill>
              </a:rPr>
              <a:t>(*)</a:t>
            </a:r>
            <a:r>
              <a:rPr lang="fr-FR" b="1" dirty="0"/>
              <a:t> </a:t>
            </a:r>
            <a:r>
              <a:rPr lang="fr-FR" i="1" dirty="0"/>
              <a:t>note conjointe </a:t>
            </a:r>
            <a:r>
              <a:rPr lang="fr-FR" i="1" dirty="0" smtClean="0"/>
              <a:t>ARACT  - </a:t>
            </a:r>
            <a:r>
              <a:rPr lang="fr-FR" i="1" dirty="0"/>
              <a:t>DIRECCTE Midi Pyrénées</a:t>
            </a:r>
            <a:endParaRPr lang="fr-FR" altLang="fr-FR" i="1" dirty="0"/>
          </a:p>
        </p:txBody>
      </p:sp>
      <p:sp>
        <p:nvSpPr>
          <p:cNvPr id="4" name="Rectangle 15"/>
          <p:cNvSpPr>
            <a:spLocks noChangeArrowheads="1"/>
          </p:cNvSpPr>
          <p:nvPr/>
        </p:nvSpPr>
        <p:spPr bwMode="auto">
          <a:xfrm>
            <a:off x="468313" y="1795403"/>
            <a:ext cx="77771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hlink"/>
              </a:buClr>
              <a:buSzPct val="50000"/>
              <a:buFont typeface="Monotype Sorts" pitchFamily="2" charset="2"/>
              <a:buChar char="n"/>
              <a:defRPr kumimoji="1" sz="28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eaLnBrk="1" hangingPunct="1">
              <a:lnSpc>
                <a:spcPct val="70000"/>
              </a:lnSpc>
              <a:spcBef>
                <a:spcPct val="0"/>
              </a:spcBef>
              <a:buClrTx/>
              <a:buSzTx/>
              <a:buFontTx/>
              <a:buNone/>
            </a:pPr>
            <a:r>
              <a:rPr lang="fr-FR" altLang="fr-FR" sz="2400" b="1" dirty="0" smtClean="0">
                <a:solidFill>
                  <a:schemeClr val="tx2"/>
                </a:solidFill>
                <a:latin typeface="Arial Narrow" panose="020B0606020202030204" pitchFamily="34" charset="0"/>
              </a:rPr>
              <a:t>A - UN ETAT DES LIEUX PREOCCUPANT</a:t>
            </a:r>
            <a:endParaRPr lang="fr-FR" altLang="fr-FR" sz="2400" b="1"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400690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wrap="square">
            <a:noAutofit/>
          </a:bodyPr>
          <a:lstStyle/>
          <a:p>
            <a:pPr algn="l">
              <a:lnSpc>
                <a:spcPct val="90000"/>
              </a:lnSpc>
            </a:pPr>
            <a:r>
              <a:rPr lang="en-US" sz="2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FAIRE FACE AUX DIFFÉRENTES </a:t>
            </a:r>
            <a:r>
              <a:rPr lang="en-US" sz="2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MANIÈRES DE RÉPONDRE AUX PROBLÈMES DANS </a:t>
            </a:r>
            <a:r>
              <a:rPr lang="en-US" sz="2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L’ENTREPRISE</a:t>
            </a:r>
            <a:endParaRPr lang="en-US" sz="2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95300" y="2564904"/>
            <a:ext cx="8229600" cy="3816424"/>
          </a:xfrm>
          <a:prstGeom prst="rect">
            <a:avLst/>
          </a:prstGeom>
          <a:noFill/>
        </p:spPr>
        <p:txBody>
          <a:bodyPr wrap="square" rtlCol="0">
            <a:noAutofit/>
          </a:bodyPr>
          <a:lstStyle/>
          <a:p>
            <a:pPr>
              <a:lnSpc>
                <a:spcPct val="80000"/>
              </a:lnSpc>
            </a:pPr>
            <a:endParaRPr lang="fr-FR" altLang="fr-FR" sz="2800" dirty="0">
              <a:solidFill>
                <a:schemeClr val="tx2"/>
              </a:solidFill>
            </a:endParaRPr>
          </a:p>
          <a:p>
            <a:pPr>
              <a:lnSpc>
                <a:spcPct val="80000"/>
              </a:lnSpc>
            </a:pPr>
            <a:r>
              <a:rPr lang="fr-FR" altLang="fr-FR" sz="2800" b="1" dirty="0"/>
              <a:t>Quelques exemples </a:t>
            </a:r>
            <a:r>
              <a:rPr lang="fr-FR" altLang="fr-FR" sz="2800" b="1" dirty="0" smtClean="0"/>
              <a:t>illustrés régulièrement dans l’actualité :</a:t>
            </a:r>
          </a:p>
          <a:p>
            <a:pPr>
              <a:lnSpc>
                <a:spcPct val="80000"/>
              </a:lnSpc>
            </a:pPr>
            <a:endParaRPr lang="fr-FR" altLang="fr-FR" sz="2800" b="1" dirty="0" smtClean="0"/>
          </a:p>
          <a:p>
            <a:pPr>
              <a:lnSpc>
                <a:spcPct val="80000"/>
              </a:lnSpc>
            </a:pPr>
            <a:r>
              <a:rPr lang="fr-FR" altLang="fr-FR" sz="2800" b="1" dirty="0" smtClean="0"/>
              <a:t>Suite à des situations </a:t>
            </a:r>
            <a:r>
              <a:rPr lang="fr-FR" altLang="fr-FR" sz="2800" b="1" dirty="0"/>
              <a:t>de suicide dont le lien avec le travail pouvait être établi, en tout cas suspecté, les entreprises ont communiqué tout de suite, sans avoir fait la moindre enquête, pour dire qu’il n’y a pas de lien avec le travail mais que ce sont des problèmes personnels.</a:t>
            </a:r>
          </a:p>
        </p:txBody>
      </p:sp>
      <p:sp>
        <p:nvSpPr>
          <p:cNvPr id="4" name="Rectangle 15"/>
          <p:cNvSpPr>
            <a:spLocks noChangeArrowheads="1"/>
          </p:cNvSpPr>
          <p:nvPr/>
        </p:nvSpPr>
        <p:spPr bwMode="auto">
          <a:xfrm>
            <a:off x="468313" y="1795403"/>
            <a:ext cx="77771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hlink"/>
              </a:buClr>
              <a:buSzPct val="50000"/>
              <a:buFont typeface="Monotype Sorts" pitchFamily="2" charset="2"/>
              <a:buChar char="n"/>
              <a:defRPr kumimoji="1" sz="28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eaLnBrk="1" hangingPunct="1">
              <a:lnSpc>
                <a:spcPct val="70000"/>
              </a:lnSpc>
              <a:spcBef>
                <a:spcPct val="0"/>
              </a:spcBef>
              <a:buClrTx/>
              <a:buSzTx/>
              <a:buFontTx/>
              <a:buNone/>
            </a:pPr>
            <a:r>
              <a:rPr lang="fr-FR" altLang="fr-FR" sz="2400" b="1" dirty="0" smtClean="0">
                <a:solidFill>
                  <a:schemeClr val="tx2"/>
                </a:solidFill>
                <a:latin typeface="Arial Narrow" panose="020B0606020202030204" pitchFamily="34" charset="0"/>
              </a:rPr>
              <a:t>A - UN ETAT DES LIEUX PREOCCUPANT</a:t>
            </a:r>
            <a:endParaRPr lang="fr-FR" altLang="fr-FR" sz="2400" b="1"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37603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8444" y="332656"/>
            <a:ext cx="8305800" cy="1143000"/>
          </a:xfrm>
        </p:spPr>
        <p:txBody>
          <a:bodyPr wrap="square">
            <a:noAutofit/>
          </a:bodyPr>
          <a:lstStyle/>
          <a:p>
            <a:pPr algn="l">
              <a:lnSpc>
                <a:spcPct val="90000"/>
              </a:lnSpc>
            </a:pPr>
            <a:r>
              <a:rPr lang="en-US" sz="2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FAIRE FACE AUX DIFFÉRENTES </a:t>
            </a:r>
            <a:r>
              <a:rPr lang="en-US" sz="2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MANIÈRES DE RÉPONDRE AUX PROBLÈMES DANS </a:t>
            </a:r>
            <a:r>
              <a:rPr lang="en-US" sz="2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L’ENTREPRISE</a:t>
            </a:r>
            <a:endParaRPr lang="en-US" sz="2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2422406"/>
            <a:ext cx="8229600" cy="2590770"/>
          </a:xfrm>
          <a:prstGeom prst="rect">
            <a:avLst/>
          </a:prstGeom>
          <a:noFill/>
        </p:spPr>
        <p:txBody>
          <a:bodyPr wrap="square" rtlCol="0">
            <a:noAutofit/>
          </a:bodyPr>
          <a:lstStyle/>
          <a:p>
            <a:pPr algn="just">
              <a:lnSpc>
                <a:spcPct val="80000"/>
              </a:lnSpc>
              <a:defRPr/>
            </a:pPr>
            <a:r>
              <a:rPr lang="fr-FR" altLang="fr-FR" sz="2400" dirty="0">
                <a:solidFill>
                  <a:srgbClr val="008080"/>
                </a:solidFill>
                <a:effectLst>
                  <a:outerShdw blurRad="38100" dist="38100" dir="2700000" algn="tl">
                    <a:srgbClr val="C0C0C0"/>
                  </a:outerShdw>
                </a:effectLst>
              </a:rPr>
              <a:t>Ces vingt dernières années sont apparues des formes d’organisation et des méthodes, pour certaines issues du toyotisme (</a:t>
            </a:r>
            <a:r>
              <a:rPr lang="fr-FR" altLang="fr-FR" sz="2400" b="1" dirty="0">
                <a:solidFill>
                  <a:srgbClr val="008080"/>
                </a:solidFill>
                <a:effectLst>
                  <a:outerShdw blurRad="38100" dist="38100" dir="2700000" algn="tl">
                    <a:srgbClr val="C0C0C0"/>
                  </a:outerShdw>
                </a:effectLst>
              </a:rPr>
              <a:t>Lean</a:t>
            </a:r>
            <a:r>
              <a:rPr lang="fr-FR" altLang="fr-FR" sz="2400" dirty="0">
                <a:solidFill>
                  <a:srgbClr val="008080"/>
                </a:solidFill>
                <a:effectLst>
                  <a:outerShdw blurRad="38100" dist="38100" dir="2700000" algn="tl">
                    <a:srgbClr val="C0C0C0"/>
                  </a:outerShdw>
                </a:effectLst>
              </a:rPr>
              <a:t>) </a:t>
            </a:r>
            <a:r>
              <a:rPr lang="fr-FR" altLang="fr-FR" sz="2400" baseline="30000" dirty="0">
                <a:solidFill>
                  <a:srgbClr val="008080"/>
                </a:solidFill>
                <a:effectLst>
                  <a:outerShdw blurRad="38100" dist="38100" dir="2700000" algn="tl">
                    <a:srgbClr val="C0C0C0"/>
                  </a:outerShdw>
                </a:effectLst>
              </a:rPr>
              <a:t>(1)</a:t>
            </a:r>
          </a:p>
          <a:p>
            <a:pPr algn="just">
              <a:lnSpc>
                <a:spcPct val="80000"/>
              </a:lnSpc>
              <a:defRPr/>
            </a:pPr>
            <a:endParaRPr lang="fr-FR" altLang="fr-FR" sz="2400" baseline="30000" dirty="0">
              <a:solidFill>
                <a:srgbClr val="008080"/>
              </a:solidFill>
              <a:effectLst>
                <a:outerShdw blurRad="38100" dist="38100" dir="2700000" algn="tl">
                  <a:srgbClr val="C0C0C0"/>
                </a:outerShdw>
              </a:effectLst>
            </a:endParaRPr>
          </a:p>
          <a:p>
            <a:pPr algn="just">
              <a:lnSpc>
                <a:spcPct val="80000"/>
              </a:lnSpc>
              <a:defRPr/>
            </a:pPr>
            <a:r>
              <a:rPr lang="fr-FR" altLang="fr-FR" sz="2400" dirty="0">
                <a:solidFill>
                  <a:srgbClr val="008080"/>
                </a:solidFill>
                <a:effectLst>
                  <a:outerShdw blurRad="38100" dist="38100" dir="2700000" algn="tl">
                    <a:srgbClr val="C0C0C0"/>
                  </a:outerShdw>
                </a:effectLst>
              </a:rPr>
              <a:t>Ces organisations sont venues prendre une place importante et sont transposées à force d’audit et consultants dans grand nombre d’entreprises mais côtoient des formes plus anciennes (tayloriennes, apprenantes, simples)</a:t>
            </a:r>
            <a:endParaRPr lang="fr-FR" altLang="fr-FR" sz="2400" dirty="0">
              <a:solidFill>
                <a:srgbClr val="008080"/>
              </a:solidFill>
            </a:endParaRPr>
          </a:p>
          <a:p>
            <a:pPr algn="just">
              <a:lnSpc>
                <a:spcPct val="80000"/>
              </a:lnSpc>
              <a:defRPr/>
            </a:pPr>
            <a:endParaRPr lang="fr-FR" altLang="fr-FR" sz="2400" dirty="0">
              <a:solidFill>
                <a:srgbClr val="008080"/>
              </a:solidFill>
            </a:endParaRPr>
          </a:p>
          <a:p>
            <a:pPr algn="just">
              <a:lnSpc>
                <a:spcPct val="80000"/>
              </a:lnSpc>
              <a:defRPr/>
            </a:pPr>
            <a:r>
              <a:rPr lang="fr-FR" altLang="fr-FR" sz="2400" dirty="0">
                <a:solidFill>
                  <a:srgbClr val="008080"/>
                </a:solidFill>
                <a:effectLst>
                  <a:outerShdw blurRad="38100" dist="38100" dir="2700000" algn="tl">
                    <a:srgbClr val="C0C0C0"/>
                  </a:outerShdw>
                </a:effectLst>
              </a:rPr>
              <a:t>Essentiellement gestionnaire. La production de valeurs ne serait plus à rechercher dans le travail mais dans les nouvelles méthodes de gestion, qu’on appelle parfois </a:t>
            </a:r>
            <a:r>
              <a:rPr lang="fr-FR" altLang="fr-FR" sz="2400" dirty="0" err="1">
                <a:solidFill>
                  <a:srgbClr val="008080"/>
                </a:solidFill>
                <a:effectLst>
                  <a:outerShdw blurRad="38100" dist="38100" dir="2700000" algn="tl">
                    <a:srgbClr val="C0C0C0"/>
                  </a:outerShdw>
                </a:effectLst>
              </a:rPr>
              <a:t>procédurielles</a:t>
            </a:r>
            <a:r>
              <a:rPr lang="fr-FR" altLang="fr-FR" sz="2400" dirty="0">
                <a:solidFill>
                  <a:srgbClr val="008080"/>
                </a:solidFill>
                <a:effectLst>
                  <a:outerShdw blurRad="38100" dist="38100" dir="2700000" algn="tl">
                    <a:srgbClr val="C0C0C0"/>
                  </a:outerShdw>
                </a:effectLst>
              </a:rPr>
              <a:t>, par opposition au travail fondé sur l’exercice du métier</a:t>
            </a:r>
          </a:p>
          <a:p>
            <a:pPr>
              <a:lnSpc>
                <a:spcPct val="80000"/>
              </a:lnSpc>
            </a:pPr>
            <a:endParaRPr lang="fr-FR" altLang="fr-FR" sz="2000" i="1" dirty="0" smtClean="0">
              <a:solidFill>
                <a:schemeClr val="tx2"/>
              </a:solidFill>
            </a:endParaRPr>
          </a:p>
        </p:txBody>
      </p:sp>
      <p:sp>
        <p:nvSpPr>
          <p:cNvPr id="4" name="Rectangle 15"/>
          <p:cNvSpPr>
            <a:spLocks noChangeArrowheads="1"/>
          </p:cNvSpPr>
          <p:nvPr/>
        </p:nvSpPr>
        <p:spPr bwMode="auto">
          <a:xfrm>
            <a:off x="401628" y="1517231"/>
            <a:ext cx="77771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hlink"/>
              </a:buClr>
              <a:buSzPct val="50000"/>
              <a:buFont typeface="Monotype Sorts" pitchFamily="2" charset="2"/>
              <a:buChar char="n"/>
              <a:defRPr kumimoji="1" sz="28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eaLnBrk="1" hangingPunct="1">
              <a:lnSpc>
                <a:spcPct val="70000"/>
              </a:lnSpc>
              <a:spcBef>
                <a:spcPct val="0"/>
              </a:spcBef>
              <a:buClrTx/>
              <a:buSzTx/>
              <a:buFontTx/>
              <a:buNone/>
            </a:pPr>
            <a:r>
              <a:rPr lang="fr-FR" altLang="fr-FR" sz="2000" b="1" dirty="0" smtClean="0">
                <a:solidFill>
                  <a:schemeClr val="tx2"/>
                </a:solidFill>
                <a:latin typeface="Arial Narrow" panose="020B0606020202030204" pitchFamily="34" charset="0"/>
              </a:rPr>
              <a:t>B - LES </a:t>
            </a:r>
            <a:r>
              <a:rPr lang="fr-FR" altLang="fr-FR" sz="2000" b="1" dirty="0">
                <a:solidFill>
                  <a:schemeClr val="tx2"/>
                </a:solidFill>
                <a:latin typeface="Arial Narrow" panose="020B0606020202030204" pitchFamily="34" charset="0"/>
              </a:rPr>
              <a:t>ORGANISATIONS DU TRAVAIL AUJOURD’HUI</a:t>
            </a:r>
          </a:p>
        </p:txBody>
      </p:sp>
    </p:spTree>
    <p:extLst>
      <p:ext uri="{BB962C8B-B14F-4D97-AF65-F5344CB8AC3E}">
        <p14:creationId xmlns:p14="http://schemas.microsoft.com/office/powerpoint/2010/main" val="21973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68313" y="2276872"/>
            <a:ext cx="8229600" cy="2590770"/>
          </a:xfrm>
          <a:prstGeom prst="rect">
            <a:avLst/>
          </a:prstGeom>
          <a:noFill/>
        </p:spPr>
        <p:txBody>
          <a:bodyPr wrap="square" rtlCol="0">
            <a:noAutofit/>
          </a:bodyPr>
          <a:lstStyle/>
          <a:p>
            <a:pPr>
              <a:lnSpc>
                <a:spcPct val="90000"/>
              </a:lnSpc>
              <a:spcAft>
                <a:spcPts val="1500"/>
              </a:spcAft>
              <a:buClr>
                <a:srgbClr val="AA0000"/>
              </a:buClr>
            </a:pPr>
            <a:r>
              <a:rPr lang="fr-FR" sz="2800" b="1" dirty="0" smtClean="0">
                <a:latin typeface="Arial"/>
                <a:cs typeface="Arial"/>
              </a:rPr>
              <a:t>Généralisation de la gestion</a:t>
            </a:r>
          </a:p>
          <a:p>
            <a:pPr marL="914400" lvl="1" indent="-457200">
              <a:lnSpc>
                <a:spcPct val="90000"/>
              </a:lnSpc>
              <a:spcAft>
                <a:spcPts val="1500"/>
              </a:spcAft>
              <a:buClr>
                <a:srgbClr val="AA0000"/>
              </a:buClr>
              <a:buFont typeface="Wingdings" charset="2"/>
              <a:buChar char="ü"/>
            </a:pPr>
            <a:r>
              <a:rPr lang="fr-FR" sz="2000" b="1" dirty="0" smtClean="0">
                <a:latin typeface="Arial"/>
                <a:cs typeface="Arial"/>
              </a:rPr>
              <a:t>L’individualisation – entretiens annuels – objectifs – parts variables de salaire</a:t>
            </a:r>
          </a:p>
          <a:p>
            <a:pPr marL="914400" lvl="1" indent="-457200">
              <a:lnSpc>
                <a:spcPct val="90000"/>
              </a:lnSpc>
              <a:spcAft>
                <a:spcPts val="1500"/>
              </a:spcAft>
              <a:buClr>
                <a:srgbClr val="AA0000"/>
              </a:buClr>
              <a:buFont typeface="Wingdings" charset="2"/>
              <a:buChar char="ü"/>
            </a:pPr>
            <a:r>
              <a:rPr lang="fr-FR" sz="2000" b="1" dirty="0" smtClean="0">
                <a:latin typeface="Arial"/>
                <a:cs typeface="Arial"/>
              </a:rPr>
              <a:t>Le management</a:t>
            </a:r>
          </a:p>
          <a:p>
            <a:pPr marL="914400" lvl="1" indent="-457200">
              <a:lnSpc>
                <a:spcPct val="90000"/>
              </a:lnSpc>
              <a:spcAft>
                <a:spcPts val="1500"/>
              </a:spcAft>
              <a:buClr>
                <a:srgbClr val="AA0000"/>
              </a:buClr>
              <a:buFont typeface="Wingdings" charset="2"/>
              <a:buChar char="ü"/>
            </a:pPr>
            <a:r>
              <a:rPr lang="fr-FR" sz="2000" b="1" dirty="0" smtClean="0">
                <a:latin typeface="Arial"/>
                <a:cs typeface="Arial"/>
              </a:rPr>
              <a:t>Le pilotage par l’aval, le client roi</a:t>
            </a:r>
          </a:p>
          <a:p>
            <a:pPr marL="914400" lvl="1" indent="-457200">
              <a:lnSpc>
                <a:spcPct val="90000"/>
              </a:lnSpc>
              <a:spcAft>
                <a:spcPts val="1500"/>
              </a:spcAft>
              <a:buClr>
                <a:srgbClr val="AA0000"/>
              </a:buClr>
              <a:buFont typeface="Wingdings" charset="2"/>
              <a:buChar char="ü"/>
            </a:pPr>
            <a:r>
              <a:rPr lang="fr-FR" sz="2000" b="1" dirty="0" smtClean="0">
                <a:latin typeface="Arial"/>
                <a:cs typeface="Arial"/>
              </a:rPr>
              <a:t>La qualité et la communication</a:t>
            </a:r>
          </a:p>
          <a:p>
            <a:pPr marL="914400" lvl="1" indent="-457200">
              <a:lnSpc>
                <a:spcPct val="90000"/>
              </a:lnSpc>
              <a:spcAft>
                <a:spcPts val="1500"/>
              </a:spcAft>
              <a:buClr>
                <a:srgbClr val="AA0000"/>
              </a:buClr>
              <a:buFont typeface="Wingdings" charset="2"/>
              <a:buChar char="ü"/>
            </a:pPr>
            <a:r>
              <a:rPr lang="fr-FR" sz="2000" b="1" dirty="0" smtClean="0">
                <a:latin typeface="Arial"/>
                <a:cs typeface="Arial"/>
              </a:rPr>
              <a:t>Les procédures</a:t>
            </a:r>
          </a:p>
          <a:p>
            <a:pPr marL="914400" lvl="1" indent="-457200">
              <a:lnSpc>
                <a:spcPct val="90000"/>
              </a:lnSpc>
              <a:spcAft>
                <a:spcPts val="1500"/>
              </a:spcAft>
              <a:buClr>
                <a:srgbClr val="AA0000"/>
              </a:buClr>
              <a:buFont typeface="Wingdings" charset="2"/>
              <a:buChar char="ü"/>
            </a:pPr>
            <a:r>
              <a:rPr lang="fr-FR" sz="2000" b="1" dirty="0" smtClean="0">
                <a:latin typeface="Arial"/>
                <a:cs typeface="Arial"/>
              </a:rPr>
              <a:t>L’informatisation</a:t>
            </a:r>
          </a:p>
          <a:p>
            <a:pPr marL="914400" lvl="1" indent="-457200">
              <a:lnSpc>
                <a:spcPct val="90000"/>
              </a:lnSpc>
              <a:spcAft>
                <a:spcPts val="1500"/>
              </a:spcAft>
              <a:buClr>
                <a:srgbClr val="AA0000"/>
              </a:buClr>
              <a:buFont typeface="Wingdings" charset="2"/>
              <a:buChar char="ü"/>
            </a:pPr>
            <a:r>
              <a:rPr lang="fr-FR" sz="2000" b="1" dirty="0" smtClean="0">
                <a:latin typeface="Arial"/>
                <a:cs typeface="Arial"/>
              </a:rPr>
              <a:t>Les changements d’organisation</a:t>
            </a:r>
            <a:br>
              <a:rPr lang="fr-FR" sz="2000" b="1" dirty="0" smtClean="0">
                <a:latin typeface="Arial"/>
                <a:cs typeface="Arial"/>
              </a:rPr>
            </a:br>
            <a:r>
              <a:rPr lang="fr-FR" sz="2000" b="1" dirty="0" smtClean="0">
                <a:latin typeface="Arial"/>
                <a:cs typeface="Arial"/>
              </a:rPr>
              <a:t>permanents</a:t>
            </a:r>
          </a:p>
        </p:txBody>
      </p:sp>
      <p:sp>
        <p:nvSpPr>
          <p:cNvPr id="4" name="Rectangle 15"/>
          <p:cNvSpPr>
            <a:spLocks noChangeArrowheads="1"/>
          </p:cNvSpPr>
          <p:nvPr/>
        </p:nvSpPr>
        <p:spPr bwMode="auto">
          <a:xfrm>
            <a:off x="539551" y="1468358"/>
            <a:ext cx="77771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hlink"/>
              </a:buClr>
              <a:buSzPct val="50000"/>
              <a:buFont typeface="Monotype Sorts" pitchFamily="2" charset="2"/>
              <a:buChar char="n"/>
              <a:defRPr kumimoji="1" sz="28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eaLnBrk="1" hangingPunct="1">
              <a:lnSpc>
                <a:spcPct val="70000"/>
              </a:lnSpc>
              <a:spcBef>
                <a:spcPct val="0"/>
              </a:spcBef>
              <a:buClrTx/>
              <a:buSzTx/>
              <a:buFontTx/>
              <a:buNone/>
            </a:pPr>
            <a:r>
              <a:rPr lang="fr-FR" altLang="fr-FR" sz="2000" b="1" dirty="0">
                <a:solidFill>
                  <a:schemeClr val="tx2"/>
                </a:solidFill>
                <a:latin typeface="Arial Narrow" panose="020B0606020202030204" pitchFamily="34" charset="0"/>
              </a:rPr>
              <a:t>B - LES ORGANISATIONS DU TRAVAIL AUJOURD’HUI</a:t>
            </a:r>
          </a:p>
        </p:txBody>
      </p:sp>
      <p:sp>
        <p:nvSpPr>
          <p:cNvPr id="8" name="Rectangle 7"/>
          <p:cNvSpPr/>
          <p:nvPr/>
        </p:nvSpPr>
        <p:spPr>
          <a:xfrm>
            <a:off x="539551" y="260648"/>
            <a:ext cx="8158361" cy="830997"/>
          </a:xfrm>
          <a:prstGeom prst="rect">
            <a:avLst/>
          </a:prstGeom>
        </p:spPr>
        <p:txBody>
          <a:bodyPr wrap="square">
            <a:spAutoFit/>
          </a:bodyPr>
          <a:lstStyle/>
          <a:p>
            <a:r>
              <a:rPr lang="en-US" sz="2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FAIRE FACE AUX DIFFÉRENTES MANIÈRES DE RÉPONDRE AUX PROBLÈMES DANS L’ENTREPRISE</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1"/>
                                          </p:val>
                                        </p:tav>
                                        <p:tav tm="100000">
                                          <p:val>
                                            <p:strVal val="#ppt_x"/>
                                          </p:val>
                                        </p:tav>
                                      </p:tavLst>
                                    </p:anim>
                                    <p:anim calcmode="lin" valueType="num">
                                      <p:cBhvr>
                                        <p:cTn id="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15"/>
          <p:cNvSpPr>
            <a:spLocks noChangeArrowheads="1"/>
          </p:cNvSpPr>
          <p:nvPr/>
        </p:nvSpPr>
        <p:spPr bwMode="auto">
          <a:xfrm>
            <a:off x="539551" y="1468358"/>
            <a:ext cx="77771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hlink"/>
              </a:buClr>
              <a:buSzPct val="50000"/>
              <a:buFont typeface="Monotype Sorts" pitchFamily="2" charset="2"/>
              <a:buChar char="n"/>
              <a:defRPr kumimoji="1" sz="28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eaLnBrk="1" hangingPunct="1">
              <a:lnSpc>
                <a:spcPct val="70000"/>
              </a:lnSpc>
              <a:spcBef>
                <a:spcPct val="0"/>
              </a:spcBef>
              <a:buClrTx/>
              <a:buSzTx/>
              <a:buFontTx/>
              <a:buNone/>
            </a:pPr>
            <a:r>
              <a:rPr lang="fr-FR" altLang="fr-FR" sz="2000" b="1" dirty="0" smtClean="0">
                <a:solidFill>
                  <a:schemeClr val="tx2"/>
                </a:solidFill>
                <a:latin typeface="Arial Narrow" panose="020B0606020202030204" pitchFamily="34" charset="0"/>
              </a:rPr>
              <a:t>C – LES CONSEQUENCES</a:t>
            </a:r>
            <a:endParaRPr lang="fr-FR" altLang="fr-FR" sz="2000" b="1" dirty="0">
              <a:solidFill>
                <a:schemeClr val="tx2"/>
              </a:solidFill>
              <a:latin typeface="Arial Narrow" panose="020B0606020202030204" pitchFamily="34" charset="0"/>
            </a:endParaRPr>
          </a:p>
        </p:txBody>
      </p:sp>
      <p:sp>
        <p:nvSpPr>
          <p:cNvPr id="8" name="Rectangle 7"/>
          <p:cNvSpPr/>
          <p:nvPr/>
        </p:nvSpPr>
        <p:spPr>
          <a:xfrm>
            <a:off x="539551" y="260648"/>
            <a:ext cx="8158361" cy="830997"/>
          </a:xfrm>
          <a:prstGeom prst="rect">
            <a:avLst/>
          </a:prstGeom>
        </p:spPr>
        <p:txBody>
          <a:bodyPr wrap="square">
            <a:spAutoFit/>
          </a:bodyPr>
          <a:lstStyle/>
          <a:p>
            <a:r>
              <a:rPr lang="en-US" sz="2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FAIRE FACE AUX DIFFÉRENTES MANIÈRES DE RÉPONDRE AUX PROBLÈMES DANS L’ENTREPRISE</a:t>
            </a:r>
            <a:endParaRPr lang="fr-FR" sz="2400" dirty="0"/>
          </a:p>
        </p:txBody>
      </p:sp>
      <p:sp>
        <p:nvSpPr>
          <p:cNvPr id="5" name="Rectangle 3"/>
          <p:cNvSpPr txBox="1">
            <a:spLocks noChangeArrowheads="1"/>
          </p:cNvSpPr>
          <p:nvPr/>
        </p:nvSpPr>
        <p:spPr>
          <a:xfrm>
            <a:off x="615712" y="2276871"/>
            <a:ext cx="8272462" cy="39687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95350" indent="-895350" defTabSz="266700">
              <a:lnSpc>
                <a:spcPct val="80000"/>
              </a:lnSpc>
            </a:pPr>
            <a:r>
              <a:rPr lang="fr-FR" altLang="fr-FR" sz="2000" b="1" smtClean="0"/>
              <a:t>charge de travail, difficile à absorber, pression temporelle, complexité </a:t>
            </a:r>
          </a:p>
          <a:p>
            <a:pPr marL="895350" indent="-895350" defTabSz="266700">
              <a:lnSpc>
                <a:spcPct val="80000"/>
              </a:lnSpc>
            </a:pPr>
            <a:endParaRPr lang="fr-FR" altLang="fr-FR" sz="2000" b="1" smtClean="0"/>
          </a:p>
          <a:p>
            <a:pPr marL="895350" indent="-895350" defTabSz="266700">
              <a:lnSpc>
                <a:spcPct val="80000"/>
              </a:lnSpc>
            </a:pPr>
            <a:r>
              <a:rPr lang="fr-FR" altLang="fr-FR" sz="2000" b="1" smtClean="0"/>
              <a:t>exigences émotionnelles et notamment le contact avec le public, </a:t>
            </a:r>
          </a:p>
          <a:p>
            <a:pPr marL="895350" indent="-895350" defTabSz="266700">
              <a:lnSpc>
                <a:spcPct val="80000"/>
              </a:lnSpc>
            </a:pPr>
            <a:endParaRPr lang="fr-FR" altLang="fr-FR" sz="2000" b="1" smtClean="0"/>
          </a:p>
          <a:p>
            <a:pPr marL="895350" indent="-895350" defTabSz="266700">
              <a:lnSpc>
                <a:spcPct val="80000"/>
              </a:lnSpc>
            </a:pPr>
            <a:r>
              <a:rPr lang="fr-FR" altLang="fr-FR" sz="2000" b="1" smtClean="0"/>
              <a:t>manque d’autonomie et de marges de manœuvres, </a:t>
            </a:r>
          </a:p>
          <a:p>
            <a:pPr marL="895350" indent="-895350" defTabSz="266700">
              <a:lnSpc>
                <a:spcPct val="80000"/>
              </a:lnSpc>
            </a:pPr>
            <a:endParaRPr lang="fr-FR" altLang="fr-FR" sz="2000" b="1" smtClean="0"/>
          </a:p>
          <a:p>
            <a:pPr marL="895350" indent="-895350" defTabSz="266700">
              <a:lnSpc>
                <a:spcPct val="80000"/>
              </a:lnSpc>
            </a:pPr>
            <a:r>
              <a:rPr lang="fr-FR" altLang="fr-FR" sz="2000" b="1" smtClean="0"/>
              <a:t>manque de soutien social et de coopération de la part de la hiérarchie et des collègues de travail, </a:t>
            </a:r>
          </a:p>
          <a:p>
            <a:pPr marL="895350" indent="-895350" defTabSz="266700">
              <a:lnSpc>
                <a:spcPct val="80000"/>
              </a:lnSpc>
            </a:pPr>
            <a:endParaRPr lang="fr-FR" altLang="fr-FR" sz="2000" b="1" smtClean="0"/>
          </a:p>
          <a:p>
            <a:pPr marL="895350" indent="-895350" defTabSz="266700">
              <a:lnSpc>
                <a:spcPct val="80000"/>
              </a:lnSpc>
            </a:pPr>
            <a:r>
              <a:rPr lang="fr-FR" altLang="fr-FR" sz="2000" b="1" smtClean="0"/>
              <a:t>difficultés de conciliation entre la vie familiale et professionnelle, </a:t>
            </a:r>
            <a:endParaRPr lang="fr-FR" altLang="fr-FR" sz="2000" b="1" dirty="0" smtClean="0"/>
          </a:p>
        </p:txBody>
      </p:sp>
    </p:spTree>
    <p:extLst>
      <p:ext uri="{BB962C8B-B14F-4D97-AF65-F5344CB8AC3E}">
        <p14:creationId xmlns:p14="http://schemas.microsoft.com/office/powerpoint/2010/main" val="4133086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15"/>
          <p:cNvSpPr>
            <a:spLocks noChangeArrowheads="1"/>
          </p:cNvSpPr>
          <p:nvPr/>
        </p:nvSpPr>
        <p:spPr bwMode="auto">
          <a:xfrm>
            <a:off x="539551" y="1468358"/>
            <a:ext cx="77771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hlink"/>
              </a:buClr>
              <a:buSzPct val="50000"/>
              <a:buFont typeface="Monotype Sorts" pitchFamily="2" charset="2"/>
              <a:buChar char="n"/>
              <a:defRPr kumimoji="1" sz="28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eaLnBrk="1" hangingPunct="1">
              <a:lnSpc>
                <a:spcPct val="70000"/>
              </a:lnSpc>
              <a:spcBef>
                <a:spcPct val="0"/>
              </a:spcBef>
              <a:buClrTx/>
              <a:buSzTx/>
              <a:buFontTx/>
              <a:buNone/>
            </a:pPr>
            <a:r>
              <a:rPr lang="fr-FR" altLang="fr-FR" sz="2000" b="1" dirty="0" smtClean="0">
                <a:solidFill>
                  <a:schemeClr val="tx2"/>
                </a:solidFill>
                <a:latin typeface="Arial Narrow" panose="020B0606020202030204" pitchFamily="34" charset="0"/>
              </a:rPr>
              <a:t>C – LES CONSEQUENCES</a:t>
            </a:r>
            <a:endParaRPr lang="fr-FR" altLang="fr-FR" sz="2000" b="1" dirty="0">
              <a:solidFill>
                <a:schemeClr val="tx2"/>
              </a:solidFill>
              <a:latin typeface="Arial Narrow" panose="020B0606020202030204" pitchFamily="34" charset="0"/>
            </a:endParaRPr>
          </a:p>
        </p:txBody>
      </p:sp>
      <p:sp>
        <p:nvSpPr>
          <p:cNvPr id="8" name="Rectangle 7"/>
          <p:cNvSpPr/>
          <p:nvPr/>
        </p:nvSpPr>
        <p:spPr>
          <a:xfrm>
            <a:off x="539551" y="260648"/>
            <a:ext cx="8158361" cy="830997"/>
          </a:xfrm>
          <a:prstGeom prst="rect">
            <a:avLst/>
          </a:prstGeom>
        </p:spPr>
        <p:txBody>
          <a:bodyPr wrap="square">
            <a:spAutoFit/>
          </a:bodyPr>
          <a:lstStyle/>
          <a:p>
            <a:r>
              <a:rPr lang="en-US" sz="2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FAIRE FACE AUX DIFFÉRENTES MANIÈRES DE RÉPONDRE AUX PROBLÈMES DANS L’ENTREPRISE</a:t>
            </a:r>
            <a:endParaRPr lang="fr-FR" sz="2400" dirty="0"/>
          </a:p>
        </p:txBody>
      </p:sp>
      <p:sp>
        <p:nvSpPr>
          <p:cNvPr id="5" name="Rectangle 3"/>
          <p:cNvSpPr txBox="1">
            <a:spLocks noChangeArrowheads="1"/>
          </p:cNvSpPr>
          <p:nvPr/>
        </p:nvSpPr>
        <p:spPr>
          <a:xfrm>
            <a:off x="615712" y="2276871"/>
            <a:ext cx="8272462" cy="396875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95350" indent="-895350" algn="just" defTabSz="266700">
              <a:lnSpc>
                <a:spcPct val="80000"/>
              </a:lnSpc>
              <a:defRPr/>
            </a:pPr>
            <a:r>
              <a:rPr lang="fr-FR" altLang="fr-FR" sz="2000" dirty="0"/>
              <a:t>manque de reconnaissance et sentiment d’inutilité du travail effectué, perte du sens du travail que l’on effectue,  </a:t>
            </a:r>
          </a:p>
          <a:p>
            <a:pPr marL="895350" indent="-895350" algn="just" defTabSz="266700">
              <a:lnSpc>
                <a:spcPct val="80000"/>
              </a:lnSpc>
              <a:defRPr/>
            </a:pPr>
            <a:endParaRPr lang="fr-FR" altLang="fr-FR" sz="2000" dirty="0"/>
          </a:p>
          <a:p>
            <a:pPr marL="895350" indent="-895350" algn="just" defTabSz="266700">
              <a:lnSpc>
                <a:spcPct val="80000"/>
              </a:lnSpc>
              <a:defRPr/>
            </a:pPr>
            <a:r>
              <a:rPr lang="fr-FR" altLang="fr-FR" sz="2000" dirty="0"/>
              <a:t>conflits de valeur entre les exigences de travail et les valeurs personnelles qui peut se révéler néfaste pour la santé mentale (travail en mode dégradé)</a:t>
            </a:r>
          </a:p>
          <a:p>
            <a:pPr marL="895350" indent="-895350" algn="just" defTabSz="266700">
              <a:lnSpc>
                <a:spcPct val="80000"/>
              </a:lnSpc>
              <a:defRPr/>
            </a:pPr>
            <a:endParaRPr lang="fr-FR" altLang="fr-FR" sz="2000" dirty="0"/>
          </a:p>
          <a:p>
            <a:pPr marL="895350" indent="-895350" algn="just" defTabSz="266700">
              <a:lnSpc>
                <a:spcPct val="80000"/>
              </a:lnSpc>
              <a:defRPr/>
            </a:pPr>
            <a:r>
              <a:rPr lang="fr-FR" altLang="fr-FR" sz="2000" dirty="0"/>
              <a:t>insécurité consécutive aux changements intervenus dans l’organisation </a:t>
            </a:r>
          </a:p>
          <a:p>
            <a:pPr marL="0" indent="0" defTabSz="266700">
              <a:lnSpc>
                <a:spcPct val="80000"/>
              </a:lnSpc>
              <a:buNone/>
              <a:defRPr/>
            </a:pPr>
            <a:endParaRPr lang="fr-FR" altLang="fr-FR" sz="2000" dirty="0"/>
          </a:p>
          <a:p>
            <a:pPr marL="0" indent="0" algn="just" defTabSz="266700">
              <a:lnSpc>
                <a:spcPct val="80000"/>
              </a:lnSpc>
              <a:buNone/>
              <a:defRPr/>
            </a:pPr>
            <a:r>
              <a:rPr lang="fr-FR" altLang="fr-FR" sz="2000" dirty="0"/>
              <a:t>Autant de facteurs à l’origine des tensions interpersonnelles dans les </a:t>
            </a:r>
            <a:r>
              <a:rPr lang="fr-FR" altLang="fr-FR" sz="2000" dirty="0" smtClean="0"/>
              <a:t>services, parfois </a:t>
            </a:r>
            <a:r>
              <a:rPr lang="fr-FR" altLang="fr-FR" sz="2000" dirty="0"/>
              <a:t>l’isolement des </a:t>
            </a:r>
            <a:r>
              <a:rPr lang="fr-FR" altLang="fr-FR" sz="2000" dirty="0" smtClean="0"/>
              <a:t>salariés </a:t>
            </a:r>
            <a:r>
              <a:rPr lang="fr-FR" altLang="fr-FR" sz="1600" i="1" dirty="0" smtClean="0"/>
              <a:t>(la </a:t>
            </a:r>
            <a:r>
              <a:rPr lang="fr-FR" altLang="fr-FR" sz="1600" i="1" dirty="0"/>
              <a:t>mise à l’écart de celui qui est en souffrance aussi par rapport à l’image qu’il renvoie au collectif de travail de ce qui pourrait leur arriver)</a:t>
            </a:r>
            <a:r>
              <a:rPr lang="fr-FR" altLang="fr-FR" sz="2000" dirty="0"/>
              <a:t>, harcèlement moral éventuel, </a:t>
            </a:r>
          </a:p>
          <a:p>
            <a:pPr marL="0" indent="0" algn="just" defTabSz="266700">
              <a:lnSpc>
                <a:spcPct val="80000"/>
              </a:lnSpc>
              <a:buNone/>
              <a:defRPr/>
            </a:pPr>
            <a:r>
              <a:rPr lang="fr-FR" altLang="fr-FR" sz="2000" dirty="0"/>
              <a:t>Développement de toutes les pathologies décrites par ailleurs,</a:t>
            </a:r>
          </a:p>
        </p:txBody>
      </p:sp>
    </p:spTree>
    <p:extLst>
      <p:ext uri="{BB962C8B-B14F-4D97-AF65-F5344CB8AC3E}">
        <p14:creationId xmlns:p14="http://schemas.microsoft.com/office/powerpoint/2010/main" val="2975494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wrap="square">
            <a:noAutofit/>
          </a:bodyPr>
          <a:lstStyle/>
          <a:p>
            <a:pPr algn="l">
              <a:lnSpc>
                <a:spcPct val="90000"/>
              </a:lnSpc>
            </a:pPr>
            <a:r>
              <a:rPr lang="en-US" sz="32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LES MODALITÉS D’ENQUÊTE</a:t>
            </a:r>
            <a:endParaRPr lang="en-US" sz="32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323528" y="2204864"/>
            <a:ext cx="8229600" cy="4032448"/>
          </a:xfrm>
          <a:prstGeom prst="rect">
            <a:avLst/>
          </a:prstGeom>
          <a:noFill/>
        </p:spPr>
        <p:txBody>
          <a:bodyPr wrap="square" rtlCol="0">
            <a:noAutofit/>
          </a:bodyPr>
          <a:lstStyle/>
          <a:p>
            <a:pPr marL="914400" lvl="1" indent="-457200">
              <a:lnSpc>
                <a:spcPct val="90000"/>
              </a:lnSpc>
              <a:spcAft>
                <a:spcPts val="1500"/>
              </a:spcAft>
              <a:buClr>
                <a:srgbClr val="AA0000"/>
              </a:buClr>
              <a:buFont typeface="Wingdings" charset="2"/>
              <a:buChar char="ü"/>
            </a:pPr>
            <a:r>
              <a:rPr lang="fr-FR" sz="2400" b="1" dirty="0" smtClean="0">
                <a:latin typeface="Arial"/>
                <a:cs typeface="Arial"/>
              </a:rPr>
              <a:t>Recueillir </a:t>
            </a:r>
            <a:r>
              <a:rPr lang="fr-FR" sz="2400" b="1" dirty="0" smtClean="0">
                <a:latin typeface="Arial"/>
                <a:cs typeface="Arial"/>
              </a:rPr>
              <a:t>les propos du salarié</a:t>
            </a:r>
          </a:p>
          <a:p>
            <a:pPr marL="914400" lvl="1" indent="-457200">
              <a:lnSpc>
                <a:spcPct val="90000"/>
              </a:lnSpc>
              <a:spcAft>
                <a:spcPts val="1500"/>
              </a:spcAft>
              <a:buClr>
                <a:srgbClr val="AA0000"/>
              </a:buClr>
              <a:buFont typeface="Wingdings" charset="2"/>
              <a:buChar char="ü"/>
            </a:pPr>
            <a:r>
              <a:rPr lang="fr-FR" sz="2400" b="1" dirty="0" smtClean="0">
                <a:latin typeface="Arial"/>
                <a:cs typeface="Arial"/>
              </a:rPr>
              <a:t>Orienter</a:t>
            </a:r>
          </a:p>
          <a:p>
            <a:pPr marL="914400" lvl="1" indent="-457200">
              <a:lnSpc>
                <a:spcPct val="90000"/>
              </a:lnSpc>
              <a:spcAft>
                <a:spcPts val="1500"/>
              </a:spcAft>
              <a:buClr>
                <a:srgbClr val="AA0000"/>
              </a:buClr>
              <a:buFont typeface="Wingdings" charset="2"/>
              <a:buChar char="ü"/>
            </a:pPr>
            <a:r>
              <a:rPr lang="fr-FR" sz="2400" b="1" dirty="0" smtClean="0">
                <a:latin typeface="Arial"/>
                <a:cs typeface="Arial"/>
              </a:rPr>
              <a:t>Déclaration d’accident du travail</a:t>
            </a:r>
          </a:p>
          <a:p>
            <a:pPr marL="914400" lvl="1" indent="-457200">
              <a:lnSpc>
                <a:spcPct val="90000"/>
              </a:lnSpc>
              <a:spcAft>
                <a:spcPts val="1500"/>
              </a:spcAft>
              <a:buClr>
                <a:srgbClr val="AA0000"/>
              </a:buClr>
              <a:buFont typeface="Wingdings" charset="2"/>
              <a:buChar char="ü"/>
            </a:pPr>
            <a:r>
              <a:rPr lang="fr-FR" sz="2400" b="1" dirty="0" smtClean="0">
                <a:latin typeface="Arial"/>
                <a:cs typeface="Arial"/>
              </a:rPr>
              <a:t>Rassembler les éléments </a:t>
            </a:r>
            <a:r>
              <a:rPr lang="fr-FR" sz="2400" b="1" dirty="0" smtClean="0">
                <a:latin typeface="Arial"/>
                <a:cs typeface="Arial"/>
              </a:rPr>
              <a:t>matériels</a:t>
            </a:r>
          </a:p>
          <a:p>
            <a:pPr marL="914400" lvl="1" indent="-457200">
              <a:lnSpc>
                <a:spcPct val="90000"/>
              </a:lnSpc>
              <a:spcAft>
                <a:spcPts val="1500"/>
              </a:spcAft>
              <a:buClr>
                <a:srgbClr val="AA0000"/>
              </a:buClr>
              <a:buFont typeface="Wingdings" charset="2"/>
              <a:buChar char="ü"/>
            </a:pPr>
            <a:r>
              <a:rPr lang="fr-FR" sz="2400" b="1" dirty="0" smtClean="0">
                <a:latin typeface="Arial"/>
                <a:cs typeface="Arial"/>
              </a:rPr>
              <a:t>Recueillir les propos </a:t>
            </a:r>
            <a:r>
              <a:rPr lang="fr-FR" sz="2400" b="1" dirty="0" smtClean="0">
                <a:latin typeface="Arial"/>
                <a:cs typeface="Arial"/>
              </a:rPr>
              <a:t>de salariés de l’entreprise, témoignages, …</a:t>
            </a:r>
          </a:p>
          <a:p>
            <a:pPr marL="914400" lvl="1" indent="-457200">
              <a:lnSpc>
                <a:spcPct val="90000"/>
              </a:lnSpc>
              <a:spcAft>
                <a:spcPts val="1500"/>
              </a:spcAft>
              <a:buClr>
                <a:srgbClr val="AA0000"/>
              </a:buClr>
              <a:buFont typeface="Wingdings" charset="2"/>
              <a:buChar char="ü"/>
            </a:pPr>
            <a:r>
              <a:rPr lang="fr-FR" sz="2400" b="1" dirty="0" smtClean="0">
                <a:latin typeface="Arial"/>
                <a:cs typeface="Arial"/>
              </a:rPr>
              <a:t>Comprendre l’organisation du travail afin de déterminer les facteurs pouvant être à l’origine de la situation dégradée</a:t>
            </a:r>
            <a:endParaRPr lang="fr-FR" sz="2400" b="1"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963960"/>
          </a:xfrm>
        </p:spPr>
        <p:txBody>
          <a:bodyPr wrap="square">
            <a:noAutofit/>
          </a:bodyPr>
          <a:lstStyle/>
          <a:p>
            <a:pPr algn="l">
              <a:lnSpc>
                <a:spcPct val="90000"/>
              </a:lnSpc>
            </a:pPr>
            <a:r>
              <a:rPr lang="en-US" sz="32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SUITES EVENTUELLES</a:t>
            </a:r>
            <a:endParaRPr lang="en-US" sz="32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524000"/>
            <a:ext cx="8229600" cy="4497288"/>
          </a:xfrm>
          <a:prstGeom prst="rect">
            <a:avLst/>
          </a:prstGeom>
          <a:noFill/>
        </p:spPr>
        <p:txBody>
          <a:bodyPr wrap="square" rtlCol="0">
            <a:noAutofit/>
          </a:bodyPr>
          <a:lstStyle/>
          <a:p>
            <a:pPr marL="914400" lvl="1" indent="-457200">
              <a:lnSpc>
                <a:spcPct val="90000"/>
              </a:lnSpc>
              <a:spcAft>
                <a:spcPts val="1500"/>
              </a:spcAft>
              <a:buClr>
                <a:srgbClr val="AA0000"/>
              </a:buClr>
              <a:buFont typeface="Wingdings" charset="2"/>
              <a:buChar char="ü"/>
            </a:pPr>
            <a:r>
              <a:rPr lang="fr-FR" sz="2400" b="1" dirty="0">
                <a:latin typeface="Arial"/>
                <a:cs typeface="Arial"/>
              </a:rPr>
              <a:t>Observations </a:t>
            </a:r>
            <a:r>
              <a:rPr lang="fr-FR" sz="2400" b="1" dirty="0" smtClean="0">
                <a:latin typeface="Arial"/>
                <a:cs typeface="Arial"/>
              </a:rPr>
              <a:t>écrites, ra</a:t>
            </a:r>
            <a:r>
              <a:rPr lang="fr-FR" sz="2400" b="1" dirty="0" smtClean="0">
                <a:latin typeface="Arial"/>
                <a:cs typeface="Arial"/>
              </a:rPr>
              <a:t>ppeler </a:t>
            </a:r>
            <a:r>
              <a:rPr lang="fr-FR" sz="2400" b="1" dirty="0" smtClean="0">
                <a:latin typeface="Arial"/>
                <a:cs typeface="Arial"/>
              </a:rPr>
              <a:t>l’employeur à ses </a:t>
            </a:r>
            <a:r>
              <a:rPr lang="fr-FR" sz="2400" b="1" dirty="0" smtClean="0">
                <a:latin typeface="Arial"/>
                <a:cs typeface="Arial"/>
              </a:rPr>
              <a:t>obligations (Principes généraux de prévention, évaluation des risques, harcèlement moral, sexuel, …)</a:t>
            </a:r>
            <a:endParaRPr lang="fr-FR" sz="2400" b="1" dirty="0">
              <a:latin typeface="Arial"/>
              <a:cs typeface="Arial"/>
            </a:endParaRPr>
          </a:p>
          <a:p>
            <a:pPr lvl="1">
              <a:lnSpc>
                <a:spcPct val="90000"/>
              </a:lnSpc>
              <a:spcAft>
                <a:spcPts val="1500"/>
              </a:spcAft>
              <a:buClr>
                <a:srgbClr val="AA0000"/>
              </a:buClr>
            </a:pPr>
            <a:r>
              <a:rPr lang="fr-FR" sz="2400" b="1" dirty="0" smtClean="0">
                <a:latin typeface="Arial"/>
                <a:cs typeface="Arial"/>
              </a:rPr>
              <a:t>y </a:t>
            </a:r>
            <a:r>
              <a:rPr lang="fr-FR" sz="2400" b="1" dirty="0" smtClean="0">
                <a:latin typeface="Arial"/>
                <a:cs typeface="Arial"/>
              </a:rPr>
              <a:t>compris par la voie pénale </a:t>
            </a:r>
            <a:r>
              <a:rPr lang="fr-FR" sz="2400" b="1" dirty="0" smtClean="0">
                <a:latin typeface="Arial"/>
                <a:cs typeface="Arial"/>
              </a:rPr>
              <a:t>:</a:t>
            </a:r>
            <a:endParaRPr lang="fr-FR" sz="2400" b="1" dirty="0" smtClean="0">
              <a:latin typeface="Arial"/>
              <a:cs typeface="Arial"/>
            </a:endParaRPr>
          </a:p>
          <a:p>
            <a:pPr marL="914400" lvl="1" indent="-457200">
              <a:lnSpc>
                <a:spcPct val="90000"/>
              </a:lnSpc>
              <a:spcAft>
                <a:spcPts val="1500"/>
              </a:spcAft>
              <a:buClr>
                <a:srgbClr val="AA0000"/>
              </a:buClr>
              <a:buFont typeface="Wingdings" charset="2"/>
              <a:buChar char="ü"/>
            </a:pPr>
            <a:r>
              <a:rPr lang="fr-FR" sz="2400" b="1" dirty="0" smtClean="0">
                <a:latin typeface="Arial"/>
                <a:cs typeface="Arial"/>
              </a:rPr>
              <a:t>Procès-verbal (Harcèlement moral, Absence d’évaluation des risques, …)</a:t>
            </a:r>
          </a:p>
          <a:p>
            <a:pPr marL="914400" lvl="1" indent="-457200">
              <a:lnSpc>
                <a:spcPct val="90000"/>
              </a:lnSpc>
              <a:spcAft>
                <a:spcPts val="1500"/>
              </a:spcAft>
              <a:buClr>
                <a:srgbClr val="AA0000"/>
              </a:buClr>
              <a:buFont typeface="Wingdings" charset="2"/>
              <a:buChar char="ü"/>
            </a:pPr>
            <a:r>
              <a:rPr lang="fr-FR" sz="2400" b="1" dirty="0" smtClean="0">
                <a:latin typeface="Arial"/>
                <a:cs typeface="Arial"/>
              </a:rPr>
              <a:t>Mise en demeure </a:t>
            </a:r>
            <a:r>
              <a:rPr lang="fr-FR" sz="2400" b="1" dirty="0" err="1" smtClean="0">
                <a:latin typeface="Arial"/>
                <a:cs typeface="Arial"/>
              </a:rPr>
              <a:t>Direccte</a:t>
            </a:r>
            <a:endParaRPr lang="fr-FR" sz="2400" b="1" dirty="0" smtClean="0">
              <a:latin typeface="Arial"/>
              <a:cs typeface="Arial"/>
            </a:endParaRPr>
          </a:p>
          <a:p>
            <a:pPr marL="914400" lvl="1" indent="-457200">
              <a:lnSpc>
                <a:spcPct val="90000"/>
              </a:lnSpc>
              <a:spcAft>
                <a:spcPts val="1500"/>
              </a:spcAft>
              <a:buClr>
                <a:srgbClr val="AA0000"/>
              </a:buClr>
              <a:buFont typeface="Wingdings" charset="2"/>
              <a:buChar char="ü"/>
            </a:pPr>
            <a:r>
              <a:rPr lang="fr-FR" sz="2400" b="1" dirty="0" smtClean="0">
                <a:latin typeface="Arial"/>
                <a:cs typeface="Arial"/>
              </a:rPr>
              <a:t>Signalement au Procureur de la République – article 40 code de procédure pénale (mise en danger d’autrui, homicide involontaire, agression sexuelle, viol …)</a:t>
            </a:r>
            <a:endParaRPr lang="fr-FR" sz="2400" b="1" dirty="0" smtClean="0">
              <a:latin typeface="Arial"/>
              <a:cs typeface="Arial"/>
            </a:endParaRPr>
          </a:p>
        </p:txBody>
      </p:sp>
    </p:spTree>
    <p:extLst>
      <p:ext uri="{BB962C8B-B14F-4D97-AF65-F5344CB8AC3E}">
        <p14:creationId xmlns:p14="http://schemas.microsoft.com/office/powerpoint/2010/main" val="5314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wrap="square">
            <a:normAutofit/>
          </a:bodyPr>
          <a:lstStyle/>
          <a:p>
            <a:pPr algn="l"/>
            <a:r>
              <a:rPr lang="en-US"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SOMMAIRE</a:t>
            </a:r>
            <a:endParaRPr lang="en-US"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905030"/>
            <a:ext cx="8229600" cy="4724370"/>
          </a:xfrm>
          <a:prstGeom prst="rect">
            <a:avLst/>
          </a:prstGeom>
          <a:noFill/>
        </p:spPr>
        <p:txBody>
          <a:bodyPr wrap="square" rtlCol="0">
            <a:noAutofit/>
          </a:bodyPr>
          <a:lstStyle/>
          <a:p>
            <a:pPr marL="457200" indent="-457200">
              <a:lnSpc>
                <a:spcPct val="90000"/>
              </a:lnSpc>
              <a:spcAft>
                <a:spcPts val="1500"/>
              </a:spcAft>
              <a:buClr>
                <a:srgbClr val="AA0000"/>
              </a:buClr>
              <a:buFont typeface="Wingdings" charset="2"/>
              <a:buChar char="ü"/>
            </a:pPr>
            <a:r>
              <a:rPr lang="fr-FR" sz="3000" b="1" dirty="0">
                <a:latin typeface="Arial"/>
                <a:cs typeface="Arial"/>
              </a:rPr>
              <a:t>Le cadre légal de l’action de </a:t>
            </a:r>
            <a:r>
              <a:rPr lang="fr-FR" sz="3000" b="1" dirty="0" smtClean="0">
                <a:latin typeface="Arial"/>
                <a:cs typeface="Arial"/>
              </a:rPr>
              <a:t>l’inspection </a:t>
            </a:r>
            <a:r>
              <a:rPr lang="fr-FR" sz="3000" b="1" dirty="0">
                <a:latin typeface="Arial"/>
                <a:cs typeface="Arial"/>
              </a:rPr>
              <a:t>du travail</a:t>
            </a:r>
          </a:p>
          <a:p>
            <a:pPr marL="457200" indent="-457200">
              <a:lnSpc>
                <a:spcPct val="90000"/>
              </a:lnSpc>
              <a:spcAft>
                <a:spcPts val="1500"/>
              </a:spcAft>
              <a:buClr>
                <a:srgbClr val="AA0000"/>
              </a:buClr>
              <a:buFont typeface="Wingdings" charset="2"/>
              <a:buChar char="ü"/>
            </a:pPr>
            <a:r>
              <a:rPr lang="fr-FR" sz="3000" b="1" dirty="0" smtClean="0">
                <a:latin typeface="Arial"/>
                <a:cs typeface="Arial"/>
              </a:rPr>
              <a:t>Deux </a:t>
            </a:r>
            <a:r>
              <a:rPr lang="fr-FR" sz="3000" b="1" dirty="0" smtClean="0">
                <a:latin typeface="Arial"/>
                <a:cs typeface="Arial"/>
              </a:rPr>
              <a:t>sources de saisine</a:t>
            </a:r>
          </a:p>
          <a:p>
            <a:pPr marL="457200" indent="-457200">
              <a:lnSpc>
                <a:spcPct val="90000"/>
              </a:lnSpc>
              <a:spcAft>
                <a:spcPts val="1500"/>
              </a:spcAft>
              <a:buClr>
                <a:srgbClr val="AA0000"/>
              </a:buClr>
              <a:buFont typeface="Wingdings" charset="2"/>
              <a:buChar char="ü"/>
            </a:pPr>
            <a:r>
              <a:rPr lang="fr-FR" sz="3000" b="1" dirty="0" smtClean="0">
                <a:latin typeface="Arial"/>
                <a:cs typeface="Arial"/>
              </a:rPr>
              <a:t>Différentes manières de répondre aux problèmes dans l’entreprise</a:t>
            </a:r>
          </a:p>
          <a:p>
            <a:pPr marL="457200" indent="-457200">
              <a:lnSpc>
                <a:spcPct val="90000"/>
              </a:lnSpc>
              <a:spcAft>
                <a:spcPts val="1500"/>
              </a:spcAft>
              <a:buClr>
                <a:srgbClr val="AA0000"/>
              </a:buClr>
              <a:buFont typeface="Wingdings" charset="2"/>
              <a:buChar char="ü"/>
            </a:pPr>
            <a:r>
              <a:rPr lang="fr-FR" sz="3000" b="1" dirty="0" smtClean="0">
                <a:latin typeface="Arial"/>
                <a:cs typeface="Arial"/>
              </a:rPr>
              <a:t>Les organisations du travail aujourd’hui</a:t>
            </a:r>
          </a:p>
          <a:p>
            <a:pPr marL="457200" indent="-457200">
              <a:lnSpc>
                <a:spcPct val="90000"/>
              </a:lnSpc>
              <a:spcAft>
                <a:spcPts val="1500"/>
              </a:spcAft>
              <a:buClr>
                <a:srgbClr val="AA0000"/>
              </a:buClr>
              <a:buFont typeface="Wingdings" charset="2"/>
              <a:buChar char="ü"/>
            </a:pPr>
            <a:r>
              <a:rPr lang="fr-FR" sz="3000" b="1" dirty="0" smtClean="0">
                <a:latin typeface="Arial"/>
                <a:cs typeface="Arial"/>
              </a:rPr>
              <a:t>Les </a:t>
            </a:r>
            <a:r>
              <a:rPr lang="fr-FR" sz="3000" b="1" dirty="0" smtClean="0">
                <a:latin typeface="Arial"/>
                <a:cs typeface="Arial"/>
              </a:rPr>
              <a:t>modalités d’enquête</a:t>
            </a:r>
            <a:endParaRPr lang="en-US" sz="3000"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nd page.png_effected.pn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457200" y="2819400"/>
            <a:ext cx="8305800" cy="1684564"/>
          </a:xfrm>
          <a:prstGeom prst="rect">
            <a:avLst/>
          </a:prstGeom>
          <a:noFill/>
        </p:spPr>
        <p:txBody>
          <a:bodyPr wrap="square" rtlCol="0">
            <a:noAutofit/>
          </a:bodyPr>
          <a:lstStyle/>
          <a:p>
            <a:pPr algn="ctr">
              <a:lnSpc>
                <a:spcPct val="90000"/>
              </a:lnSpc>
              <a:buClr>
                <a:srgbClr val="AA0000"/>
              </a:buClr>
            </a:pPr>
            <a:r>
              <a:rPr lang="fr-FR" sz="3000" b="1" dirty="0" smtClean="0">
                <a:latin typeface="Arial"/>
                <a:cs typeface="Arial"/>
              </a:rPr>
              <a:t>Retrouvez l’intégralité du contenu</a:t>
            </a:r>
          </a:p>
          <a:p>
            <a:pPr algn="ctr">
              <a:lnSpc>
                <a:spcPct val="90000"/>
              </a:lnSpc>
              <a:buClr>
                <a:srgbClr val="AA0000"/>
              </a:buClr>
            </a:pPr>
            <a:r>
              <a:rPr lang="fr-FR" sz="3000" b="1" dirty="0" smtClean="0">
                <a:latin typeface="Arial"/>
                <a:cs typeface="Arial"/>
              </a:rPr>
              <a:t>Souffrance &amp; Travail sur</a:t>
            </a:r>
            <a:endParaRPr lang="fr-FR" sz="1500" b="1" dirty="0" smtClean="0">
              <a:latin typeface="Arial"/>
              <a:cs typeface="Arial"/>
            </a:endParaRPr>
          </a:p>
          <a:p>
            <a:pPr algn="ctr">
              <a:lnSpc>
                <a:spcPct val="90000"/>
              </a:lnSpc>
              <a:buClr>
                <a:srgbClr val="AA0000"/>
              </a:buClr>
            </a:pPr>
            <a:endParaRPr lang="fr-FR" sz="1500" b="1" dirty="0" smtClean="0">
              <a:latin typeface="Arial"/>
              <a:cs typeface="Arial"/>
            </a:endParaRPr>
          </a:p>
          <a:p>
            <a:pPr algn="ctr">
              <a:lnSpc>
                <a:spcPct val="90000"/>
              </a:lnSpc>
              <a:buClr>
                <a:srgbClr val="AA0000"/>
              </a:buClr>
            </a:pPr>
            <a:r>
              <a:rPr lang="fr-FR" sz="3000" b="1" dirty="0" err="1" smtClean="0">
                <a:latin typeface="Arial"/>
                <a:cs typeface="Arial"/>
              </a:rPr>
              <a:t>www</a:t>
            </a:r>
            <a:r>
              <a:rPr lang="fr-FR" sz="3000" b="1" dirty="0" err="1" smtClean="0">
                <a:solidFill>
                  <a:srgbClr val="AA0000"/>
                </a:solidFill>
                <a:latin typeface="Arial"/>
                <a:cs typeface="Arial"/>
              </a:rPr>
              <a:t>.souffrance-</a:t>
            </a:r>
            <a:r>
              <a:rPr lang="fr-FR" sz="3000" b="1" dirty="0" err="1" smtClean="0">
                <a:latin typeface="Arial"/>
                <a:cs typeface="Arial"/>
              </a:rPr>
              <a:t>et</a:t>
            </a:r>
            <a:r>
              <a:rPr lang="fr-FR" sz="3000" b="1" dirty="0" err="1" smtClean="0">
                <a:solidFill>
                  <a:srgbClr val="AA0000"/>
                </a:solidFill>
                <a:latin typeface="Arial"/>
                <a:cs typeface="Arial"/>
              </a:rPr>
              <a:t>-travail.</a:t>
            </a:r>
            <a:r>
              <a:rPr lang="fr-FR" sz="3000" b="1" dirty="0" err="1" smtClean="0">
                <a:latin typeface="Arial"/>
                <a:cs typeface="Arial"/>
              </a:rPr>
              <a:t>com</a:t>
            </a:r>
            <a:endParaRPr lang="fr-FR" sz="3000" b="1" dirty="0">
              <a:latin typeface="Arial"/>
              <a:cs typeface="Arial"/>
            </a:endParaRPr>
          </a:p>
        </p:txBody>
      </p:sp>
      <p:sp>
        <p:nvSpPr>
          <p:cNvPr id="10" name="TextBox 9"/>
          <p:cNvSpPr txBox="1"/>
          <p:nvPr/>
        </p:nvSpPr>
        <p:spPr>
          <a:xfrm>
            <a:off x="3429000" y="6336268"/>
            <a:ext cx="5334000" cy="369332"/>
          </a:xfrm>
          <a:prstGeom prst="rect">
            <a:avLst/>
          </a:prstGeom>
          <a:noFill/>
        </p:spPr>
        <p:txBody>
          <a:bodyPr wrap="square" rtlCol="0">
            <a:noAutofit/>
          </a:bodyPr>
          <a:lstStyle/>
          <a:p>
            <a:r>
              <a:rPr lang="en-US" sz="1600" b="1" i="1" spc="300" dirty="0" err="1">
                <a:effectLst>
                  <a:outerShdw blurRad="50800" dist="38100" dir="2700000">
                    <a:srgbClr val="000000">
                      <a:alpha val="43000"/>
                    </a:srgbClr>
                  </a:outerShdw>
                </a:effectLst>
                <a:latin typeface="Arial"/>
                <a:cs typeface="Arial"/>
              </a:rPr>
              <a:t>f</a:t>
            </a:r>
            <a:r>
              <a:rPr lang="en-US" sz="1600" b="1" i="1" spc="300" dirty="0" err="1" smtClean="0">
                <a:effectLst>
                  <a:outerShdw blurRad="50800" dist="38100" dir="2700000">
                    <a:srgbClr val="000000">
                      <a:alpha val="43000"/>
                    </a:srgbClr>
                  </a:outerShdw>
                </a:effectLst>
                <a:latin typeface="Arial"/>
                <a:cs typeface="Arial"/>
              </a:rPr>
              <a:t>acebook.com/Souffrance</a:t>
            </a:r>
            <a:r>
              <a:rPr lang="en-US" sz="1600" b="1" i="1" spc="300" dirty="0" err="1" smtClean="0">
                <a:solidFill>
                  <a:srgbClr val="AA0000"/>
                </a:solidFill>
                <a:effectLst>
                  <a:outerShdw blurRad="50800" dist="38100" dir="2700000">
                    <a:srgbClr val="000000">
                      <a:alpha val="43000"/>
                    </a:srgbClr>
                  </a:outerShdw>
                </a:effectLst>
                <a:latin typeface="Arial"/>
                <a:cs typeface="Arial"/>
              </a:rPr>
              <a:t>Et</a:t>
            </a:r>
            <a:r>
              <a:rPr lang="en-US" sz="1600" b="1" i="1" spc="300" dirty="0" err="1" smtClean="0">
                <a:effectLst>
                  <a:outerShdw blurRad="50800" dist="38100" dir="2700000">
                    <a:srgbClr val="000000">
                      <a:alpha val="43000"/>
                    </a:srgbClr>
                  </a:outerShdw>
                </a:effectLst>
                <a:latin typeface="Arial"/>
                <a:cs typeface="Arial"/>
              </a:rPr>
              <a:t>Travail</a:t>
            </a:r>
            <a:endParaRPr lang="en-US" sz="1600" b="1" i="1" spc="300" dirty="0">
              <a:effectLst>
                <a:outerShdw blurRad="50800" dist="38100" dir="2700000">
                  <a:srgbClr val="000000">
                    <a:alpha val="43000"/>
                  </a:srgbClr>
                </a:outerShdw>
              </a:effectLst>
              <a:latin typeface="Arial"/>
              <a:cs typeface="Arial"/>
            </a:endParaRPr>
          </a:p>
        </p:txBody>
      </p:sp>
      <p:pic>
        <p:nvPicPr>
          <p:cNvPr id="11" name="Picture 10" descr="facebook_logo.png"/>
          <p:cNvPicPr>
            <a:picLocks noChangeAspect="1"/>
          </p:cNvPicPr>
          <p:nvPr/>
        </p:nvPicPr>
        <p:blipFill>
          <a:blip r:embed="rId4"/>
          <a:stretch>
            <a:fillRect/>
          </a:stretch>
        </p:blipFill>
        <p:spPr>
          <a:xfrm>
            <a:off x="8163840" y="6043136"/>
            <a:ext cx="599160" cy="5979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3000"/>
                            </p:stCondLst>
                            <p:childTnLst>
                              <p:par>
                                <p:cTn id="15" presetID="18" presetClass="entr" presetSubtype="1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1000"/>
                                        <p:tgtEl>
                                          <p:spTgt spid="10"/>
                                        </p:tgtEl>
                                      </p:cBhvr>
                                    </p:animEffect>
                                  </p:childTnLst>
                                </p:cTn>
                              </p:par>
                            </p:childTnLst>
                          </p:cTn>
                        </p:par>
                        <p:par>
                          <p:cTn id="18" fill="hold">
                            <p:stCondLst>
                              <p:cond delay="4000"/>
                            </p:stCondLst>
                            <p:childTnLst>
                              <p:par>
                                <p:cTn id="19" presetID="53"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215727" y="1700808"/>
            <a:ext cx="8447087" cy="4824536"/>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4013" indent="560388">
              <a:lnSpc>
                <a:spcPct val="120000"/>
              </a:lnSpc>
              <a:buFont typeface="Monotype Sorts" pitchFamily="2" charset="2"/>
              <a:buNone/>
              <a:defRPr/>
            </a:pPr>
            <a:r>
              <a:rPr lang="fr-FR" altLang="fr-FR" sz="2900" b="1" dirty="0" smtClean="0">
                <a:latin typeface="Arial" panose="020B0604020202020204" pitchFamily="34" charset="0"/>
                <a:cs typeface="Arial" panose="020B0604020202020204" pitchFamily="34" charset="0"/>
              </a:rPr>
              <a:t>A – Le cadre Légal</a:t>
            </a:r>
          </a:p>
          <a:p>
            <a:pPr marL="1257300">
              <a:lnSpc>
                <a:spcPct val="120000"/>
              </a:lnSpc>
              <a:buFont typeface="Monotype Sorts" pitchFamily="2" charset="2"/>
              <a:buNone/>
              <a:defRPr/>
            </a:pPr>
            <a:endParaRPr lang="fr-FR" altLang="fr-FR" sz="2500" dirty="0" smtClean="0">
              <a:latin typeface="Arial" panose="020B0604020202020204" pitchFamily="34" charset="0"/>
              <a:cs typeface="Arial" panose="020B0604020202020204" pitchFamily="34" charset="0"/>
            </a:endParaRPr>
          </a:p>
          <a:p>
            <a:pPr marL="720725">
              <a:lnSpc>
                <a:spcPct val="120000"/>
              </a:lnSpc>
              <a:buFont typeface="Monotype Sorts" pitchFamily="2" charset="2"/>
              <a:buNone/>
              <a:defRPr/>
            </a:pPr>
            <a:r>
              <a:rPr lang="fr-FR" altLang="fr-FR" sz="2800" dirty="0" smtClean="0">
                <a:latin typeface="Arial" panose="020B0604020202020204" pitchFamily="34" charset="0"/>
                <a:cs typeface="Arial" panose="020B0604020202020204" pitchFamily="34" charset="0"/>
              </a:rPr>
              <a:t>Le code du travail mentionne :</a:t>
            </a:r>
          </a:p>
          <a:p>
            <a:pPr marL="720725">
              <a:lnSpc>
                <a:spcPct val="120000"/>
              </a:lnSpc>
              <a:buFont typeface="Monotype Sorts" pitchFamily="2" charset="2"/>
              <a:buNone/>
              <a:defRPr/>
            </a:pPr>
            <a:endParaRPr lang="fr-FR" altLang="fr-FR" sz="2800" dirty="0" smtClean="0">
              <a:latin typeface="Arial" panose="020B0604020202020204" pitchFamily="34" charset="0"/>
              <a:cs typeface="Arial" panose="020B0604020202020204" pitchFamily="34" charset="0"/>
            </a:endParaRPr>
          </a:p>
          <a:p>
            <a:pPr marL="1039813" lvl="1" indent="-342900">
              <a:lnSpc>
                <a:spcPct val="120000"/>
              </a:lnSpc>
              <a:buFont typeface="Wingdings" panose="05000000000000000000" pitchFamily="2" charset="2"/>
              <a:buChar char="§"/>
              <a:defRPr/>
            </a:pPr>
            <a:r>
              <a:rPr lang="fr-FR" altLang="fr-FR" dirty="0" smtClean="0">
                <a:latin typeface="Arial" panose="020B0604020202020204" pitchFamily="34" charset="0"/>
                <a:cs typeface="Arial" panose="020B0604020202020204" pitchFamily="34" charset="0"/>
              </a:rPr>
              <a:t>que les IT sont chargés de veiller à </a:t>
            </a:r>
            <a:r>
              <a:rPr lang="fr-FR" altLang="fr-FR" dirty="0" smtClean="0">
                <a:solidFill>
                  <a:srgbClr val="FF3300"/>
                </a:solidFill>
                <a:latin typeface="Arial" panose="020B0604020202020204" pitchFamily="34" charset="0"/>
                <a:cs typeface="Arial" panose="020B0604020202020204" pitchFamily="34" charset="0"/>
              </a:rPr>
              <a:t>l’</a:t>
            </a:r>
            <a:r>
              <a:rPr lang="fr-FR" altLang="fr-FR" b="1" dirty="0" smtClean="0">
                <a:solidFill>
                  <a:srgbClr val="FF3300"/>
                </a:solidFill>
                <a:latin typeface="Arial" panose="020B0604020202020204" pitchFamily="34" charset="0"/>
                <a:cs typeface="Arial" panose="020B0604020202020204" pitchFamily="34" charset="0"/>
              </a:rPr>
              <a:t>application</a:t>
            </a:r>
            <a:r>
              <a:rPr lang="fr-FR" altLang="fr-FR" b="1" dirty="0" smtClean="0">
                <a:solidFill>
                  <a:srgbClr val="FF9966"/>
                </a:solidFill>
                <a:latin typeface="Arial" panose="020B0604020202020204" pitchFamily="34" charset="0"/>
                <a:cs typeface="Arial" panose="020B0604020202020204" pitchFamily="34" charset="0"/>
              </a:rPr>
              <a:t> d</a:t>
            </a:r>
            <a:r>
              <a:rPr lang="fr-FR" altLang="fr-FR" b="1" dirty="0" smtClean="0">
                <a:solidFill>
                  <a:srgbClr val="FF3300"/>
                </a:solidFill>
                <a:latin typeface="Arial" panose="020B0604020202020204" pitchFamily="34" charset="0"/>
                <a:cs typeface="Arial" panose="020B0604020202020204" pitchFamily="34" charset="0"/>
              </a:rPr>
              <a:t>es dispositions du code du travail </a:t>
            </a:r>
            <a:r>
              <a:rPr lang="fr-FR" altLang="fr-FR" dirty="0" smtClean="0">
                <a:latin typeface="Arial" panose="020B0604020202020204" pitchFamily="34" charset="0"/>
                <a:cs typeface="Arial" panose="020B0604020202020204" pitchFamily="34" charset="0"/>
              </a:rPr>
              <a:t>et autres dispositions légales relatives au travail (article L8112-1 du code du travail et suivants)</a:t>
            </a:r>
          </a:p>
          <a:p>
            <a:pPr marL="1039813" lvl="1" indent="-342900">
              <a:lnSpc>
                <a:spcPct val="120000"/>
              </a:lnSpc>
              <a:buFont typeface="Wingdings" panose="05000000000000000000" pitchFamily="2" charset="2"/>
              <a:buChar char="§"/>
              <a:defRPr/>
            </a:pPr>
            <a:endParaRPr lang="fr-FR" altLang="fr-FR" dirty="0" smtClean="0">
              <a:latin typeface="Arial" panose="020B0604020202020204" pitchFamily="34" charset="0"/>
              <a:cs typeface="Arial" panose="020B0604020202020204" pitchFamily="34" charset="0"/>
            </a:endParaRPr>
          </a:p>
          <a:p>
            <a:pPr marL="354013" lvl="1" indent="0">
              <a:lnSpc>
                <a:spcPct val="120000"/>
              </a:lnSpc>
              <a:buNone/>
              <a:defRPr/>
            </a:pPr>
            <a:r>
              <a:rPr lang="fr-FR" altLang="fr-FR" dirty="0">
                <a:latin typeface="Arial" panose="020B0604020202020204" pitchFamily="34" charset="0"/>
                <a:cs typeface="Arial" panose="020B0604020202020204" pitchFamily="34" charset="0"/>
              </a:rPr>
              <a:t>Pour cela ils disposent :</a:t>
            </a:r>
          </a:p>
          <a:p>
            <a:pPr marL="1074738" lvl="1" indent="-342900">
              <a:lnSpc>
                <a:spcPct val="120000"/>
              </a:lnSpc>
              <a:buFont typeface="Wingdings" panose="05000000000000000000" pitchFamily="2" charset="2"/>
              <a:buChar char="§"/>
              <a:defRPr/>
            </a:pPr>
            <a:r>
              <a:rPr lang="fr-FR" altLang="fr-FR" dirty="0" smtClean="0">
                <a:latin typeface="Arial" panose="020B0604020202020204" pitchFamily="34" charset="0"/>
                <a:cs typeface="Arial" panose="020B0604020202020204" pitchFamily="34" charset="0"/>
              </a:rPr>
              <a:t>d’un </a:t>
            </a:r>
            <a:r>
              <a:rPr lang="fr-FR" altLang="fr-FR" b="1" dirty="0" smtClean="0">
                <a:solidFill>
                  <a:srgbClr val="FF3300"/>
                </a:solidFill>
                <a:latin typeface="Arial" panose="020B0604020202020204" pitchFamily="34" charset="0"/>
                <a:cs typeface="Arial" panose="020B0604020202020204" pitchFamily="34" charset="0"/>
              </a:rPr>
              <a:t>droit d’entrée </a:t>
            </a:r>
            <a:r>
              <a:rPr lang="fr-FR" altLang="fr-FR" dirty="0" smtClean="0">
                <a:latin typeface="Arial" panose="020B0604020202020204" pitchFamily="34" charset="0"/>
                <a:cs typeface="Arial" panose="020B0604020202020204" pitchFamily="34" charset="0"/>
              </a:rPr>
              <a:t>de jour comme de nuit et sans avertissement préalable</a:t>
            </a:r>
            <a:r>
              <a:rPr lang="fr-FR" altLang="fr-FR" dirty="0" smtClean="0">
                <a:latin typeface="Arial" panose="020B0604020202020204" pitchFamily="34" charset="0"/>
                <a:cs typeface="Arial" panose="020B0604020202020204" pitchFamily="34" charset="0"/>
                <a:hlinkClick r:id="" action="ppaction://noaction"/>
              </a:rPr>
              <a:t>[1]</a:t>
            </a:r>
            <a:r>
              <a:rPr lang="fr-FR" altLang="fr-FR" dirty="0" smtClean="0">
                <a:latin typeface="Arial" panose="020B0604020202020204" pitchFamily="34" charset="0"/>
                <a:cs typeface="Arial" panose="020B0604020202020204" pitchFamily="34" charset="0"/>
              </a:rPr>
              <a:t> dans tout établissement où sont applicables ces règles, sont habilité à demander aux employeurs et aux personnes employées de justifier de leur identité et adresse. </a:t>
            </a:r>
          </a:p>
          <a:p>
            <a:pPr marL="1074738" lvl="1" indent="-342900">
              <a:lnSpc>
                <a:spcPct val="120000"/>
              </a:lnSpc>
              <a:buFont typeface="Wingdings" panose="05000000000000000000" pitchFamily="2" charset="2"/>
              <a:buChar char="§"/>
              <a:defRPr/>
            </a:pPr>
            <a:endParaRPr lang="fr-FR" altLang="fr-FR" dirty="0" smtClean="0">
              <a:latin typeface="Arial" panose="020B0604020202020204" pitchFamily="34" charset="0"/>
              <a:cs typeface="Arial" panose="020B0604020202020204" pitchFamily="34" charset="0"/>
            </a:endParaRPr>
          </a:p>
          <a:p>
            <a:pPr marL="1074738" lvl="1" indent="-342900">
              <a:lnSpc>
                <a:spcPct val="120000"/>
              </a:lnSpc>
              <a:buFont typeface="Wingdings" panose="05000000000000000000" pitchFamily="2" charset="2"/>
              <a:buChar char="§"/>
              <a:defRPr/>
            </a:pPr>
            <a:r>
              <a:rPr lang="fr-FR" altLang="fr-FR" dirty="0" smtClean="0">
                <a:latin typeface="Arial" panose="020B0604020202020204" pitchFamily="34" charset="0"/>
                <a:cs typeface="Arial" panose="020B0604020202020204" pitchFamily="34" charset="0"/>
              </a:rPr>
              <a:t>Ils ont une </a:t>
            </a:r>
            <a:r>
              <a:rPr lang="fr-FR" altLang="fr-FR" b="1" dirty="0" smtClean="0">
                <a:solidFill>
                  <a:srgbClr val="FF3300"/>
                </a:solidFill>
                <a:latin typeface="Arial" panose="020B0604020202020204" pitchFamily="34" charset="0"/>
                <a:cs typeface="Arial" panose="020B0604020202020204" pitchFamily="34" charset="0"/>
              </a:rPr>
              <a:t>compétence géographique </a:t>
            </a:r>
            <a:r>
              <a:rPr lang="fr-FR" altLang="fr-FR" dirty="0" smtClean="0">
                <a:latin typeface="Arial" panose="020B0604020202020204" pitchFamily="34" charset="0"/>
                <a:cs typeface="Arial" panose="020B0604020202020204" pitchFamily="34" charset="0"/>
              </a:rPr>
              <a:t>sur l’ensemble du département dans lequel ils sont affectés</a:t>
            </a:r>
            <a:r>
              <a:rPr lang="fr-FR" altLang="fr-FR" dirty="0" smtClean="0">
                <a:latin typeface="Arial" panose="020B0604020202020204" pitchFamily="34" charset="0"/>
                <a:cs typeface="Arial" panose="020B0604020202020204" pitchFamily="34" charset="0"/>
                <a:hlinkClick r:id="" action="ppaction://noaction"/>
              </a:rPr>
              <a:t>[2]</a:t>
            </a:r>
            <a:r>
              <a:rPr lang="fr-FR" altLang="fr-FR" dirty="0" smtClean="0">
                <a:latin typeface="Arial" panose="020B0604020202020204" pitchFamily="34" charset="0"/>
                <a:cs typeface="Arial" panose="020B0604020202020204" pitchFamily="34" charset="0"/>
              </a:rPr>
              <a:t>, </a:t>
            </a:r>
          </a:p>
          <a:p>
            <a:pPr marL="1074738" lvl="1" indent="-342900">
              <a:lnSpc>
                <a:spcPct val="120000"/>
              </a:lnSpc>
              <a:buFont typeface="Wingdings" panose="05000000000000000000" pitchFamily="2" charset="2"/>
              <a:buChar char="§"/>
              <a:defRPr/>
            </a:pPr>
            <a:endParaRPr lang="fr-FR" altLang="fr-FR" dirty="0" smtClean="0">
              <a:latin typeface="Arial" panose="020B0604020202020204" pitchFamily="34" charset="0"/>
              <a:cs typeface="Arial" panose="020B0604020202020204" pitchFamily="34" charset="0"/>
            </a:endParaRPr>
          </a:p>
          <a:p>
            <a:pPr marL="1074738" lvl="1" indent="-342900">
              <a:lnSpc>
                <a:spcPct val="120000"/>
              </a:lnSpc>
              <a:buFont typeface="Wingdings" panose="05000000000000000000" pitchFamily="2" charset="2"/>
              <a:buChar char="§"/>
              <a:defRPr/>
            </a:pPr>
            <a:r>
              <a:rPr lang="fr-FR" altLang="fr-FR" dirty="0" smtClean="0">
                <a:latin typeface="Arial" panose="020B0604020202020204" pitchFamily="34" charset="0"/>
                <a:cs typeface="Arial" panose="020B0604020202020204" pitchFamily="34" charset="0"/>
              </a:rPr>
              <a:t>ont </a:t>
            </a:r>
            <a:r>
              <a:rPr lang="fr-FR" altLang="fr-FR" b="1" dirty="0" smtClean="0">
                <a:solidFill>
                  <a:srgbClr val="FF3300"/>
                </a:solidFill>
                <a:latin typeface="Arial" panose="020B0604020202020204" pitchFamily="34" charset="0"/>
                <a:cs typeface="Arial" panose="020B0604020202020204" pitchFamily="34" charset="0"/>
              </a:rPr>
              <a:t>accès aux documents</a:t>
            </a:r>
            <a:r>
              <a:rPr lang="fr-FR" altLang="fr-FR" dirty="0" smtClean="0">
                <a:latin typeface="Arial" panose="020B0604020202020204" pitchFamily="34" charset="0"/>
                <a:cs typeface="Arial" panose="020B0604020202020204" pitchFamily="34" charset="0"/>
              </a:rPr>
              <a:t>, livres, registres. Ils constatent les infractions par voie de procès-verbal qui font foi jusqu’à preuve du contraire</a:t>
            </a:r>
            <a:r>
              <a:rPr lang="fr-FR" altLang="fr-FR" dirty="0" smtClean="0">
                <a:latin typeface="Arial" panose="020B0604020202020204" pitchFamily="34" charset="0"/>
                <a:cs typeface="Arial" panose="020B0604020202020204" pitchFamily="34" charset="0"/>
                <a:hlinkClick r:id="" action="ppaction://noaction"/>
              </a:rPr>
              <a:t>[3</a:t>
            </a:r>
            <a:r>
              <a:rPr lang="fr-FR" altLang="fr-FR" dirty="0" smtClean="0">
                <a:latin typeface="Arial" panose="020B0604020202020204" pitchFamily="34" charset="0"/>
                <a:cs typeface="Arial" panose="020B0604020202020204" pitchFamily="34" charset="0"/>
              </a:rPr>
              <a:t>]</a:t>
            </a:r>
          </a:p>
          <a:p>
            <a:pPr marL="1722438" lvl="1">
              <a:lnSpc>
                <a:spcPct val="80000"/>
              </a:lnSpc>
              <a:defRPr/>
            </a:pPr>
            <a:endParaRPr lang="fr-FR" altLang="fr-FR" sz="2600" dirty="0" smtClean="0"/>
          </a:p>
          <a:p>
            <a:pPr marL="1436688" lvl="1" indent="0">
              <a:lnSpc>
                <a:spcPct val="80000"/>
              </a:lnSpc>
              <a:buFont typeface="Monotype Sorts" pitchFamily="2" charset="2"/>
              <a:buNone/>
              <a:defRPr/>
            </a:pPr>
            <a:endParaRPr lang="fr-FR" altLang="fr-FR" sz="2100" dirty="0" smtClean="0"/>
          </a:p>
          <a:p>
            <a:pPr marL="1257300">
              <a:lnSpc>
                <a:spcPct val="80000"/>
              </a:lnSpc>
              <a:defRPr/>
            </a:pPr>
            <a:r>
              <a:rPr lang="fr-FR" altLang="fr-FR" sz="1400" dirty="0" smtClean="0">
                <a:hlinkClick r:id="" action="ppaction://noaction"/>
              </a:rPr>
              <a:t>[1]</a:t>
            </a:r>
            <a:r>
              <a:rPr lang="fr-FR" altLang="fr-FR" sz="1400" dirty="0" smtClean="0"/>
              <a:t> </a:t>
            </a:r>
            <a:r>
              <a:rPr lang="fr-FR" altLang="fr-FR" sz="1400" dirty="0" err="1" smtClean="0"/>
              <a:t>Cass</a:t>
            </a:r>
            <a:r>
              <a:rPr lang="fr-FR" altLang="fr-FR" sz="1400" dirty="0" smtClean="0"/>
              <a:t>. </a:t>
            </a:r>
            <a:r>
              <a:rPr lang="fr-FR" altLang="fr-FR" sz="1400" dirty="0" err="1" smtClean="0"/>
              <a:t>crim</a:t>
            </a:r>
            <a:r>
              <a:rPr lang="fr-FR" altLang="fr-FR" sz="1400" dirty="0" smtClean="0"/>
              <a:t>. n° 98-83777 11 mai 1999 sur l’accès sans préalable, de jour comme de nuit</a:t>
            </a:r>
            <a:endParaRPr lang="fr-FR" altLang="fr-FR" sz="1400" dirty="0" smtClean="0">
              <a:hlinkClick r:id="" action="ppaction://noaction"/>
            </a:endParaRPr>
          </a:p>
          <a:p>
            <a:pPr marL="1257300">
              <a:lnSpc>
                <a:spcPct val="80000"/>
              </a:lnSpc>
              <a:defRPr/>
            </a:pPr>
            <a:r>
              <a:rPr lang="fr-FR" altLang="fr-FR" sz="1400" dirty="0" smtClean="0">
                <a:hlinkClick r:id="" action="ppaction://noaction"/>
              </a:rPr>
              <a:t>[2]</a:t>
            </a:r>
            <a:r>
              <a:rPr lang="fr-FR" altLang="fr-FR" sz="1400" dirty="0" smtClean="0"/>
              <a:t> </a:t>
            </a:r>
            <a:r>
              <a:rPr lang="fr-FR" altLang="fr-FR" sz="1400" dirty="0" err="1" smtClean="0"/>
              <a:t>Cass</a:t>
            </a:r>
            <a:r>
              <a:rPr lang="fr-FR" altLang="fr-FR" sz="1400" dirty="0" smtClean="0"/>
              <a:t>. </a:t>
            </a:r>
            <a:r>
              <a:rPr lang="fr-FR" altLang="fr-FR" sz="1400" dirty="0" err="1" smtClean="0"/>
              <a:t>crim</a:t>
            </a:r>
            <a:r>
              <a:rPr lang="fr-FR" altLang="fr-FR" sz="1400" dirty="0" smtClean="0"/>
              <a:t>. n°02-86661, 16 septembre 2003 </a:t>
            </a:r>
            <a:endParaRPr lang="fr-FR" altLang="fr-FR" sz="1400" dirty="0" smtClean="0">
              <a:hlinkClick r:id="" action="ppaction://noaction"/>
            </a:endParaRPr>
          </a:p>
          <a:p>
            <a:pPr marL="1257300">
              <a:lnSpc>
                <a:spcPct val="80000"/>
              </a:lnSpc>
              <a:defRPr/>
            </a:pPr>
            <a:r>
              <a:rPr lang="fr-FR" altLang="fr-FR" sz="1400" dirty="0" smtClean="0">
                <a:hlinkClick r:id="" action="ppaction://noaction"/>
              </a:rPr>
              <a:t>[3]</a:t>
            </a:r>
            <a:r>
              <a:rPr lang="fr-FR" altLang="fr-FR" sz="1400" dirty="0" smtClean="0"/>
              <a:t> Articles L8112-1 et 2 et L8113-1 à L8113-8 du code du travail</a:t>
            </a:r>
            <a:endParaRPr lang="fr-FR" altLang="fr-FR" sz="1400" i="1" dirty="0" smtClean="0"/>
          </a:p>
        </p:txBody>
      </p:sp>
      <p:sp>
        <p:nvSpPr>
          <p:cNvPr id="3" name="Titre 2"/>
          <p:cNvSpPr>
            <a:spLocks noGrp="1"/>
          </p:cNvSpPr>
          <p:nvPr>
            <p:ph type="title"/>
          </p:nvPr>
        </p:nvSpPr>
        <p:spPr/>
        <p:txBody>
          <a:bodyPr>
            <a:noAutofit/>
          </a:bodyPr>
          <a:lstStyle/>
          <a:p>
            <a:pPr algn="l"/>
            <a:r>
              <a:rPr lang="fr-FR" altLang="fr-FR" sz="32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cadre légal de l’intervention de l’inspection du travail en matière de RPS</a:t>
            </a:r>
            <a:endParaRPr lang="fr-FR" sz="3200" dirty="0"/>
          </a:p>
        </p:txBody>
      </p:sp>
    </p:spTree>
    <p:extLst>
      <p:ext uri="{BB962C8B-B14F-4D97-AF65-F5344CB8AC3E}">
        <p14:creationId xmlns:p14="http://schemas.microsoft.com/office/powerpoint/2010/main" val="1465528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215727" y="1700808"/>
            <a:ext cx="8447087" cy="46805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4013" indent="560388">
              <a:lnSpc>
                <a:spcPct val="80000"/>
              </a:lnSpc>
              <a:buFont typeface="Monotype Sorts" pitchFamily="2" charset="2"/>
              <a:buNone/>
              <a:defRPr/>
            </a:pPr>
            <a:r>
              <a:rPr lang="fr-FR" altLang="fr-FR" sz="2600" b="1" dirty="0" smtClean="0"/>
              <a:t>A – Le cadre Légal</a:t>
            </a:r>
          </a:p>
          <a:p>
            <a:pPr marL="457200" lvl="1" indent="0">
              <a:lnSpc>
                <a:spcPct val="80000"/>
              </a:lnSpc>
              <a:spcBef>
                <a:spcPts val="600"/>
              </a:spcBef>
              <a:buNone/>
              <a:defRPr/>
            </a:pPr>
            <a:endParaRPr lang="fr-FR" altLang="fr-FR" sz="1600" b="1" i="1" dirty="0" smtClean="0">
              <a:latin typeface="Arial" panose="020B0604020202020204" pitchFamily="34" charset="0"/>
              <a:cs typeface="Arial" panose="020B0604020202020204" pitchFamily="34" charset="0"/>
            </a:endParaRPr>
          </a:p>
          <a:p>
            <a:pPr marL="457200" lvl="1" indent="0">
              <a:lnSpc>
                <a:spcPct val="80000"/>
              </a:lnSpc>
              <a:spcBef>
                <a:spcPts val="600"/>
              </a:spcBef>
              <a:buNone/>
              <a:defRPr/>
            </a:pPr>
            <a:r>
              <a:rPr lang="fr-FR" altLang="fr-FR" sz="1600" b="1" dirty="0" smtClean="0">
                <a:latin typeface="Arial" panose="020B0604020202020204" pitchFamily="34" charset="0"/>
                <a:cs typeface="Arial" panose="020B0604020202020204" pitchFamily="34" charset="0"/>
              </a:rPr>
              <a:t>Ils </a:t>
            </a:r>
            <a:r>
              <a:rPr lang="fr-FR" altLang="fr-FR" sz="1600" b="1" dirty="0">
                <a:latin typeface="Arial" panose="020B0604020202020204" pitchFamily="34" charset="0"/>
                <a:cs typeface="Arial" panose="020B0604020202020204" pitchFamily="34" charset="0"/>
              </a:rPr>
              <a:t>constatent les infractions par des </a:t>
            </a:r>
            <a:r>
              <a:rPr lang="fr-FR" altLang="fr-FR" sz="1600" b="1" dirty="0">
                <a:solidFill>
                  <a:srgbClr val="FF3300"/>
                </a:solidFill>
                <a:latin typeface="Arial" panose="020B0604020202020204" pitchFamily="34" charset="0"/>
                <a:cs typeface="Arial" panose="020B0604020202020204" pitchFamily="34" charset="0"/>
              </a:rPr>
              <a:t>procès-verbaux </a:t>
            </a:r>
            <a:r>
              <a:rPr lang="fr-FR" altLang="fr-FR" sz="1600" b="1" dirty="0">
                <a:latin typeface="Arial" panose="020B0604020202020204" pitchFamily="34" charset="0"/>
                <a:cs typeface="Arial" panose="020B0604020202020204" pitchFamily="34" charset="0"/>
              </a:rPr>
              <a:t>qui font foi jusqu’à preuve du contraire (article L, 8113-7 du code du travail)</a:t>
            </a:r>
          </a:p>
          <a:p>
            <a:pPr lvl="1">
              <a:lnSpc>
                <a:spcPct val="80000"/>
              </a:lnSpc>
              <a:defRPr/>
            </a:pPr>
            <a:endParaRPr lang="fr-FR" altLang="fr-FR" sz="1600" dirty="0">
              <a:latin typeface="Arial" panose="020B0604020202020204" pitchFamily="34" charset="0"/>
              <a:cs typeface="Arial" panose="020B0604020202020204" pitchFamily="34" charset="0"/>
            </a:endParaRPr>
          </a:p>
          <a:p>
            <a:pPr lvl="1">
              <a:lnSpc>
                <a:spcPct val="80000"/>
              </a:lnSpc>
              <a:buFont typeface="Wingdings" panose="05000000000000000000" pitchFamily="2" charset="2"/>
              <a:buChar char="§"/>
              <a:defRPr/>
            </a:pPr>
            <a:r>
              <a:rPr lang="fr-FR" altLang="fr-FR" sz="1600" dirty="0">
                <a:latin typeface="Arial" panose="020B0604020202020204" pitchFamily="34" charset="0"/>
                <a:cs typeface="Arial" panose="020B0604020202020204" pitchFamily="34" charset="0"/>
              </a:rPr>
              <a:t>La mise en œuvre de l’action pénale appartient aux autorités judiciaires. </a:t>
            </a:r>
            <a:r>
              <a:rPr lang="fr-FR" altLang="fr-FR" sz="1600" b="1" dirty="0">
                <a:latin typeface="Arial" panose="020B0604020202020204" pitchFamily="34" charset="0"/>
                <a:cs typeface="Arial" panose="020B0604020202020204" pitchFamily="34" charset="0"/>
              </a:rPr>
              <a:t>Le PV</a:t>
            </a:r>
            <a:r>
              <a:rPr lang="fr-FR" altLang="fr-FR" sz="1600" dirty="0">
                <a:latin typeface="Arial" panose="020B0604020202020204" pitchFamily="34" charset="0"/>
                <a:cs typeface="Arial" panose="020B0604020202020204" pitchFamily="34" charset="0"/>
              </a:rPr>
              <a:t> consiste en une proposition d’engager des poursuites. Il n’y a pas de formalisme obligatoire.</a:t>
            </a:r>
          </a:p>
          <a:p>
            <a:pPr lvl="1">
              <a:lnSpc>
                <a:spcPct val="80000"/>
              </a:lnSpc>
              <a:buFont typeface="Wingdings" panose="05000000000000000000" pitchFamily="2" charset="2"/>
              <a:buChar char="§"/>
              <a:defRPr/>
            </a:pPr>
            <a:endParaRPr lang="fr-FR" altLang="fr-FR" sz="1600" dirty="0">
              <a:latin typeface="Arial" panose="020B0604020202020204" pitchFamily="34" charset="0"/>
              <a:cs typeface="Arial" panose="020B0604020202020204" pitchFamily="34" charset="0"/>
            </a:endParaRPr>
          </a:p>
          <a:p>
            <a:pPr lvl="1">
              <a:lnSpc>
                <a:spcPct val="80000"/>
              </a:lnSpc>
              <a:buFont typeface="Wingdings" panose="05000000000000000000" pitchFamily="2" charset="2"/>
              <a:buChar char="§"/>
              <a:defRPr/>
            </a:pPr>
            <a:r>
              <a:rPr lang="fr-FR" altLang="fr-FR" sz="1600" dirty="0">
                <a:latin typeface="Arial" panose="020B0604020202020204" pitchFamily="34" charset="0"/>
                <a:cs typeface="Arial" panose="020B0604020202020204" pitchFamily="34" charset="0"/>
              </a:rPr>
              <a:t>Le refus de dresser PV d’une infraction constitue une décision administrative susceptible de recours devant le juge administratif (CE 3/10/97) laissant ainsi aux agents de contrôle un large pouvoir d’appréciation de l’article 17 de la convention 81 OIT</a:t>
            </a:r>
          </a:p>
          <a:p>
            <a:pPr lvl="1">
              <a:lnSpc>
                <a:spcPct val="80000"/>
              </a:lnSpc>
              <a:buFont typeface="Wingdings" panose="05000000000000000000" pitchFamily="2" charset="2"/>
              <a:buChar char="§"/>
              <a:defRPr/>
            </a:pPr>
            <a:endParaRPr lang="fr-FR" altLang="fr-FR" sz="1600" dirty="0">
              <a:latin typeface="Arial" panose="020B0604020202020204" pitchFamily="34" charset="0"/>
              <a:cs typeface="Arial" panose="020B0604020202020204" pitchFamily="34" charset="0"/>
            </a:endParaRPr>
          </a:p>
          <a:p>
            <a:pPr lvl="1">
              <a:lnSpc>
                <a:spcPct val="80000"/>
              </a:lnSpc>
              <a:buFont typeface="Wingdings" panose="05000000000000000000" pitchFamily="2" charset="2"/>
              <a:buChar char="§"/>
              <a:defRPr/>
            </a:pPr>
            <a:r>
              <a:rPr lang="fr-FR" altLang="fr-FR" sz="1600" dirty="0">
                <a:latin typeface="Arial" panose="020B0604020202020204" pitchFamily="34" charset="0"/>
                <a:cs typeface="Arial" panose="020B0604020202020204" pitchFamily="34" charset="0"/>
              </a:rPr>
              <a:t>Impossibilité d’intervenir dans un contentieux civil.</a:t>
            </a:r>
          </a:p>
          <a:p>
            <a:pPr lvl="1">
              <a:lnSpc>
                <a:spcPct val="80000"/>
              </a:lnSpc>
              <a:buFont typeface="Wingdings" panose="05000000000000000000" pitchFamily="2" charset="2"/>
              <a:buChar char="§"/>
              <a:defRPr/>
            </a:pPr>
            <a:endParaRPr lang="fr-FR" altLang="fr-FR" sz="1600" dirty="0">
              <a:latin typeface="Arial" panose="020B0604020202020204" pitchFamily="34" charset="0"/>
              <a:cs typeface="Arial" panose="020B0604020202020204" pitchFamily="34" charset="0"/>
            </a:endParaRPr>
          </a:p>
          <a:p>
            <a:pPr lvl="1">
              <a:lnSpc>
                <a:spcPct val="80000"/>
              </a:lnSpc>
              <a:buFont typeface="Wingdings" panose="05000000000000000000" pitchFamily="2" charset="2"/>
              <a:buChar char="§"/>
              <a:defRPr/>
            </a:pPr>
            <a:r>
              <a:rPr lang="fr-FR" altLang="fr-FR" sz="1600" dirty="0">
                <a:latin typeface="Arial" panose="020B0604020202020204" pitchFamily="34" charset="0"/>
                <a:cs typeface="Arial" panose="020B0604020202020204" pitchFamily="34" charset="0"/>
              </a:rPr>
              <a:t>Ils ne sont pas des prescripteurs ni techniciens de la gestion des ressources humaines dans l’entreprise. </a:t>
            </a:r>
          </a:p>
        </p:txBody>
      </p:sp>
      <p:sp>
        <p:nvSpPr>
          <p:cNvPr id="3" name="Titre 2"/>
          <p:cNvSpPr>
            <a:spLocks noGrp="1"/>
          </p:cNvSpPr>
          <p:nvPr>
            <p:ph type="title"/>
          </p:nvPr>
        </p:nvSpPr>
        <p:spPr/>
        <p:txBody>
          <a:bodyPr>
            <a:noAutofit/>
          </a:bodyPr>
          <a:lstStyle/>
          <a:p>
            <a:pPr algn="l"/>
            <a:r>
              <a:rPr lang="fr-FR" altLang="fr-FR" sz="32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cadre légal de l’intervention de l’inspection du travail en matière de RPS</a:t>
            </a:r>
            <a:endParaRPr lang="fr-FR" sz="3200" dirty="0"/>
          </a:p>
        </p:txBody>
      </p:sp>
    </p:spTree>
    <p:extLst>
      <p:ext uri="{BB962C8B-B14F-4D97-AF65-F5344CB8AC3E}">
        <p14:creationId xmlns:p14="http://schemas.microsoft.com/office/powerpoint/2010/main" val="4202409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215727" y="1700808"/>
            <a:ext cx="8447087" cy="468052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4013" indent="560388">
              <a:lnSpc>
                <a:spcPct val="80000"/>
              </a:lnSpc>
              <a:buFont typeface="Monotype Sorts" pitchFamily="2" charset="2"/>
              <a:buNone/>
              <a:defRPr/>
            </a:pPr>
            <a:r>
              <a:rPr lang="fr-FR" altLang="fr-FR" sz="2600" b="1" dirty="0" smtClean="0"/>
              <a:t>A – Le cadre Légal</a:t>
            </a:r>
          </a:p>
          <a:p>
            <a:pPr marL="457200" lvl="1" indent="0">
              <a:lnSpc>
                <a:spcPct val="80000"/>
              </a:lnSpc>
              <a:spcBef>
                <a:spcPts val="600"/>
              </a:spcBef>
              <a:buNone/>
              <a:defRPr/>
            </a:pPr>
            <a:endParaRPr lang="fr-FR" altLang="fr-FR" sz="1600" b="1" i="1" dirty="0" smtClean="0"/>
          </a:p>
          <a:p>
            <a:pPr marL="457200" lvl="1" indent="0">
              <a:lnSpc>
                <a:spcPct val="80000"/>
              </a:lnSpc>
              <a:spcBef>
                <a:spcPts val="600"/>
              </a:spcBef>
              <a:buNone/>
              <a:defRPr/>
            </a:pPr>
            <a:r>
              <a:rPr lang="fr-FR" altLang="fr-FR" sz="1800" b="1" i="1" dirty="0"/>
              <a:t>Ils peuvent également proposer des </a:t>
            </a:r>
            <a:r>
              <a:rPr lang="fr-FR" altLang="fr-FR" sz="1800" b="1" i="1" dirty="0">
                <a:solidFill>
                  <a:srgbClr val="FF3300"/>
                </a:solidFill>
              </a:rPr>
              <a:t>amendes administratives</a:t>
            </a:r>
          </a:p>
          <a:p>
            <a:pPr marL="457200" lvl="1" indent="0" algn="just">
              <a:lnSpc>
                <a:spcPct val="80000"/>
              </a:lnSpc>
              <a:spcBef>
                <a:spcPts val="600"/>
              </a:spcBef>
              <a:buNone/>
              <a:defRPr/>
            </a:pPr>
            <a:endParaRPr lang="fr-FR" sz="1600" dirty="0"/>
          </a:p>
          <a:p>
            <a:pPr marL="457200" lvl="1" indent="0" algn="just">
              <a:lnSpc>
                <a:spcPct val="80000"/>
              </a:lnSpc>
              <a:spcBef>
                <a:spcPts val="600"/>
              </a:spcBef>
              <a:buNone/>
              <a:defRPr/>
            </a:pPr>
            <a:r>
              <a:rPr lang="fr-FR" sz="1600" dirty="0">
                <a:latin typeface="Arial" panose="020B0604020202020204" pitchFamily="34" charset="0"/>
                <a:cs typeface="Arial" panose="020B0604020202020204" pitchFamily="34" charset="0"/>
              </a:rPr>
              <a:t>Lorsqu'un agent de contrôle de l'inspection du travail constate des manquements aux obligations dans certains domaines, il transmet au directeur régional des entreprises, de la concurrence, de la consommation, du travail et de l'emploi un rapport sur le fondement duquel ce dernier peut décider de prononcer une amende administrative </a:t>
            </a:r>
            <a:r>
              <a:rPr lang="fr-FR" sz="1600" i="1" dirty="0" smtClean="0">
                <a:latin typeface="Arial" panose="020B0604020202020204" pitchFamily="34" charset="0"/>
                <a:cs typeface="Arial" panose="020B0604020202020204" pitchFamily="34" charset="0"/>
              </a:rPr>
              <a:t>:</a:t>
            </a:r>
          </a:p>
          <a:p>
            <a:pPr marL="457200" lvl="1" indent="0" algn="just">
              <a:lnSpc>
                <a:spcPct val="80000"/>
              </a:lnSpc>
              <a:spcBef>
                <a:spcPts val="600"/>
              </a:spcBef>
              <a:buNone/>
              <a:defRPr/>
            </a:pPr>
            <a:endParaRPr lang="fr-FR" sz="1600" i="1" dirty="0">
              <a:latin typeface="Arial" panose="020B0604020202020204" pitchFamily="34" charset="0"/>
              <a:cs typeface="Arial" panose="020B0604020202020204" pitchFamily="34" charset="0"/>
            </a:endParaRPr>
          </a:p>
          <a:p>
            <a:pPr marL="714375" lvl="1" indent="0">
              <a:lnSpc>
                <a:spcPct val="80000"/>
              </a:lnSpc>
              <a:spcBef>
                <a:spcPts val="600"/>
              </a:spcBef>
              <a:spcAft>
                <a:spcPts val="600"/>
              </a:spcAft>
              <a:buNone/>
              <a:defRPr/>
            </a:pPr>
            <a:r>
              <a:rPr lang="fr-FR" sz="1600" i="1" dirty="0">
                <a:latin typeface="Arial" panose="020B0604020202020204" pitchFamily="34" charset="0"/>
                <a:cs typeface="Arial" panose="020B0604020202020204" pitchFamily="34" charset="0"/>
              </a:rPr>
              <a:t>1° Aux dispositions relatives aux durées maximales du travail (…);</a:t>
            </a:r>
          </a:p>
          <a:p>
            <a:pPr marL="714375" lvl="1" indent="0">
              <a:lnSpc>
                <a:spcPct val="80000"/>
              </a:lnSpc>
              <a:spcBef>
                <a:spcPts val="600"/>
              </a:spcBef>
              <a:spcAft>
                <a:spcPts val="600"/>
              </a:spcAft>
              <a:buNone/>
              <a:defRPr/>
            </a:pPr>
            <a:r>
              <a:rPr lang="fr-FR" sz="1600" i="1" dirty="0">
                <a:latin typeface="Arial" panose="020B0604020202020204" pitchFamily="34" charset="0"/>
                <a:cs typeface="Arial" panose="020B0604020202020204" pitchFamily="34" charset="0"/>
              </a:rPr>
              <a:t>2° Aux dispositions relatives aux repos fixées (…) ; </a:t>
            </a:r>
          </a:p>
          <a:p>
            <a:pPr marL="714375" lvl="1" indent="0">
              <a:lnSpc>
                <a:spcPct val="80000"/>
              </a:lnSpc>
              <a:spcBef>
                <a:spcPts val="600"/>
              </a:spcBef>
              <a:spcAft>
                <a:spcPts val="600"/>
              </a:spcAft>
              <a:buNone/>
              <a:defRPr/>
            </a:pPr>
            <a:r>
              <a:rPr lang="fr-FR" sz="1600" i="1" dirty="0">
                <a:latin typeface="Arial" panose="020B0604020202020204" pitchFamily="34" charset="0"/>
                <a:cs typeface="Arial" panose="020B0604020202020204" pitchFamily="34" charset="0"/>
              </a:rPr>
              <a:t>3° (…) à l'établissement d'un décompte de la durée de travail et aux dispositions réglementaires prises pour son application ; </a:t>
            </a:r>
          </a:p>
          <a:p>
            <a:pPr marL="714375" lvl="1" indent="0">
              <a:lnSpc>
                <a:spcPct val="80000"/>
              </a:lnSpc>
              <a:spcBef>
                <a:spcPts val="600"/>
              </a:spcBef>
              <a:spcAft>
                <a:spcPts val="600"/>
              </a:spcAft>
              <a:buNone/>
              <a:defRPr/>
            </a:pPr>
            <a:r>
              <a:rPr lang="fr-FR" sz="1600" i="1" dirty="0">
                <a:latin typeface="Arial" panose="020B0604020202020204" pitchFamily="34" charset="0"/>
                <a:cs typeface="Arial" panose="020B0604020202020204" pitchFamily="34" charset="0"/>
              </a:rPr>
              <a:t>4° Aux dispositions relatives à la détermination du salaire minimum de croissance (…) et aux dispositions relatives au salaire minimum fixé par la convention collective ou l'accord étendu applicable à l'entreprise (…) ; </a:t>
            </a:r>
          </a:p>
          <a:p>
            <a:pPr marL="714375" lvl="1" indent="0">
              <a:lnSpc>
                <a:spcPct val="80000"/>
              </a:lnSpc>
              <a:spcBef>
                <a:spcPts val="600"/>
              </a:spcBef>
              <a:spcAft>
                <a:spcPts val="600"/>
              </a:spcAft>
              <a:buNone/>
              <a:defRPr/>
            </a:pPr>
            <a:r>
              <a:rPr lang="fr-FR" sz="1600" i="1" dirty="0">
                <a:latin typeface="Arial" panose="020B0604020202020204" pitchFamily="34" charset="0"/>
                <a:cs typeface="Arial" panose="020B0604020202020204" pitchFamily="34" charset="0"/>
              </a:rPr>
              <a:t>5° Aux dispositions prises pour l'application des obligations de l'employeur relatives aux installations sanitaires, à la restauration et à l'hébergement (…);</a:t>
            </a:r>
          </a:p>
          <a:p>
            <a:pPr marL="714375" lvl="1" indent="0">
              <a:lnSpc>
                <a:spcPct val="80000"/>
              </a:lnSpc>
              <a:spcBef>
                <a:spcPts val="600"/>
              </a:spcBef>
              <a:spcAft>
                <a:spcPts val="600"/>
              </a:spcAft>
              <a:buNone/>
              <a:defRPr/>
            </a:pPr>
            <a:r>
              <a:rPr lang="fr-FR" sz="1600" i="1" dirty="0">
                <a:latin typeface="Arial" panose="020B0604020202020204" pitchFamily="34" charset="0"/>
                <a:cs typeface="Arial" panose="020B0604020202020204" pitchFamily="34" charset="0"/>
              </a:rPr>
              <a:t>C’est le cas également pour les infractions en matière de déclaration de détachement, d’encadrement et d’accueil des stagiaires, de carte pro du BTP.</a:t>
            </a:r>
            <a:endParaRPr lang="fr-FR" sz="1600" i="1" dirty="0">
              <a:latin typeface="Arial" panose="020B0604020202020204" pitchFamily="34" charset="0"/>
              <a:cs typeface="Arial" panose="020B0604020202020204" pitchFamily="34" charset="0"/>
            </a:endParaRPr>
          </a:p>
        </p:txBody>
      </p:sp>
      <p:sp>
        <p:nvSpPr>
          <p:cNvPr id="3" name="Titre 2"/>
          <p:cNvSpPr>
            <a:spLocks noGrp="1"/>
          </p:cNvSpPr>
          <p:nvPr>
            <p:ph type="title"/>
          </p:nvPr>
        </p:nvSpPr>
        <p:spPr/>
        <p:txBody>
          <a:bodyPr>
            <a:noAutofit/>
          </a:bodyPr>
          <a:lstStyle/>
          <a:p>
            <a:pPr algn="l"/>
            <a:r>
              <a:rPr lang="fr-FR" altLang="fr-FR" sz="32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cadre légal de l’intervention de l’inspection du travail en matière de RPS</a:t>
            </a:r>
            <a:endParaRPr lang="fr-FR" sz="3200" dirty="0"/>
          </a:p>
        </p:txBody>
      </p:sp>
    </p:spTree>
    <p:extLst>
      <p:ext uri="{BB962C8B-B14F-4D97-AF65-F5344CB8AC3E}">
        <p14:creationId xmlns:p14="http://schemas.microsoft.com/office/powerpoint/2010/main" val="476912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215727" y="1700808"/>
            <a:ext cx="8447087" cy="4680520"/>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4013" indent="560388">
              <a:lnSpc>
                <a:spcPct val="80000"/>
              </a:lnSpc>
              <a:buFont typeface="Monotype Sorts" pitchFamily="2" charset="2"/>
              <a:buNone/>
              <a:defRPr/>
            </a:pPr>
            <a:r>
              <a:rPr lang="fr-FR" altLang="fr-FR" sz="2600" b="1" dirty="0" smtClean="0"/>
              <a:t>A – Le cadre Légal</a:t>
            </a:r>
          </a:p>
          <a:p>
            <a:pPr marL="457200" lvl="1" indent="0">
              <a:lnSpc>
                <a:spcPct val="80000"/>
              </a:lnSpc>
              <a:spcBef>
                <a:spcPts val="600"/>
              </a:spcBef>
              <a:spcAft>
                <a:spcPts val="600"/>
              </a:spcAft>
              <a:buNone/>
              <a:defRPr/>
            </a:pPr>
            <a:endParaRPr lang="fr-FR" altLang="fr-FR" sz="1600" b="1" i="1" dirty="0" smtClean="0"/>
          </a:p>
          <a:p>
            <a:pPr marL="457200" lvl="1" indent="0">
              <a:lnSpc>
                <a:spcPct val="80000"/>
              </a:lnSpc>
              <a:spcBef>
                <a:spcPts val="600"/>
              </a:spcBef>
              <a:spcAft>
                <a:spcPts val="600"/>
              </a:spcAft>
              <a:buNone/>
            </a:pPr>
            <a:r>
              <a:rPr lang="fr-FR" altLang="fr-FR" sz="1800" b="1" i="1" dirty="0">
                <a:latin typeface="Arial" panose="020B0604020202020204" pitchFamily="34" charset="0"/>
                <a:cs typeface="Arial" panose="020B0604020202020204" pitchFamily="34" charset="0"/>
              </a:rPr>
              <a:t>Ils peuvent également décider d’un </a:t>
            </a:r>
            <a:r>
              <a:rPr lang="fr-FR" altLang="fr-FR" sz="1800" b="1" i="1" dirty="0">
                <a:solidFill>
                  <a:srgbClr val="FF3300"/>
                </a:solidFill>
                <a:latin typeface="Arial" panose="020B0604020202020204" pitchFamily="34" charset="0"/>
                <a:cs typeface="Arial" panose="020B0604020202020204" pitchFamily="34" charset="0"/>
              </a:rPr>
              <a:t>arrêt temporaire des travaux</a:t>
            </a:r>
            <a:r>
              <a:rPr lang="fr-FR" altLang="fr-FR" sz="1800" b="1" i="1" dirty="0">
                <a:latin typeface="Arial" panose="020B0604020202020204" pitchFamily="34" charset="0"/>
                <a:cs typeface="Arial" panose="020B0604020202020204" pitchFamily="34" charset="0"/>
              </a:rPr>
              <a:t> en cas de danger </a:t>
            </a:r>
            <a:endParaRPr lang="fr-FR" altLang="fr-FR" sz="1800" b="1" i="1" dirty="0" smtClean="0">
              <a:latin typeface="Arial" panose="020B0604020202020204" pitchFamily="34" charset="0"/>
              <a:cs typeface="Arial" panose="020B0604020202020204" pitchFamily="34" charset="0"/>
            </a:endParaRPr>
          </a:p>
          <a:p>
            <a:pPr marL="457200" lvl="1" indent="0">
              <a:lnSpc>
                <a:spcPct val="80000"/>
              </a:lnSpc>
              <a:spcBef>
                <a:spcPts val="600"/>
              </a:spcBef>
              <a:spcAft>
                <a:spcPts val="600"/>
              </a:spcAft>
              <a:buNone/>
            </a:pPr>
            <a:r>
              <a:rPr lang="fr-FR" altLang="fr-FR" sz="1800" b="1" i="1" dirty="0" smtClean="0">
                <a:latin typeface="Arial" panose="020B0604020202020204" pitchFamily="34" charset="0"/>
                <a:cs typeface="Arial" panose="020B0604020202020204" pitchFamily="34" charset="0"/>
              </a:rPr>
              <a:t>(</a:t>
            </a:r>
            <a:r>
              <a:rPr lang="fr-FR" altLang="fr-FR" sz="1800" dirty="0">
                <a:latin typeface="Arial" panose="020B0604020202020204" pitchFamily="34" charset="0"/>
                <a:cs typeface="Arial" panose="020B0604020202020204" pitchFamily="34" charset="0"/>
              </a:rPr>
              <a:t>Article </a:t>
            </a:r>
            <a:r>
              <a:rPr lang="fr-FR" altLang="fr-FR" sz="1800" dirty="0" smtClean="0">
                <a:latin typeface="Arial" panose="020B0604020202020204" pitchFamily="34" charset="0"/>
                <a:cs typeface="Arial" panose="020B0604020202020204" pitchFamily="34" charset="0"/>
              </a:rPr>
              <a:t>L. 4731-1 </a:t>
            </a:r>
            <a:r>
              <a:rPr lang="fr-FR" altLang="fr-FR" sz="1800" dirty="0">
                <a:latin typeface="Arial" panose="020B0604020202020204" pitchFamily="34" charset="0"/>
                <a:cs typeface="Arial" panose="020B0604020202020204" pitchFamily="34" charset="0"/>
              </a:rPr>
              <a:t>du code du travail) </a:t>
            </a:r>
          </a:p>
          <a:p>
            <a:pPr marL="457200" lvl="1" indent="0">
              <a:lnSpc>
                <a:spcPct val="80000"/>
              </a:lnSpc>
              <a:spcBef>
                <a:spcPts val="600"/>
              </a:spcBef>
              <a:buNone/>
            </a:pPr>
            <a:endParaRPr lang="fr-FR" altLang="fr-FR" sz="1400" dirty="0">
              <a:latin typeface="Arial" panose="020B0604020202020204" pitchFamily="34" charset="0"/>
              <a:cs typeface="Arial" panose="020B0604020202020204" pitchFamily="34" charset="0"/>
            </a:endParaRPr>
          </a:p>
          <a:p>
            <a:pPr marL="549275" indent="0">
              <a:spcBef>
                <a:spcPts val="600"/>
              </a:spcBef>
              <a:spcAft>
                <a:spcPts val="600"/>
              </a:spcAft>
              <a:buNone/>
            </a:pPr>
            <a:r>
              <a:rPr lang="fr-FR" altLang="fr-FR" sz="1900" dirty="0">
                <a:latin typeface="Arial" panose="020B0604020202020204" pitchFamily="34" charset="0"/>
                <a:cs typeface="Arial" panose="020B0604020202020204" pitchFamily="34" charset="0"/>
              </a:rPr>
              <a:t>L'agent de contrôle de l'inspection du travail peut prendre toutes mesures utiles visant à soustraire immédiatement un travailleur qui ne s'est pas retiré d'une situation de danger grave et imminent pour sa vie ou sa santé,(…) notamment en prescrivant l'arrêt temporaire de la partie des travaux ou de l'activité en cause, lorsqu'il constate que la cause de danger résulte : </a:t>
            </a:r>
          </a:p>
          <a:p>
            <a:pPr marL="536575" indent="0" defTabSz="582613">
              <a:spcBef>
                <a:spcPts val="600"/>
              </a:spcBef>
              <a:spcAft>
                <a:spcPts val="600"/>
              </a:spcAft>
              <a:buFont typeface="Monotype Sorts" pitchFamily="2" charset="2"/>
              <a:buNone/>
            </a:pPr>
            <a:r>
              <a:rPr lang="fr-FR" altLang="fr-FR" sz="1900" dirty="0">
                <a:latin typeface="Arial" panose="020B0604020202020204" pitchFamily="34" charset="0"/>
                <a:cs typeface="Arial" panose="020B0604020202020204" pitchFamily="34" charset="0"/>
              </a:rPr>
              <a:t>1° Soit d'un défaut de protection contre les chutes de hauteur ; </a:t>
            </a:r>
          </a:p>
          <a:p>
            <a:pPr marL="536575" indent="0" defTabSz="582613">
              <a:spcBef>
                <a:spcPts val="600"/>
              </a:spcBef>
              <a:spcAft>
                <a:spcPts val="600"/>
              </a:spcAft>
              <a:buFont typeface="Monotype Sorts" pitchFamily="2" charset="2"/>
              <a:buNone/>
            </a:pPr>
            <a:r>
              <a:rPr lang="fr-FR" altLang="fr-FR" sz="1900" dirty="0">
                <a:latin typeface="Arial" panose="020B0604020202020204" pitchFamily="34" charset="0"/>
                <a:cs typeface="Arial" panose="020B0604020202020204" pitchFamily="34" charset="0"/>
              </a:rPr>
              <a:t>2° Soit de l'absence de dispositifs de nature à éviter les risques d'ensevelissement ; </a:t>
            </a:r>
          </a:p>
          <a:p>
            <a:pPr marL="536575" indent="0" defTabSz="582613">
              <a:spcBef>
                <a:spcPts val="600"/>
              </a:spcBef>
              <a:spcAft>
                <a:spcPts val="600"/>
              </a:spcAft>
              <a:buFont typeface="Monotype Sorts" pitchFamily="2" charset="2"/>
              <a:buNone/>
            </a:pPr>
            <a:r>
              <a:rPr lang="fr-FR" altLang="fr-FR" sz="1900" dirty="0">
                <a:latin typeface="Arial" panose="020B0604020202020204" pitchFamily="34" charset="0"/>
                <a:cs typeface="Arial" panose="020B0604020202020204" pitchFamily="34" charset="0"/>
              </a:rPr>
              <a:t>3° Soit de l'absence de </a:t>
            </a:r>
            <a:r>
              <a:rPr lang="fr-FR" sz="1900" dirty="0">
                <a:latin typeface="Arial" panose="020B0604020202020204" pitchFamily="34" charset="0"/>
                <a:cs typeface="Arial" panose="020B0604020202020204" pitchFamily="34" charset="0"/>
              </a:rPr>
              <a:t>dispositifs de protection de nature à éviter les risques liés aux travaux de retrait </a:t>
            </a:r>
            <a:r>
              <a:rPr lang="fr-FR" sz="1900" dirty="0" smtClean="0">
                <a:latin typeface="Arial" panose="020B0604020202020204" pitchFamily="34" charset="0"/>
                <a:cs typeface="Arial" panose="020B0604020202020204" pitchFamily="34" charset="0"/>
              </a:rPr>
              <a:t>d'amiante </a:t>
            </a:r>
            <a:r>
              <a:rPr lang="fr-FR" sz="1900" dirty="0">
                <a:latin typeface="Arial" panose="020B0604020202020204" pitchFamily="34" charset="0"/>
                <a:cs typeface="Arial" panose="020B0604020202020204" pitchFamily="34" charset="0"/>
              </a:rPr>
              <a:t>et de matériaux</a:t>
            </a:r>
            <a:r>
              <a:rPr lang="fr-FR" sz="1900" dirty="0" smtClean="0">
                <a:latin typeface="Arial" panose="020B0604020202020204" pitchFamily="34" charset="0"/>
                <a:cs typeface="Arial" panose="020B0604020202020204" pitchFamily="34" charset="0"/>
              </a:rPr>
              <a:t>, </a:t>
            </a:r>
            <a:r>
              <a:rPr lang="fr-FR" sz="1900" dirty="0">
                <a:latin typeface="Arial" panose="020B0604020202020204" pitchFamily="34" charset="0"/>
                <a:cs typeface="Arial" panose="020B0604020202020204" pitchFamily="34" charset="0"/>
              </a:rPr>
              <a:t>y compris dans les cas de démolition, ainsi qu'aux interventions sur des matériaux, des équipements, des matériels ou des articles susceptibles de provoquer l'émission de fibres </a:t>
            </a:r>
            <a:r>
              <a:rPr lang="fr-FR" sz="1900" dirty="0" smtClean="0">
                <a:latin typeface="Arial" panose="020B0604020202020204" pitchFamily="34" charset="0"/>
                <a:cs typeface="Arial" panose="020B0604020202020204" pitchFamily="34" charset="0"/>
              </a:rPr>
              <a:t>d'amiante;</a:t>
            </a:r>
            <a:endParaRPr lang="fr-FR" altLang="fr-FR" sz="1900" dirty="0">
              <a:latin typeface="Arial" panose="020B0604020202020204" pitchFamily="34" charset="0"/>
              <a:cs typeface="Arial" panose="020B0604020202020204" pitchFamily="34" charset="0"/>
            </a:endParaRPr>
          </a:p>
          <a:p>
            <a:pPr marL="536575" indent="0" defTabSz="582613">
              <a:spcBef>
                <a:spcPts val="600"/>
              </a:spcBef>
              <a:spcAft>
                <a:spcPts val="600"/>
              </a:spcAft>
              <a:buFont typeface="Monotype Sorts" pitchFamily="2" charset="2"/>
              <a:buNone/>
            </a:pPr>
            <a:r>
              <a:rPr lang="fr-FR" altLang="fr-FR" sz="1900" dirty="0">
                <a:latin typeface="Arial" panose="020B0604020202020204" pitchFamily="34" charset="0"/>
                <a:cs typeface="Arial" panose="020B0604020202020204" pitchFamily="34" charset="0"/>
              </a:rPr>
              <a:t>4° Soit de l'utilisation d'équipements de travail dépourvus de protecteurs, de dispositifs de protection ou de composants de sécurité appropriés ou sur lesquels ces protecteurs, dispositifs de protection ou composants de sécurité sont inopérants ; </a:t>
            </a:r>
          </a:p>
          <a:p>
            <a:pPr marL="536575" indent="0" defTabSz="582613">
              <a:spcBef>
                <a:spcPts val="600"/>
              </a:spcBef>
              <a:spcAft>
                <a:spcPts val="600"/>
              </a:spcAft>
              <a:buFont typeface="Monotype Sorts" pitchFamily="2" charset="2"/>
              <a:buNone/>
            </a:pPr>
            <a:r>
              <a:rPr lang="fr-FR" altLang="fr-FR" sz="1900" dirty="0">
                <a:latin typeface="Arial" panose="020B0604020202020204" pitchFamily="34" charset="0"/>
                <a:cs typeface="Arial" panose="020B0604020202020204" pitchFamily="34" charset="0"/>
              </a:rPr>
              <a:t>5° Soit du risque résultant de travaux ou d'une activité dans l'environnement des lignes électriques aériennes ou souterraines ; </a:t>
            </a:r>
          </a:p>
          <a:p>
            <a:pPr marL="536575" indent="0" defTabSz="582613">
              <a:spcBef>
                <a:spcPts val="600"/>
              </a:spcBef>
              <a:spcAft>
                <a:spcPts val="600"/>
              </a:spcAft>
              <a:buFont typeface="Monotype Sorts" pitchFamily="2" charset="2"/>
              <a:buNone/>
            </a:pPr>
            <a:r>
              <a:rPr lang="fr-FR" altLang="fr-FR" sz="1900" dirty="0" smtClean="0">
                <a:latin typeface="Arial" panose="020B0604020202020204" pitchFamily="34" charset="0"/>
                <a:cs typeface="Arial" panose="020B0604020202020204" pitchFamily="34" charset="0"/>
              </a:rPr>
              <a:t>dispositifs </a:t>
            </a:r>
            <a:r>
              <a:rPr lang="fr-FR" altLang="fr-FR" sz="1900" dirty="0">
                <a:latin typeface="Arial" panose="020B0604020202020204" pitchFamily="34" charset="0"/>
                <a:cs typeface="Arial" panose="020B0604020202020204" pitchFamily="34" charset="0"/>
              </a:rPr>
              <a:t>de protection de nature à éviter les risques liés aux travaux de retrait d'amiante (…) y compris dans les cas de démolition, ainsi qu'aux interventions sur des matériaux, des </a:t>
            </a:r>
            <a:r>
              <a:rPr lang="fr-FR" altLang="fr-FR" sz="1900" dirty="0" smtClean="0">
                <a:latin typeface="Arial" panose="020B0604020202020204" pitchFamily="34" charset="0"/>
                <a:cs typeface="Arial" panose="020B0604020202020204" pitchFamily="34" charset="0"/>
              </a:rPr>
              <a:t>équipem6</a:t>
            </a:r>
            <a:r>
              <a:rPr lang="fr-FR" altLang="fr-FR" sz="1900" dirty="0">
                <a:latin typeface="Arial" panose="020B0604020202020204" pitchFamily="34" charset="0"/>
                <a:cs typeface="Arial" panose="020B0604020202020204" pitchFamily="34" charset="0"/>
              </a:rPr>
              <a:t>° Soit du risque de contact électrique direct avec des pièces nues sous tension </a:t>
            </a:r>
            <a:r>
              <a:rPr lang="fr-FR" altLang="fr-FR" sz="1800" dirty="0">
                <a:latin typeface="Arial" panose="020B0604020202020204" pitchFamily="34" charset="0"/>
                <a:cs typeface="Arial" panose="020B0604020202020204" pitchFamily="34" charset="0"/>
              </a:rPr>
              <a:t>;</a:t>
            </a:r>
          </a:p>
        </p:txBody>
      </p:sp>
      <p:sp>
        <p:nvSpPr>
          <p:cNvPr id="3" name="Titre 2"/>
          <p:cNvSpPr>
            <a:spLocks noGrp="1"/>
          </p:cNvSpPr>
          <p:nvPr>
            <p:ph type="title"/>
          </p:nvPr>
        </p:nvSpPr>
        <p:spPr/>
        <p:txBody>
          <a:bodyPr>
            <a:noAutofit/>
          </a:bodyPr>
          <a:lstStyle/>
          <a:p>
            <a:pPr algn="l"/>
            <a:r>
              <a:rPr lang="fr-FR" altLang="fr-FR" sz="32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cadre légal de l’intervention de l’inspection du travail en matière de RPS</a:t>
            </a:r>
            <a:endParaRPr lang="fr-FR" sz="3200" dirty="0"/>
          </a:p>
        </p:txBody>
      </p:sp>
    </p:spTree>
    <p:extLst>
      <p:ext uri="{BB962C8B-B14F-4D97-AF65-F5344CB8AC3E}">
        <p14:creationId xmlns:p14="http://schemas.microsoft.com/office/powerpoint/2010/main" val="1407986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wrap="square">
            <a:normAutofit/>
          </a:bodyPr>
          <a:lstStyle/>
          <a:p>
            <a:pPr algn="l"/>
            <a:r>
              <a:rPr lang="en-US"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DEUX SOURCES DE SAISINE</a:t>
            </a:r>
            <a:endParaRPr lang="en-US"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2522632"/>
            <a:ext cx="8229600" cy="2590770"/>
          </a:xfrm>
          <a:prstGeom prst="rect">
            <a:avLst/>
          </a:prstGeom>
          <a:noFill/>
        </p:spPr>
        <p:txBody>
          <a:bodyPr wrap="square" rtlCol="0">
            <a:noAutofit/>
          </a:bodyPr>
          <a:lstStyle/>
          <a:p>
            <a:pPr marL="457200" indent="-457200">
              <a:lnSpc>
                <a:spcPct val="90000"/>
              </a:lnSpc>
              <a:spcAft>
                <a:spcPts val="1500"/>
              </a:spcAft>
              <a:buClr>
                <a:srgbClr val="AA0000"/>
              </a:buClr>
              <a:buFont typeface="Wingdings" charset="2"/>
              <a:buChar char="ü"/>
            </a:pPr>
            <a:r>
              <a:rPr lang="fr-FR" sz="3000" b="1" dirty="0" smtClean="0">
                <a:latin typeface="Arial"/>
                <a:cs typeface="Arial"/>
              </a:rPr>
              <a:t>Les plaintes individuelles des salariés</a:t>
            </a:r>
          </a:p>
          <a:p>
            <a:pPr marL="457200" indent="-457200">
              <a:lnSpc>
                <a:spcPct val="90000"/>
              </a:lnSpc>
              <a:spcAft>
                <a:spcPts val="1500"/>
              </a:spcAft>
              <a:buClr>
                <a:srgbClr val="AA0000"/>
              </a:buClr>
              <a:buFont typeface="Wingdings" charset="2"/>
              <a:buChar char="ü"/>
            </a:pPr>
            <a:r>
              <a:rPr lang="fr-FR" sz="3000" b="1" dirty="0" smtClean="0">
                <a:latin typeface="Arial"/>
                <a:cs typeface="Arial"/>
              </a:rPr>
              <a:t>D’un point de vue plus </a:t>
            </a:r>
            <a:r>
              <a:rPr lang="fr-FR" sz="3000" b="1" dirty="0" smtClean="0">
                <a:latin typeface="Arial"/>
                <a:cs typeface="Arial"/>
              </a:rPr>
              <a:t>collectif (CHSCT, DUER, …)</a:t>
            </a:r>
            <a:endParaRPr lang="fr-FR" sz="3000" b="1"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wrap="square">
            <a:normAutofit/>
          </a:bodyPr>
          <a:lstStyle/>
          <a:p>
            <a:pPr algn="l"/>
            <a:r>
              <a:rPr lang="en-US"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DEUX SOURCES DE SAISINE</a:t>
            </a:r>
            <a:endParaRPr lang="en-US"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2522632"/>
            <a:ext cx="8229600" cy="3858696"/>
          </a:xfrm>
          <a:prstGeom prst="rect">
            <a:avLst/>
          </a:prstGeom>
          <a:noFill/>
        </p:spPr>
        <p:txBody>
          <a:bodyPr wrap="square" rtlCol="0">
            <a:noAutofit/>
          </a:bodyPr>
          <a:lstStyle/>
          <a:p>
            <a:pPr marL="381000" indent="-381000">
              <a:lnSpc>
                <a:spcPct val="80000"/>
              </a:lnSpc>
            </a:pPr>
            <a:r>
              <a:rPr lang="fr-FR" altLang="fr-FR" sz="2000" u="sng" dirty="0"/>
              <a:t>Intervention et </a:t>
            </a:r>
            <a:r>
              <a:rPr lang="fr-FR" altLang="fr-FR" sz="2400" b="1" u="sng" dirty="0">
                <a:solidFill>
                  <a:srgbClr val="FF0000"/>
                </a:solidFill>
              </a:rPr>
              <a:t>confidentialité de la </a:t>
            </a:r>
            <a:r>
              <a:rPr lang="fr-FR" altLang="fr-FR" sz="2400" b="1" u="sng" dirty="0" smtClean="0">
                <a:solidFill>
                  <a:srgbClr val="FF0000"/>
                </a:solidFill>
              </a:rPr>
              <a:t>plainte</a:t>
            </a:r>
            <a:endParaRPr lang="fr-FR" altLang="fr-FR" sz="2000" b="1" dirty="0" smtClean="0">
              <a:solidFill>
                <a:srgbClr val="FF0000"/>
              </a:solidFill>
            </a:endParaRPr>
          </a:p>
          <a:p>
            <a:pPr marL="381000" indent="-381000">
              <a:lnSpc>
                <a:spcPct val="80000"/>
              </a:lnSpc>
            </a:pPr>
            <a:endParaRPr lang="fr-FR" altLang="fr-FR" sz="2000" dirty="0"/>
          </a:p>
          <a:p>
            <a:pPr marL="381000" indent="-381000">
              <a:lnSpc>
                <a:spcPct val="80000"/>
              </a:lnSpc>
            </a:pPr>
            <a:r>
              <a:rPr lang="fr-FR" altLang="fr-FR" sz="2000" dirty="0" smtClean="0"/>
              <a:t>L’article </a:t>
            </a:r>
            <a:r>
              <a:rPr lang="fr-FR" altLang="fr-FR" sz="2000" dirty="0"/>
              <a:t>15 de la convention OIT n°81 prévoit :</a:t>
            </a:r>
            <a:r>
              <a:rPr lang="fr-FR" altLang="fr-FR" sz="2400" dirty="0"/>
              <a:t> </a:t>
            </a:r>
          </a:p>
          <a:p>
            <a:pPr marL="26988" indent="-26988" algn="just">
              <a:lnSpc>
                <a:spcPct val="80000"/>
              </a:lnSpc>
            </a:pPr>
            <a:r>
              <a:rPr lang="fr-FR" altLang="fr-FR" dirty="0">
                <a:solidFill>
                  <a:srgbClr val="336699"/>
                </a:solidFill>
              </a:rPr>
              <a:t>« Sous réserve des exceptions que la législation nationale pourrait prévoir, les inspecteurs du travail (…) devront traiter comme </a:t>
            </a:r>
            <a:r>
              <a:rPr lang="fr-FR" altLang="fr-FR" b="1" dirty="0">
                <a:solidFill>
                  <a:srgbClr val="336699"/>
                </a:solidFill>
              </a:rPr>
              <a:t>absolument confidentielle </a:t>
            </a:r>
            <a:r>
              <a:rPr lang="fr-FR" altLang="fr-FR" dirty="0">
                <a:solidFill>
                  <a:srgbClr val="336699"/>
                </a:solidFill>
              </a:rPr>
              <a:t>la source de toute plainte leur signalant un défaut dans l’installation ou une infraction aux dispositions légales et devront s’abstenir de révéler à l’employeur ou à son représentant </a:t>
            </a:r>
            <a:r>
              <a:rPr lang="fr-FR" altLang="fr-FR" b="1" dirty="0">
                <a:solidFill>
                  <a:srgbClr val="336699"/>
                </a:solidFill>
              </a:rPr>
              <a:t>qu’il a été procédé à une visite d’inspection suite à une plainte</a:t>
            </a:r>
            <a:r>
              <a:rPr lang="fr-FR" altLang="fr-FR" dirty="0">
                <a:solidFill>
                  <a:srgbClr val="336699"/>
                </a:solidFill>
              </a:rPr>
              <a:t> ».</a:t>
            </a:r>
            <a:endParaRPr lang="fr-FR" altLang="fr-FR" dirty="0"/>
          </a:p>
          <a:p>
            <a:pPr marL="381000" indent="-381000">
              <a:lnSpc>
                <a:spcPct val="80000"/>
              </a:lnSpc>
            </a:pPr>
            <a:endParaRPr lang="fr-FR" altLang="fr-FR" sz="2000" dirty="0"/>
          </a:p>
          <a:p>
            <a:pPr marL="381000" indent="-381000">
              <a:lnSpc>
                <a:spcPct val="80000"/>
              </a:lnSpc>
            </a:pPr>
            <a:endParaRPr lang="fr-FR" altLang="fr-FR" sz="2000" i="1" dirty="0"/>
          </a:p>
          <a:p>
            <a:pPr marL="381000" indent="-381000">
              <a:lnSpc>
                <a:spcPct val="80000"/>
              </a:lnSpc>
            </a:pPr>
            <a:r>
              <a:rPr lang="fr-FR" altLang="fr-FR" sz="2000" i="1" dirty="0"/>
              <a:t>La solution, pour être juridiquement délié de cette obligation, appartient au </a:t>
            </a:r>
            <a:r>
              <a:rPr lang="fr-FR" altLang="fr-FR" sz="2000" i="1" dirty="0" smtClean="0"/>
              <a:t>salarié. Il peut le faire par exemple en informant son </a:t>
            </a:r>
            <a:r>
              <a:rPr lang="fr-FR" altLang="fr-FR" sz="2000" i="1" dirty="0"/>
              <a:t>employeur qu’il a saisi l’inspection du travail. </a:t>
            </a:r>
            <a:endParaRPr lang="fr-FR" altLang="fr-FR" sz="2000" i="1" dirty="0" smtClean="0"/>
          </a:p>
          <a:p>
            <a:pPr marL="381000" indent="-381000">
              <a:lnSpc>
                <a:spcPct val="80000"/>
              </a:lnSpc>
            </a:pPr>
            <a:endParaRPr lang="fr-FR" altLang="fr-FR" sz="2000" i="1" dirty="0"/>
          </a:p>
          <a:p>
            <a:pPr marL="381000" indent="-381000">
              <a:lnSpc>
                <a:spcPct val="80000"/>
              </a:lnSpc>
            </a:pPr>
            <a:r>
              <a:rPr lang="fr-FR" altLang="fr-FR" i="1" dirty="0" smtClean="0"/>
              <a:t>Concrètement</a:t>
            </a:r>
            <a:r>
              <a:rPr lang="fr-FR" altLang="fr-FR" i="1" dirty="0"/>
              <a:t>, il adresse un courrier à son employeur pour exposer sa situation et met l’inspection du travail en copie de ce courrier.</a:t>
            </a:r>
            <a:r>
              <a:rPr lang="fr-FR" altLang="fr-FR" dirty="0"/>
              <a:t> </a:t>
            </a:r>
          </a:p>
          <a:p>
            <a:pPr>
              <a:lnSpc>
                <a:spcPct val="90000"/>
              </a:lnSpc>
              <a:spcAft>
                <a:spcPts val="1500"/>
              </a:spcAft>
              <a:buClr>
                <a:srgbClr val="AA0000"/>
              </a:buClr>
            </a:pPr>
            <a:endParaRPr lang="fr-FR" b="1" dirty="0" smtClean="0">
              <a:latin typeface="Arial"/>
              <a:cs typeface="Arial"/>
            </a:endParaRPr>
          </a:p>
        </p:txBody>
      </p:sp>
      <p:sp>
        <p:nvSpPr>
          <p:cNvPr id="4" name="Rectangle 15"/>
          <p:cNvSpPr>
            <a:spLocks noChangeArrowheads="1"/>
          </p:cNvSpPr>
          <p:nvPr/>
        </p:nvSpPr>
        <p:spPr bwMode="auto">
          <a:xfrm>
            <a:off x="468313" y="1795403"/>
            <a:ext cx="77771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hlink"/>
              </a:buClr>
              <a:buSzPct val="50000"/>
              <a:buFont typeface="Monotype Sorts" pitchFamily="2" charset="2"/>
              <a:buChar char="n"/>
              <a:defRPr kumimoji="1" sz="28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eaLnBrk="1" hangingPunct="1">
              <a:lnSpc>
                <a:spcPct val="70000"/>
              </a:lnSpc>
              <a:spcBef>
                <a:spcPct val="0"/>
              </a:spcBef>
              <a:buClrTx/>
              <a:buSzTx/>
              <a:buFontTx/>
              <a:buNone/>
            </a:pPr>
            <a:r>
              <a:rPr lang="fr-FR" altLang="fr-FR" sz="2400" b="1" dirty="0" smtClean="0">
                <a:solidFill>
                  <a:schemeClr val="tx2"/>
                </a:solidFill>
                <a:latin typeface="Arial Narrow" panose="020B0606020202030204" pitchFamily="34" charset="0"/>
              </a:rPr>
              <a:t>Les plaintes individuelles des salariés</a:t>
            </a:r>
            <a:endParaRPr lang="fr-FR" altLang="fr-FR" sz="2400" b="1"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372615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wrap="square">
            <a:noAutofit/>
          </a:bodyPr>
          <a:lstStyle/>
          <a:p>
            <a:pPr algn="l">
              <a:lnSpc>
                <a:spcPct val="90000"/>
              </a:lnSpc>
            </a:pPr>
            <a:r>
              <a:rPr lang="en-US" sz="32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FAIRE FACE AUX DIFFÉRENTES </a:t>
            </a:r>
            <a:r>
              <a:rPr lang="en-US" sz="32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MANIÈRES DE RÉPONDRE AUX PROBLÈMES DANS </a:t>
            </a:r>
            <a:r>
              <a:rPr lang="en-US" sz="32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L’ENTREPRISE</a:t>
            </a:r>
            <a:endParaRPr lang="en-US" sz="32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2286000"/>
            <a:ext cx="8229600" cy="2590770"/>
          </a:xfrm>
          <a:prstGeom prst="rect">
            <a:avLst/>
          </a:prstGeom>
          <a:noFill/>
        </p:spPr>
        <p:txBody>
          <a:bodyPr wrap="square" rtlCol="0">
            <a:noAutofit/>
          </a:bodyPr>
          <a:lstStyle/>
          <a:p>
            <a:pPr>
              <a:lnSpc>
                <a:spcPct val="90000"/>
              </a:lnSpc>
              <a:spcAft>
                <a:spcPts val="1500"/>
              </a:spcAft>
              <a:buClr>
                <a:srgbClr val="AA0000"/>
              </a:buClr>
            </a:pPr>
            <a:r>
              <a:rPr lang="fr-FR" sz="3000" b="1" dirty="0" smtClean="0">
                <a:latin typeface="Arial"/>
                <a:cs typeface="Arial"/>
              </a:rPr>
              <a:t>Deux </a:t>
            </a:r>
            <a:r>
              <a:rPr lang="fr-FR" sz="3000" b="1" dirty="0">
                <a:latin typeface="Arial"/>
                <a:cs typeface="Arial"/>
              </a:rPr>
              <a:t>manières d’éluder le </a:t>
            </a:r>
            <a:r>
              <a:rPr lang="fr-FR" sz="3000" b="1" dirty="0" smtClean="0">
                <a:latin typeface="Arial"/>
                <a:cs typeface="Arial"/>
              </a:rPr>
              <a:t>problème, la </a:t>
            </a:r>
            <a:r>
              <a:rPr lang="fr-FR" sz="3000" b="1" dirty="0" smtClean="0">
                <a:latin typeface="Arial"/>
                <a:cs typeface="Arial"/>
              </a:rPr>
              <a:t>tendance à </a:t>
            </a:r>
            <a:r>
              <a:rPr lang="fr-FR" sz="3000" b="1" dirty="0" smtClean="0">
                <a:latin typeface="Arial"/>
                <a:cs typeface="Arial"/>
              </a:rPr>
              <a:t> </a:t>
            </a:r>
            <a:r>
              <a:rPr lang="fr-FR" sz="3000" b="1" dirty="0" smtClean="0">
                <a:latin typeface="Arial"/>
                <a:cs typeface="Arial"/>
              </a:rPr>
              <a:t>:</a:t>
            </a:r>
            <a:endParaRPr lang="fr-FR" sz="3000" b="1" dirty="0" smtClean="0">
              <a:latin typeface="Arial"/>
              <a:cs typeface="Arial"/>
            </a:endParaRPr>
          </a:p>
          <a:p>
            <a:pPr marL="914400" lvl="1" indent="-457200">
              <a:lnSpc>
                <a:spcPct val="90000"/>
              </a:lnSpc>
              <a:spcAft>
                <a:spcPts val="1500"/>
              </a:spcAft>
              <a:buClr>
                <a:srgbClr val="AA0000"/>
              </a:buClr>
              <a:buFont typeface="Wingdings" charset="2"/>
              <a:buChar char="ü"/>
            </a:pPr>
            <a:r>
              <a:rPr lang="fr-FR" sz="3000" b="1" dirty="0" smtClean="0">
                <a:latin typeface="Arial"/>
                <a:cs typeface="Arial"/>
              </a:rPr>
              <a:t>L’individualisation</a:t>
            </a:r>
          </a:p>
          <a:p>
            <a:pPr marL="914400" lvl="1" indent="-457200">
              <a:lnSpc>
                <a:spcPct val="90000"/>
              </a:lnSpc>
              <a:spcAft>
                <a:spcPts val="1500"/>
              </a:spcAft>
              <a:buClr>
                <a:srgbClr val="AA0000"/>
              </a:buClr>
              <a:buFont typeface="Wingdings" charset="2"/>
              <a:buChar char="ü"/>
            </a:pPr>
            <a:r>
              <a:rPr lang="fr-FR" sz="3000" b="1" dirty="0" smtClean="0">
                <a:latin typeface="Arial"/>
                <a:cs typeface="Arial"/>
              </a:rPr>
              <a:t>La généralisation</a:t>
            </a:r>
          </a:p>
        </p:txBody>
      </p:sp>
    </p:spTree>
    <p:extLst>
      <p:ext uri="{BB962C8B-B14F-4D97-AF65-F5344CB8AC3E}">
        <p14:creationId xmlns:p14="http://schemas.microsoft.com/office/powerpoint/2010/main" val="302954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365</TotalTime>
  <Words>1545</Words>
  <Application>Microsoft Office PowerPoint</Application>
  <PresentationFormat>Affichage à l'écran (4:3)</PresentationFormat>
  <Paragraphs>167</Paragraphs>
  <Slides>20</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Arial Narrow</vt:lpstr>
      <vt:lpstr>Calibri</vt:lpstr>
      <vt:lpstr>Monotype Sorts</vt:lpstr>
      <vt:lpstr>Wingdings</vt:lpstr>
      <vt:lpstr>Office Theme</vt:lpstr>
      <vt:lpstr>L’INSPECTION DU TRAVAIL</vt:lpstr>
      <vt:lpstr>SOMMAIRE</vt:lpstr>
      <vt:lpstr>Le cadre légal de l’intervention de l’inspection du travail en matière de RPS</vt:lpstr>
      <vt:lpstr>Le cadre légal de l’intervention de l’inspection du travail en matière de RPS</vt:lpstr>
      <vt:lpstr>Le cadre légal de l’intervention de l’inspection du travail en matière de RPS</vt:lpstr>
      <vt:lpstr>Le cadre légal de l’intervention de l’inspection du travail en matière de RPS</vt:lpstr>
      <vt:lpstr>DEUX SOURCES DE SAISINE</vt:lpstr>
      <vt:lpstr>DEUX SOURCES DE SAISINE</vt:lpstr>
      <vt:lpstr>FAIRE FACE AUX DIFFÉRENTES MANIÈRES DE RÉPONDRE AUX PROBLÈMES DANS L’ENTREPRISE</vt:lpstr>
      <vt:lpstr>FAIRE FACE AUX DIFFÉRENTES MANIÈRES DE RÉPONDRE AUX PROBLÈMES DANS L’ENTREPRISE</vt:lpstr>
      <vt:lpstr>FAIRE FACE AUX DIFFÉRENTES MANIÈRES DE RÉPONDRE AUX PROBLÈMES DANS L’ENTREPRISE</vt:lpstr>
      <vt:lpstr>FAIRE FACE AUX DIFFÉRENTES MANIÈRES DE RÉPONDRE AUX PROBLÈMES DANS L’ENTREPRISE</vt:lpstr>
      <vt:lpstr>FAIRE FACE AUX DIFFÉRENTES MANIÈRES DE RÉPONDRE AUX PROBLÈMES DANS L’ENTREPRISE</vt:lpstr>
      <vt:lpstr>FAIRE FACE AUX DIFFÉRENTES MANIÈRES DE RÉPONDRE AUX PROBLÈMES DANS L’ENTREPRISE</vt:lpstr>
      <vt:lpstr>Présentation PowerPoint</vt:lpstr>
      <vt:lpstr>Présentation PowerPoint</vt:lpstr>
      <vt:lpstr>Présentation PowerPoint</vt:lpstr>
      <vt:lpstr>LES MODALITÉS D’ENQUÊTE</vt:lpstr>
      <vt:lpstr>SUITES EVENTUELLES</vt:lpstr>
      <vt:lpstr>Présentation PowerPoint</vt:lpstr>
    </vt:vector>
  </TitlesOfParts>
  <Company>Les citadelles de la Propagande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Billy</dc:creator>
  <cp:lastModifiedBy>Jean-Louis Osvath</cp:lastModifiedBy>
  <cp:revision>73</cp:revision>
  <dcterms:created xsi:type="dcterms:W3CDTF">2013-04-06T06:36:58Z</dcterms:created>
  <dcterms:modified xsi:type="dcterms:W3CDTF">2017-02-27T17:19:54Z</dcterms:modified>
</cp:coreProperties>
</file>