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Default Extension="wmf" ContentType="image/x-wmf"/>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docProps/core.xml" ContentType="application/vnd.openxmlformats-package.core-properties+xml"/>
  <Default Extension="jpeg" ContentType="image/jpeg"/>
  <Default Extension="vml" ContentType="application/vnd.openxmlformats-officedocument.vmlDrawing"/>
  <Override PartName="/ppt/slides/slide8.xml" ContentType="application/vnd.openxmlformats-officedocument.presentationml.slide+xml"/>
  <Override PartName="/ppt/slideLayouts/slideLayout6.xml" ContentType="application/vnd.openxmlformats-officedocument.presentationml.slideLayout+xml"/>
  <Override PartName="/ppt/slides/slide12.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s/slide82.xml" ContentType="application/vnd.openxmlformats-officedocument.presentationml.slide+xml"/>
  <Override PartName="/ppt/slides/slide63.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29.xml" ContentType="application/vnd.openxmlformats-officedocument.presentationml.slide+xml"/>
  <Override PartName="/ppt/slides/slide86.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4.xml" ContentType="application/vnd.openxmlformats-officedocument.presentationml.slide+xml"/>
  <Override PartName="/ppt/slides/slide83.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88"/>
  </p:notesMasterIdLst>
  <p:handoutMasterIdLst>
    <p:handoutMasterId r:id="rId89"/>
  </p:handoutMasterIdLst>
  <p:sldIdLst>
    <p:sldId id="258" r:id="rId2"/>
    <p:sldId id="257" r:id="rId3"/>
    <p:sldId id="492" r:id="rId4"/>
    <p:sldId id="494" r:id="rId5"/>
    <p:sldId id="495" r:id="rId6"/>
    <p:sldId id="259" r:id="rId7"/>
    <p:sldId id="413" r:id="rId8"/>
    <p:sldId id="277" r:id="rId9"/>
    <p:sldId id="420" r:id="rId10"/>
    <p:sldId id="400" r:id="rId11"/>
    <p:sldId id="283" r:id="rId12"/>
    <p:sldId id="444" r:id="rId13"/>
    <p:sldId id="427" r:id="rId14"/>
    <p:sldId id="426" r:id="rId15"/>
    <p:sldId id="491" r:id="rId16"/>
    <p:sldId id="428" r:id="rId17"/>
    <p:sldId id="305" r:id="rId18"/>
    <p:sldId id="430" r:id="rId19"/>
    <p:sldId id="432" r:id="rId20"/>
    <p:sldId id="433" r:id="rId21"/>
    <p:sldId id="284" r:id="rId22"/>
    <p:sldId id="435" r:id="rId23"/>
    <p:sldId id="434" r:id="rId24"/>
    <p:sldId id="437" r:id="rId25"/>
    <p:sldId id="438" r:id="rId26"/>
    <p:sldId id="439" r:id="rId27"/>
    <p:sldId id="387" r:id="rId28"/>
    <p:sldId id="389" r:id="rId29"/>
    <p:sldId id="282" r:id="rId30"/>
    <p:sldId id="441" r:id="rId31"/>
    <p:sldId id="260" r:id="rId32"/>
    <p:sldId id="442" r:id="rId33"/>
    <p:sldId id="443" r:id="rId34"/>
    <p:sldId id="445" r:id="rId35"/>
    <p:sldId id="446" r:id="rId36"/>
    <p:sldId id="402" r:id="rId37"/>
    <p:sldId id="390" r:id="rId38"/>
    <p:sldId id="391" r:id="rId39"/>
    <p:sldId id="289" r:id="rId40"/>
    <p:sldId id="447" r:id="rId41"/>
    <p:sldId id="392" r:id="rId42"/>
    <p:sldId id="448" r:id="rId43"/>
    <p:sldId id="393" r:id="rId44"/>
    <p:sldId id="449" r:id="rId45"/>
    <p:sldId id="450" r:id="rId46"/>
    <p:sldId id="403" r:id="rId47"/>
    <p:sldId id="451" r:id="rId48"/>
    <p:sldId id="452" r:id="rId49"/>
    <p:sldId id="454" r:id="rId50"/>
    <p:sldId id="455" r:id="rId51"/>
    <p:sldId id="457" r:id="rId52"/>
    <p:sldId id="458" r:id="rId53"/>
    <p:sldId id="459" r:id="rId54"/>
    <p:sldId id="460" r:id="rId55"/>
    <p:sldId id="461" r:id="rId56"/>
    <p:sldId id="462" r:id="rId57"/>
    <p:sldId id="404" r:id="rId58"/>
    <p:sldId id="464" r:id="rId59"/>
    <p:sldId id="465" r:id="rId60"/>
    <p:sldId id="467" r:id="rId61"/>
    <p:sldId id="468" r:id="rId62"/>
    <p:sldId id="470" r:id="rId63"/>
    <p:sldId id="471" r:id="rId64"/>
    <p:sldId id="472" r:id="rId65"/>
    <p:sldId id="473" r:id="rId66"/>
    <p:sldId id="474" r:id="rId67"/>
    <p:sldId id="475" r:id="rId68"/>
    <p:sldId id="476" r:id="rId69"/>
    <p:sldId id="477" r:id="rId70"/>
    <p:sldId id="480" r:id="rId71"/>
    <p:sldId id="481" r:id="rId72"/>
    <p:sldId id="483" r:id="rId73"/>
    <p:sldId id="405" r:id="rId74"/>
    <p:sldId id="304" r:id="rId75"/>
    <p:sldId id="410" r:id="rId76"/>
    <p:sldId id="411" r:id="rId77"/>
    <p:sldId id="406" r:id="rId78"/>
    <p:sldId id="485" r:id="rId79"/>
    <p:sldId id="398" r:id="rId80"/>
    <p:sldId id="399" r:id="rId81"/>
    <p:sldId id="486" r:id="rId82"/>
    <p:sldId id="496" r:id="rId83"/>
    <p:sldId id="419" r:id="rId84"/>
    <p:sldId id="416" r:id="rId85"/>
    <p:sldId id="497" r:id="rId86"/>
    <p:sldId id="498" r:id="rId87"/>
  </p:sldIdLst>
  <p:sldSz cx="6858000" cy="9144000" type="screen4x3"/>
  <p:notesSz cx="6797675" cy="9926638"/>
  <p:defaultTextStyle>
    <a:defPPr>
      <a:defRPr lang="fr-FR"/>
    </a:defPPr>
    <a:lvl1pPr algn="ctr" rtl="0" fontAlgn="base">
      <a:spcBef>
        <a:spcPct val="0"/>
      </a:spcBef>
      <a:spcAft>
        <a:spcPct val="0"/>
      </a:spcAft>
      <a:defRPr sz="1000" kern="1200">
        <a:solidFill>
          <a:schemeClr val="tx1"/>
        </a:solidFill>
        <a:latin typeface="Arial" charset="0"/>
        <a:ea typeface="+mn-ea"/>
        <a:cs typeface="Arial" charset="0"/>
      </a:defRPr>
    </a:lvl1pPr>
    <a:lvl2pPr marL="457200" algn="ctr" rtl="0" fontAlgn="base">
      <a:spcBef>
        <a:spcPct val="0"/>
      </a:spcBef>
      <a:spcAft>
        <a:spcPct val="0"/>
      </a:spcAft>
      <a:defRPr sz="1000" kern="1200">
        <a:solidFill>
          <a:schemeClr val="tx1"/>
        </a:solidFill>
        <a:latin typeface="Arial" charset="0"/>
        <a:ea typeface="+mn-ea"/>
        <a:cs typeface="Arial" charset="0"/>
      </a:defRPr>
    </a:lvl2pPr>
    <a:lvl3pPr marL="914400" algn="ctr" rtl="0" fontAlgn="base">
      <a:spcBef>
        <a:spcPct val="0"/>
      </a:spcBef>
      <a:spcAft>
        <a:spcPct val="0"/>
      </a:spcAft>
      <a:defRPr sz="1000" kern="1200">
        <a:solidFill>
          <a:schemeClr val="tx1"/>
        </a:solidFill>
        <a:latin typeface="Arial" charset="0"/>
        <a:ea typeface="+mn-ea"/>
        <a:cs typeface="Arial" charset="0"/>
      </a:defRPr>
    </a:lvl3pPr>
    <a:lvl4pPr marL="1371600" algn="ctr" rtl="0" fontAlgn="base">
      <a:spcBef>
        <a:spcPct val="0"/>
      </a:spcBef>
      <a:spcAft>
        <a:spcPct val="0"/>
      </a:spcAft>
      <a:defRPr sz="1000" kern="1200">
        <a:solidFill>
          <a:schemeClr val="tx1"/>
        </a:solidFill>
        <a:latin typeface="Arial" charset="0"/>
        <a:ea typeface="+mn-ea"/>
        <a:cs typeface="Arial" charset="0"/>
      </a:defRPr>
    </a:lvl4pPr>
    <a:lvl5pPr marL="1828800" algn="ctr"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rgbClr val="FF0000"/>
    </p:penClr>
  </p:showPr>
  <p:clrMru>
    <a:srgbClr val="99CCFF"/>
    <a:srgbClr val="DDDDDD"/>
    <a:srgbClr val="660066"/>
    <a:srgbClr val="990099"/>
    <a:srgbClr val="FF0000"/>
    <a:srgbClr val="915F64"/>
    <a:srgbClr val="2D3A53"/>
    <a:srgbClr val="3333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6765" autoAdjust="0"/>
    <p:restoredTop sz="87662" autoAdjust="0"/>
  </p:normalViewPr>
  <p:slideViewPr>
    <p:cSldViewPr snapToGrid="0">
      <p:cViewPr>
        <p:scale>
          <a:sx n="100" d="100"/>
          <a:sy n="100" d="100"/>
        </p:scale>
        <p:origin x="-3360" y="-344"/>
      </p:cViewPr>
      <p:guideLst>
        <p:guide orient="horz" pos="2880"/>
        <p:guide pos="2160"/>
      </p:guideLst>
    </p:cSldViewPr>
  </p:slideViewPr>
  <p:outlineViewPr>
    <p:cViewPr>
      <p:scale>
        <a:sx n="33" d="100"/>
        <a:sy n="33" d="100"/>
      </p:scale>
      <p:origin x="12" y="4176"/>
    </p:cViewPr>
  </p:outlineViewPr>
  <p:notesTextViewPr>
    <p:cViewPr>
      <p:scale>
        <a:sx n="100" d="100"/>
        <a:sy n="100" d="100"/>
      </p:scale>
      <p:origin x="0" y="0"/>
    </p:cViewPr>
  </p:notesTextViewPr>
  <p:sorterViewPr>
    <p:cViewPr>
      <p:scale>
        <a:sx n="100" d="100"/>
        <a:sy n="100" d="100"/>
      </p:scale>
      <p:origin x="0" y="11088"/>
    </p:cViewPr>
  </p:sorterViewPr>
  <p:notesViewPr>
    <p:cSldViewPr snapToGrid="0">
      <p:cViewPr varScale="1">
        <p:scale>
          <a:sx n="81" d="100"/>
          <a:sy n="81" d="100"/>
        </p:scale>
        <p:origin x="-1692"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interSettings" Target="printerSettings/printerSettings1.bin"/><Relationship Id="rId91" Type="http://schemas.openxmlformats.org/officeDocument/2006/relationships/presProps" Target="presProps.xml"/><Relationship Id="rId92" Type="http://schemas.openxmlformats.org/officeDocument/2006/relationships/viewProps" Target="viewProps.xml"/><Relationship Id="rId93" Type="http://schemas.openxmlformats.org/officeDocument/2006/relationships/theme" Target="theme/theme1.xml"/><Relationship Id="rId94"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notesMaster" Target="notesMasters/notesMaster1.xml"/><Relationship Id="rId8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5572" tIns="47786" rIns="95572" bIns="47786" numCol="1" anchor="t" anchorCtr="0" compatLnSpc="1">
            <a:prstTxWarp prst="textNoShape">
              <a:avLst/>
            </a:prstTxWarp>
          </a:bodyPr>
          <a:lstStyle>
            <a:lvl1pPr algn="l" defTabSz="955675">
              <a:defRPr sz="1200"/>
            </a:lvl1pPr>
          </a:lstStyle>
          <a:p>
            <a:endParaRPr lang="fr-FR"/>
          </a:p>
        </p:txBody>
      </p:sp>
      <p:sp>
        <p:nvSpPr>
          <p:cNvPr id="74755"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p:spPr>
        <p:txBody>
          <a:bodyPr vert="horz" wrap="square" lIns="95572" tIns="47786" rIns="95572" bIns="47786" numCol="1" anchor="t" anchorCtr="0" compatLnSpc="1">
            <a:prstTxWarp prst="textNoShape">
              <a:avLst/>
            </a:prstTxWarp>
          </a:bodyPr>
          <a:lstStyle>
            <a:lvl1pPr algn="r" defTabSz="955675">
              <a:defRPr sz="1200"/>
            </a:lvl1pPr>
          </a:lstStyle>
          <a:p>
            <a:endParaRPr lang="fr-FR"/>
          </a:p>
        </p:txBody>
      </p:sp>
      <p:sp>
        <p:nvSpPr>
          <p:cNvPr id="747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p:spPr>
        <p:txBody>
          <a:bodyPr vert="horz" wrap="square" lIns="95572" tIns="47786" rIns="95572" bIns="47786" numCol="1" anchor="b" anchorCtr="0" compatLnSpc="1">
            <a:prstTxWarp prst="textNoShape">
              <a:avLst/>
            </a:prstTxWarp>
          </a:bodyPr>
          <a:lstStyle>
            <a:lvl1pPr algn="l" defTabSz="955675">
              <a:defRPr sz="1200"/>
            </a:lvl1pPr>
          </a:lstStyle>
          <a:p>
            <a:endParaRPr lang="fr-FR"/>
          </a:p>
        </p:txBody>
      </p:sp>
      <p:sp>
        <p:nvSpPr>
          <p:cNvPr id="74757"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p:spPr>
        <p:txBody>
          <a:bodyPr vert="horz" wrap="square" lIns="95572" tIns="47786" rIns="95572" bIns="47786" numCol="1" anchor="b" anchorCtr="0" compatLnSpc="1">
            <a:prstTxWarp prst="textNoShape">
              <a:avLst/>
            </a:prstTxWarp>
          </a:bodyPr>
          <a:lstStyle>
            <a:lvl1pPr algn="r" defTabSz="955675">
              <a:defRPr sz="1200"/>
            </a:lvl1pPr>
          </a:lstStyle>
          <a:p>
            <a:fld id="{E9654240-376E-49FE-BE56-5415FDAF039E}" type="slidenum">
              <a:rPr lang="fr-F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5572" tIns="47786" rIns="95572" bIns="47786" numCol="1" anchor="t" anchorCtr="0" compatLnSpc="1">
            <a:prstTxWarp prst="textNoShape">
              <a:avLst/>
            </a:prstTxWarp>
          </a:bodyPr>
          <a:lstStyle>
            <a:lvl1pPr algn="l" defTabSz="955675">
              <a:defRPr sz="1200"/>
            </a:lvl1pPr>
          </a:lstStyle>
          <a:p>
            <a:endParaRPr lang="fr-FR"/>
          </a:p>
        </p:txBody>
      </p:sp>
      <p:sp>
        <p:nvSpPr>
          <p:cNvPr id="3" name="Espace réservé de la date 2"/>
          <p:cNvSpPr>
            <a:spLocks noGrp="1"/>
          </p:cNvSpPr>
          <p:nvPr>
            <p:ph type="dt" idx="1"/>
          </p:nvPr>
        </p:nvSpPr>
        <p:spPr bwMode="auto">
          <a:xfrm>
            <a:off x="3851275" y="0"/>
            <a:ext cx="2944813" cy="496888"/>
          </a:xfrm>
          <a:prstGeom prst="rect">
            <a:avLst/>
          </a:prstGeom>
          <a:noFill/>
          <a:ln w="9525">
            <a:noFill/>
            <a:miter lim="800000"/>
            <a:headEnd/>
            <a:tailEnd/>
          </a:ln>
        </p:spPr>
        <p:txBody>
          <a:bodyPr vert="horz" wrap="square" lIns="95572" tIns="47786" rIns="95572" bIns="47786" numCol="1" anchor="t" anchorCtr="0" compatLnSpc="1">
            <a:prstTxWarp prst="textNoShape">
              <a:avLst/>
            </a:prstTxWarp>
          </a:bodyPr>
          <a:lstStyle>
            <a:lvl1pPr algn="r" defTabSz="955675">
              <a:defRPr sz="1200"/>
            </a:lvl1pPr>
          </a:lstStyle>
          <a:p>
            <a:fld id="{CE561606-5D48-4E2E-885B-9387F17A8961}" type="datetimeFigureOut">
              <a:rPr lang="fr-FR"/>
              <a:pPr/>
              <a:t>5/18/15</a:t>
            </a:fld>
            <a:endParaRPr lang="fr-FR"/>
          </a:p>
        </p:txBody>
      </p:sp>
      <p:sp>
        <p:nvSpPr>
          <p:cNvPr id="4" name="Espace réservé de l'image des diapositives 3"/>
          <p:cNvSpPr>
            <a:spLocks noGrp="1" noRot="1" noChangeAspect="1"/>
          </p:cNvSpPr>
          <p:nvPr>
            <p:ph type="sldImg" idx="2"/>
          </p:nvPr>
        </p:nvSpPr>
        <p:spPr>
          <a:xfrm>
            <a:off x="2003425" y="744538"/>
            <a:ext cx="2792413"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72" tIns="47786" rIns="95572" bIns="47786" numCol="1" anchor="t" anchorCtr="0" compatLnSpc="1">
            <a:prstTxWarp prst="textNoShape">
              <a:avLst/>
            </a:prstTxWarp>
          </a:body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bwMode="auto">
          <a:xfrm>
            <a:off x="0" y="9428163"/>
            <a:ext cx="2946400" cy="496887"/>
          </a:xfrm>
          <a:prstGeom prst="rect">
            <a:avLst/>
          </a:prstGeom>
          <a:noFill/>
          <a:ln w="9525">
            <a:noFill/>
            <a:miter lim="800000"/>
            <a:headEnd/>
            <a:tailEnd/>
          </a:ln>
        </p:spPr>
        <p:txBody>
          <a:bodyPr vert="horz" wrap="square" lIns="95572" tIns="47786" rIns="95572" bIns="47786" numCol="1" anchor="b" anchorCtr="0" compatLnSpc="1">
            <a:prstTxWarp prst="textNoShape">
              <a:avLst/>
            </a:prstTxWarp>
          </a:bodyPr>
          <a:lstStyle>
            <a:lvl1pPr algn="l" defTabSz="955675">
              <a:defRPr sz="1200"/>
            </a:lvl1pPr>
          </a:lstStyle>
          <a:p>
            <a:endParaRPr lang="fr-FR"/>
          </a:p>
        </p:txBody>
      </p:sp>
      <p:sp>
        <p:nvSpPr>
          <p:cNvPr id="7" name="Espace réservé du numéro de diapositive 6"/>
          <p:cNvSpPr>
            <a:spLocks noGrp="1"/>
          </p:cNvSpPr>
          <p:nvPr>
            <p:ph type="sldNum" sz="quarter" idx="5"/>
          </p:nvPr>
        </p:nvSpPr>
        <p:spPr bwMode="auto">
          <a:xfrm>
            <a:off x="3851275" y="9428163"/>
            <a:ext cx="2944813" cy="496887"/>
          </a:xfrm>
          <a:prstGeom prst="rect">
            <a:avLst/>
          </a:prstGeom>
          <a:noFill/>
          <a:ln w="9525">
            <a:noFill/>
            <a:miter lim="800000"/>
            <a:headEnd/>
            <a:tailEnd/>
          </a:ln>
        </p:spPr>
        <p:txBody>
          <a:bodyPr vert="horz" wrap="square" lIns="95572" tIns="47786" rIns="95572" bIns="47786" numCol="1" anchor="b" anchorCtr="0" compatLnSpc="1">
            <a:prstTxWarp prst="textNoShape">
              <a:avLst/>
            </a:prstTxWarp>
          </a:bodyPr>
          <a:lstStyle>
            <a:lvl1pPr algn="r" defTabSz="955675">
              <a:defRPr sz="1200"/>
            </a:lvl1pPr>
          </a:lstStyle>
          <a:p>
            <a:fld id="{D565F21F-0CCB-4E01-9DC1-D2FEFA4F2BDD}" type="slidenum">
              <a:rPr lang="fr-F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p:spPr>
      </p:sp>
      <p:sp>
        <p:nvSpPr>
          <p:cNvPr id="18435" name="Rectangle 3"/>
          <p:cNvSpPr>
            <a:spLocks noGrp="1"/>
          </p:cNvSpPr>
          <p:nvPr>
            <p:ph type="body" idx="1"/>
          </p:nvPr>
        </p:nvSpPr>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306" name="Rectangle 2"/>
          <p:cNvSpPr>
            <a:spLocks noGrp="1" noRot="1" noChangeAspect="1" noTextEdit="1"/>
          </p:cNvSpPr>
          <p:nvPr>
            <p:ph type="sldImg"/>
          </p:nvPr>
        </p:nvSpPr>
        <p:spPr bwMode="auto">
          <a:noFill/>
          <a:ln>
            <a:solidFill>
              <a:srgbClr val="000000"/>
            </a:solidFill>
            <a:miter lim="800000"/>
            <a:headEnd/>
            <a:tailEnd/>
          </a:ln>
        </p:spPr>
      </p:sp>
      <p:sp>
        <p:nvSpPr>
          <p:cNvPr id="226307" name="Rectangle 3"/>
          <p:cNvSpPr>
            <a:spLocks noGrp="1"/>
          </p:cNvSpPr>
          <p:nvPr>
            <p:ph type="body" idx="1"/>
          </p:nvPr>
        </p:nvSpPr>
        <p:spPr/>
        <p:txBody>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354" name="Rectangle 2"/>
          <p:cNvSpPr>
            <a:spLocks noGrp="1" noRot="1" noChangeAspect="1" noTextEdit="1"/>
          </p:cNvSpPr>
          <p:nvPr>
            <p:ph type="sldImg"/>
          </p:nvPr>
        </p:nvSpPr>
        <p:spPr bwMode="auto">
          <a:noFill/>
          <a:ln>
            <a:solidFill>
              <a:srgbClr val="000000"/>
            </a:solidFill>
            <a:miter lim="800000"/>
            <a:headEnd/>
            <a:tailEnd/>
          </a:ln>
        </p:spPr>
      </p:sp>
      <p:sp>
        <p:nvSpPr>
          <p:cNvPr id="228355" name="Rectangle 3"/>
          <p:cNvSpPr>
            <a:spLocks noGrp="1"/>
          </p:cNvSpPr>
          <p:nvPr>
            <p:ph type="body" idx="1"/>
          </p:nvPr>
        </p:nvSpPr>
        <p:spPr/>
        <p:txBody>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450" name="Rectangle 2"/>
          <p:cNvSpPr>
            <a:spLocks noGrp="1" noRot="1" noChangeAspect="1" noTextEdit="1"/>
          </p:cNvSpPr>
          <p:nvPr>
            <p:ph type="sldImg"/>
          </p:nvPr>
        </p:nvSpPr>
        <p:spPr bwMode="auto">
          <a:noFill/>
          <a:ln>
            <a:solidFill>
              <a:srgbClr val="000000"/>
            </a:solidFill>
            <a:miter lim="800000"/>
            <a:headEnd/>
            <a:tailEnd/>
          </a:ln>
        </p:spPr>
      </p:sp>
      <p:sp>
        <p:nvSpPr>
          <p:cNvPr id="232451" name="Rectangle 3"/>
          <p:cNvSpPr>
            <a:spLocks noGrp="1"/>
          </p:cNvSpPr>
          <p:nvPr>
            <p:ph type="body" idx="1"/>
          </p:nvPr>
        </p:nvSpPr>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1_Diapositive de titre">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514350" y="2840037"/>
            <a:ext cx="5829300" cy="1960563"/>
          </a:xfrm>
        </p:spPr>
        <p:txBody>
          <a:bodyPr/>
          <a:lstStyle>
            <a:lvl1pPr>
              <a:defRPr smtClean="0"/>
            </a:lvl1pPr>
          </a:lstStyle>
          <a:p>
            <a:pPr lvl="0"/>
            <a:r>
              <a:rPr lang="fr-FR" noProof="0" smtClean="0"/>
              <a:t>Cliquez pour modifier le style du titre</a:t>
            </a:r>
          </a:p>
        </p:txBody>
      </p:sp>
      <p:sp>
        <p:nvSpPr>
          <p:cNvPr id="17411" name="Rectangle 3"/>
          <p:cNvSpPr>
            <a:spLocks noGrp="1" noChangeArrowheads="1"/>
          </p:cNvSpPr>
          <p:nvPr>
            <p:ph type="subTitle" idx="1"/>
          </p:nvPr>
        </p:nvSpPr>
        <p:spPr>
          <a:xfrm>
            <a:off x="1028700" y="5181600"/>
            <a:ext cx="4800600" cy="2336800"/>
          </a:xfrm>
        </p:spPr>
        <p:txBody>
          <a:bodyPr/>
          <a:lstStyle>
            <a:lvl1pPr marL="0" indent="0" algn="ctr">
              <a:buFontTx/>
              <a:buNone/>
              <a:defRPr smtClean="0"/>
            </a:lvl1pPr>
          </a:lstStyle>
          <a:p>
            <a:pPr lvl="0"/>
            <a:r>
              <a:rPr lang="fr-FR" noProof="0" dirty="0" smtClean="0"/>
              <a:t>Cliquez pour modifier le style des sous-titres du masque</a:t>
            </a:r>
          </a:p>
        </p:txBody>
      </p:sp>
      <p:sp>
        <p:nvSpPr>
          <p:cNvPr id="7" name="Espace réservé du numéro de diapositive 4"/>
          <p:cNvSpPr>
            <a:spLocks noGrp="1" noChangeArrowheads="1"/>
          </p:cNvSpPr>
          <p:nvPr>
            <p:ph type="sldNum" sz="quarter" idx="10"/>
          </p:nvPr>
        </p:nvSpPr>
        <p:spPr>
          <a:xfrm>
            <a:off x="4914900" y="8326438"/>
            <a:ext cx="1600200" cy="635000"/>
          </a:xfrm>
        </p:spPr>
        <p:txBody>
          <a:bodyPr/>
          <a:lstStyle>
            <a:lvl1pPr>
              <a:defRPr sz="1200">
                <a:cs typeface="+mn-cs"/>
              </a:defRPr>
            </a:lvl1pPr>
          </a:lstStyle>
          <a:p>
            <a:pPr>
              <a:defRPr/>
            </a:pPr>
            <a:fld id="{F5483E88-31AF-4DB1-8542-747D763BCB57}" type="slidenum">
              <a:rPr lang="fr-FR"/>
              <a:pPr>
                <a:defRPr/>
              </a:pPr>
              <a:t>‹#›</a:t>
            </a:fld>
            <a:endParaRPr lang="fr-FR"/>
          </a:p>
        </p:txBody>
      </p:sp>
      <p:sp>
        <p:nvSpPr>
          <p:cNvPr id="8" name="Rectangle 7"/>
          <p:cNvSpPr>
            <a:spLocks noGrp="1" noChangeArrowheads="1"/>
          </p:cNvSpPr>
          <p:nvPr>
            <p:ph type="ftr" sz="quarter" idx="11"/>
          </p:nvPr>
        </p:nvSpPr>
        <p:spPr>
          <a:xfrm>
            <a:off x="2343150" y="8326438"/>
            <a:ext cx="2171700" cy="635000"/>
          </a:xfrm>
          <a:extLst>
            <a:ext uri="{909E8E84-426E-40DD-AFC4-6F175D3DCCD1}">
              <a14:hiddenFill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a:effectLst>
                  <a:outerShdw dist="35921" dir="2700000" algn="ctr" rotWithShape="0">
                    <a:schemeClr val="bg2"/>
                  </a:outerShdw>
                </a:effectLst>
              </a14:hiddenEffects>
            </a:ext>
          </a:extLst>
        </p:spPr>
        <p:txBody>
          <a:bodyPr/>
          <a:lstStyle>
            <a:lvl1pPr>
              <a:defRPr/>
            </a:lvl1p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a:xfrm>
            <a:off x="361951" y="44451"/>
            <a:ext cx="8712200" cy="1143000"/>
          </a:xfrm>
        </p:spPr>
        <p:txBody>
          <a:bodyPr/>
          <a:lstStyle/>
          <a:p>
            <a:r>
              <a:rPr lang="fr-FR"/>
              <a:t>Cliquez pour modifier le style du titre</a:t>
            </a:r>
          </a:p>
        </p:txBody>
      </p:sp>
      <p:sp>
        <p:nvSpPr>
          <p:cNvPr id="3" name="Espace réservé du numéro de diapositive 4"/>
          <p:cNvSpPr>
            <a:spLocks noGrp="1" noChangeArrowheads="1"/>
          </p:cNvSpPr>
          <p:nvPr>
            <p:ph type="sldNum" sz="quarter" idx="10"/>
          </p:nvPr>
        </p:nvSpPr>
        <p:spPr/>
        <p:txBody>
          <a:bodyPr/>
          <a:lstStyle>
            <a:lvl1pPr>
              <a:defRPr/>
            </a:lvl1pPr>
          </a:lstStyle>
          <a:p>
            <a:pPr>
              <a:defRPr/>
            </a:pPr>
            <a:fld id="{0828CC4F-E800-4A30-8DC4-54C09F93D533}" type="slidenum">
              <a:rPr lang="fr-FR"/>
              <a:pPr>
                <a:defRPr/>
              </a:pPr>
              <a:t>‹#›</a:t>
            </a:fld>
            <a:endParaRPr lang="fr-FR"/>
          </a:p>
        </p:txBody>
      </p:sp>
      <p:sp>
        <p:nvSpPr>
          <p:cNvPr id="4"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0"/>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Espace réservé du numéro de diapositive 4"/>
          <p:cNvSpPr>
            <a:spLocks noGrp="1" noChangeArrowheads="1"/>
          </p:cNvSpPr>
          <p:nvPr>
            <p:ph type="sldNum" sz="quarter" idx="10"/>
          </p:nvPr>
        </p:nvSpPr>
        <p:spPr/>
        <p:txBody>
          <a:bodyPr/>
          <a:lstStyle>
            <a:lvl1pPr>
              <a:defRPr/>
            </a:lvl1pPr>
          </a:lstStyle>
          <a:p>
            <a:pPr>
              <a:defRPr/>
            </a:pPr>
            <a:fld id="{7FABA591-721B-4C02-8A96-180F1750E153}" type="slidenum">
              <a:rPr lang="fr-FR"/>
              <a:pPr>
                <a:defRPr/>
              </a:pPr>
              <a:t>‹#›</a:t>
            </a:fld>
            <a:endParaRPr lang="fr-FR"/>
          </a:p>
        </p:txBody>
      </p:sp>
      <p:sp>
        <p:nvSpPr>
          <p:cNvPr id="5"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2"/>
                </a:solidFill>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271463" y="1824573"/>
            <a:ext cx="6372225" cy="615103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4"/>
          <p:cNvSpPr>
            <a:spLocks noGrp="1" noChangeArrowheads="1"/>
          </p:cNvSpPr>
          <p:nvPr>
            <p:ph type="sldNum" sz="quarter" idx="10"/>
          </p:nvPr>
        </p:nvSpPr>
        <p:spPr/>
        <p:txBody>
          <a:bodyPr/>
          <a:lstStyle>
            <a:lvl1pPr>
              <a:defRPr/>
            </a:lvl1pPr>
          </a:lstStyle>
          <a:p>
            <a:pPr>
              <a:defRPr/>
            </a:pPr>
            <a:fld id="{E4251B67-D682-4A98-A4BB-A164696098E1}" type="slidenum">
              <a:rPr lang="fr-FR"/>
              <a:pPr>
                <a:defRPr/>
              </a:pPr>
              <a:t>‹#›</a:t>
            </a:fld>
            <a:endParaRPr lang="fr-FR"/>
          </a:p>
        </p:txBody>
      </p:sp>
      <p:sp>
        <p:nvSpPr>
          <p:cNvPr id="5"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42891" y="1824573"/>
            <a:ext cx="3128963" cy="7260167"/>
          </a:xfrm>
          <a:noFill/>
          <a:ln>
            <a:noFill/>
          </a:ln>
          <a:effectLst/>
          <a:extLst/>
        </p:spPr>
        <p:txBody>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4" y="1824573"/>
            <a:ext cx="3128963" cy="7260167"/>
          </a:xfrm>
          <a:noFill/>
          <a:ln>
            <a:noFill/>
          </a:ln>
          <a:effectLst/>
          <a:extLst/>
        </p:spPr>
        <p:txBody>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noChangeArrowheads="1"/>
          </p:cNvSpPr>
          <p:nvPr>
            <p:ph type="sldNum" sz="quarter" idx="10"/>
          </p:nvPr>
        </p:nvSpPr>
        <p:spPr/>
        <p:txBody>
          <a:bodyPr/>
          <a:lstStyle>
            <a:lvl1pPr>
              <a:defRPr/>
            </a:lvl1pPr>
          </a:lstStyle>
          <a:p>
            <a:pPr>
              <a:defRPr/>
            </a:pPr>
            <a:fld id="{CF306850-1D4B-4C0D-8B68-C2BBA18664AB}" type="slidenum">
              <a:rPr lang="fr-FR"/>
              <a:pPr>
                <a:defRPr/>
              </a:pPr>
              <a:t>‹#›</a:t>
            </a:fld>
            <a:endParaRPr lang="fr-FR"/>
          </a:p>
        </p:txBody>
      </p:sp>
      <p:sp>
        <p:nvSpPr>
          <p:cNvPr id="6"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42902" y="2046817"/>
            <a:ext cx="3030141" cy="853016"/>
          </a:xfrm>
        </p:spPr>
        <p:txBody>
          <a:bodyPr anchor="b"/>
          <a:lstStyle>
            <a:lvl1pPr marL="0" indent="0">
              <a:buNone/>
              <a:defRPr sz="20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Espace réservé du contenu 3"/>
          <p:cNvSpPr>
            <a:spLocks noGrp="1"/>
          </p:cNvSpPr>
          <p:nvPr>
            <p:ph sz="half" idx="2"/>
          </p:nvPr>
        </p:nvSpPr>
        <p:spPr>
          <a:xfrm>
            <a:off x="342902" y="2899833"/>
            <a:ext cx="3030141" cy="5268384"/>
          </a:xfrm>
          <a:noFill/>
          <a:ln>
            <a:noFill/>
          </a:ln>
          <a:effectLst/>
          <a:extLst/>
        </p:spPr>
        <p:txBody>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3" y="2046817"/>
            <a:ext cx="3031331" cy="853016"/>
          </a:xfrm>
        </p:spPr>
        <p:txBody>
          <a:bodyPr anchor="b"/>
          <a:lstStyle>
            <a:lvl1pPr marL="0" indent="0">
              <a:buNone/>
              <a:defRPr sz="20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3" y="2899833"/>
            <a:ext cx="3031331" cy="5268384"/>
          </a:xfrm>
          <a:noFill/>
          <a:ln>
            <a:noFill/>
          </a:ln>
          <a:effectLst/>
          <a:extLst/>
        </p:spPr>
        <p:txBody>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Titre 6"/>
          <p:cNvSpPr>
            <a:spLocks noGrp="1"/>
          </p:cNvSpPr>
          <p:nvPr>
            <p:ph type="title"/>
          </p:nvPr>
        </p:nvSpPr>
        <p:spPr/>
        <p:txBody>
          <a:bodyPr/>
          <a:lstStyle/>
          <a:p>
            <a:r>
              <a:rPr lang="fr-FR" smtClean="0"/>
              <a:t>Modifiez le style du titre</a:t>
            </a:r>
            <a:endParaRPr lang="fr-FR"/>
          </a:p>
        </p:txBody>
      </p:sp>
      <p:sp>
        <p:nvSpPr>
          <p:cNvPr id="8" name="Espace réservé du numéro de diapositive 4"/>
          <p:cNvSpPr>
            <a:spLocks noGrp="1" noChangeArrowheads="1"/>
          </p:cNvSpPr>
          <p:nvPr>
            <p:ph type="sldNum" sz="quarter" idx="10"/>
          </p:nvPr>
        </p:nvSpPr>
        <p:spPr/>
        <p:txBody>
          <a:bodyPr/>
          <a:lstStyle>
            <a:lvl1pPr>
              <a:defRPr/>
            </a:lvl1pPr>
          </a:lstStyle>
          <a:p>
            <a:pPr>
              <a:defRPr/>
            </a:pPr>
            <a:fld id="{B4C2BFC7-4A08-4A38-8C44-29CF59216877}" type="slidenum">
              <a:rPr lang="fr-FR"/>
              <a:pPr>
                <a:defRPr/>
              </a:pPr>
              <a:t>‹#›</a:t>
            </a:fld>
            <a:endParaRPr lang="fr-FR"/>
          </a:p>
        </p:txBody>
      </p:sp>
      <p:sp>
        <p:nvSpPr>
          <p:cNvPr id="9"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seul">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mtClean="0"/>
              <a:t>Modifiez le style du titre</a:t>
            </a:r>
            <a:endParaRPr lang="fr-FR"/>
          </a:p>
        </p:txBody>
      </p:sp>
      <p:sp>
        <p:nvSpPr>
          <p:cNvPr id="4" name="Espace réservé du numéro de diapositive 4"/>
          <p:cNvSpPr>
            <a:spLocks noGrp="1" noChangeArrowheads="1"/>
          </p:cNvSpPr>
          <p:nvPr>
            <p:ph type="sldNum" sz="quarter" idx="10"/>
          </p:nvPr>
        </p:nvSpPr>
        <p:spPr/>
        <p:txBody>
          <a:bodyPr/>
          <a:lstStyle>
            <a:lvl1pPr>
              <a:defRPr/>
            </a:lvl1pPr>
          </a:lstStyle>
          <a:p>
            <a:pPr>
              <a:defRPr/>
            </a:pPr>
            <a:fld id="{BB9990DB-B0F9-40E7-93BB-6D9F4869FED1}" type="slidenum">
              <a:rPr lang="fr-FR"/>
              <a:pPr>
                <a:defRPr/>
              </a:pPr>
              <a:t>‹#›</a:t>
            </a:fld>
            <a:endParaRPr lang="fr-FR"/>
          </a:p>
        </p:txBody>
      </p:sp>
      <p:sp>
        <p:nvSpPr>
          <p:cNvPr id="5"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u numéro de diapositive 4"/>
          <p:cNvSpPr>
            <a:spLocks noGrp="1" noChangeArrowheads="1"/>
          </p:cNvSpPr>
          <p:nvPr>
            <p:ph type="sldNum" sz="quarter" idx="10"/>
          </p:nvPr>
        </p:nvSpPr>
        <p:spPr/>
        <p:txBody>
          <a:bodyPr/>
          <a:lstStyle>
            <a:lvl1pPr>
              <a:defRPr/>
            </a:lvl1pPr>
          </a:lstStyle>
          <a:p>
            <a:pPr>
              <a:defRPr/>
            </a:pPr>
            <a:fld id="{5FDA5065-B609-4AA1-9474-CD710737A15A}" type="slidenum">
              <a:rPr lang="fr-FR"/>
              <a:pPr>
                <a:defRPr/>
              </a:pPr>
              <a:t>‹#›</a:t>
            </a:fld>
            <a:endParaRPr lang="fr-FR"/>
          </a:p>
        </p:txBody>
      </p:sp>
      <p:sp>
        <p:nvSpPr>
          <p:cNvPr id="3"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u avec légend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81291" y="1943100"/>
            <a:ext cx="3833813" cy="6225117"/>
          </a:xfrm>
          <a:noFill/>
          <a:ln>
            <a:noFill/>
          </a:ln>
          <a:effectLst/>
          <a:extLst/>
        </p:spPr>
        <p:txBody>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4" y="191347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itre 4"/>
          <p:cNvSpPr>
            <a:spLocks noGrp="1"/>
          </p:cNvSpPr>
          <p:nvPr>
            <p:ph type="title"/>
          </p:nvPr>
        </p:nvSpPr>
        <p:spPr/>
        <p:txBody>
          <a:bodyPr/>
          <a:lstStyle/>
          <a:p>
            <a:r>
              <a:rPr lang="fr-FR" smtClean="0"/>
              <a:t>Modifiez le style du titre</a:t>
            </a:r>
            <a:endParaRPr lang="fr-FR"/>
          </a:p>
        </p:txBody>
      </p:sp>
      <p:sp>
        <p:nvSpPr>
          <p:cNvPr id="6" name="Espace réservé du numéro de diapositive 4"/>
          <p:cNvSpPr>
            <a:spLocks noGrp="1" noChangeArrowheads="1"/>
          </p:cNvSpPr>
          <p:nvPr>
            <p:ph type="sldNum" sz="quarter" idx="10"/>
          </p:nvPr>
        </p:nvSpPr>
        <p:spPr/>
        <p:txBody>
          <a:bodyPr/>
          <a:lstStyle>
            <a:lvl1pPr>
              <a:defRPr/>
            </a:lvl1pPr>
          </a:lstStyle>
          <a:p>
            <a:pPr>
              <a:defRPr/>
            </a:pPr>
            <a:fld id="{B3283927-25C7-4539-B9C4-13F78A83546D}" type="slidenum">
              <a:rPr lang="fr-FR"/>
              <a:pPr>
                <a:defRPr/>
              </a:pPr>
              <a:t>‹#›</a:t>
            </a:fld>
            <a:endParaRPr lang="fr-FR"/>
          </a:p>
        </p:txBody>
      </p:sp>
      <p:sp>
        <p:nvSpPr>
          <p:cNvPr id="7"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828800" y="400055"/>
            <a:ext cx="5048250" cy="742951"/>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828800" y="1657351"/>
            <a:ext cx="32385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19700" y="1657351"/>
            <a:ext cx="32385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noChangeArrowheads="1"/>
          </p:cNvSpPr>
          <p:nvPr>
            <p:ph type="sldNum" sz="quarter" idx="10"/>
          </p:nvPr>
        </p:nvSpPr>
        <p:spPr/>
        <p:txBody>
          <a:bodyPr/>
          <a:lstStyle>
            <a:lvl1pPr>
              <a:defRPr/>
            </a:lvl1pPr>
          </a:lstStyle>
          <a:p>
            <a:pPr>
              <a:defRPr/>
            </a:pPr>
            <a:fld id="{966F4F9A-24B3-4DF2-8A02-E4D1ABEAC778}" type="slidenum">
              <a:rPr lang="fr-FR"/>
              <a:pPr>
                <a:defRPr/>
              </a:pPr>
              <a:t>‹#›</a:t>
            </a:fld>
            <a:endParaRPr lang="fr-FR"/>
          </a:p>
        </p:txBody>
      </p:sp>
      <p:sp>
        <p:nvSpPr>
          <p:cNvPr id="6"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828800" y="400051"/>
            <a:ext cx="6629400" cy="53721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u numéro de diapositive 4"/>
          <p:cNvSpPr>
            <a:spLocks noGrp="1" noChangeArrowheads="1"/>
          </p:cNvSpPr>
          <p:nvPr>
            <p:ph type="sldNum" sz="quarter" idx="10"/>
          </p:nvPr>
        </p:nvSpPr>
        <p:spPr/>
        <p:txBody>
          <a:bodyPr/>
          <a:lstStyle>
            <a:lvl1pPr>
              <a:defRPr/>
            </a:lvl1pPr>
          </a:lstStyle>
          <a:p>
            <a:pPr>
              <a:defRPr/>
            </a:pPr>
            <a:fld id="{A8070612-412E-4CB3-9A3A-65FF02DB4D3D}" type="slidenum">
              <a:rPr lang="fr-FR"/>
              <a:pPr>
                <a:defRPr/>
              </a:pPr>
              <a:t>‹#›</a:t>
            </a:fld>
            <a:endParaRPr lang="fr-FR"/>
          </a:p>
        </p:txBody>
      </p:sp>
      <p:sp>
        <p:nvSpPr>
          <p:cNvPr id="4" name="Rectangle 18"/>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71463" y="58738"/>
            <a:ext cx="653415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smtClean="0"/>
          </a:p>
        </p:txBody>
      </p:sp>
      <p:sp>
        <p:nvSpPr>
          <p:cNvPr id="5123" name="Rectangle 3"/>
          <p:cNvSpPr>
            <a:spLocks noGrp="1" noChangeArrowheads="1"/>
          </p:cNvSpPr>
          <p:nvPr>
            <p:ph type="body" idx="1"/>
          </p:nvPr>
        </p:nvSpPr>
        <p:spPr bwMode="auto">
          <a:xfrm>
            <a:off x="271463" y="1824038"/>
            <a:ext cx="6372225" cy="594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Titre</a:t>
            </a:r>
          </a:p>
          <a:p>
            <a:pPr lvl="1"/>
            <a:r>
              <a:rPr lang="fr-FR" smtClean="0"/>
              <a:t>Deuxième niveau</a:t>
            </a:r>
          </a:p>
          <a:p>
            <a:pPr lvl="2"/>
            <a:r>
              <a:rPr lang="fr-FR" smtClean="0"/>
              <a:t>Titre</a:t>
            </a:r>
          </a:p>
          <a:p>
            <a:pPr lvl="3"/>
            <a:r>
              <a:rPr lang="fr-FR" smtClean="0"/>
              <a:t>Deuxième niveau</a:t>
            </a:r>
          </a:p>
          <a:p>
            <a:pPr lvl="4"/>
            <a:r>
              <a:rPr lang="fr-FR" smtClean="0"/>
              <a:t>Troisième niveau</a:t>
            </a:r>
          </a:p>
        </p:txBody>
      </p:sp>
      <p:sp>
        <p:nvSpPr>
          <p:cNvPr id="16" name="Espace réservé du numéro de diapositive 4"/>
          <p:cNvSpPr>
            <a:spLocks noGrp="1" noChangeArrowheads="1"/>
          </p:cNvSpPr>
          <p:nvPr>
            <p:ph type="sldNum" sz="quarter" idx="4"/>
          </p:nvPr>
        </p:nvSpPr>
        <p:spPr>
          <a:xfrm>
            <a:off x="6292850" y="8653463"/>
            <a:ext cx="565150" cy="490537"/>
          </a:xfrm>
          <a:prstGeom prst="rect">
            <a:avLst/>
          </a:prstGeom>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fld id="{D961DB54-2B54-4152-9C51-E1072148F1C4}" type="slidenum">
              <a:rPr lang="fr-FR"/>
              <a:pPr>
                <a:defRPr/>
              </a:pPr>
              <a:t>‹#›</a:t>
            </a:fld>
            <a:endParaRPr lang="fr-FR"/>
          </a:p>
        </p:txBody>
      </p:sp>
      <p:sp>
        <p:nvSpPr>
          <p:cNvPr id="1042" name="Rectangle 18"/>
          <p:cNvSpPr>
            <a:spLocks noGrp="1" noChangeArrowheads="1"/>
          </p:cNvSpPr>
          <p:nvPr>
            <p:ph type="ftr" sz="quarter" idx="3"/>
          </p:nvPr>
        </p:nvSpPr>
        <p:spPr bwMode="auto">
          <a:xfrm>
            <a:off x="2362200" y="7983538"/>
            <a:ext cx="2171700" cy="635000"/>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Arial" charset="0"/>
        </a:defRPr>
      </a:lvl2pPr>
      <a:lvl3pPr algn="l" rtl="0" eaLnBrk="0" fontAlgn="base" hangingPunct="0">
        <a:spcBef>
          <a:spcPct val="0"/>
        </a:spcBef>
        <a:spcAft>
          <a:spcPct val="0"/>
        </a:spcAft>
        <a:defRPr sz="2800" b="1">
          <a:solidFill>
            <a:schemeClr val="accent2"/>
          </a:solidFill>
          <a:latin typeface="Arial" charset="0"/>
        </a:defRPr>
      </a:lvl3pPr>
      <a:lvl4pPr algn="l" rtl="0" eaLnBrk="0" fontAlgn="base" hangingPunct="0">
        <a:spcBef>
          <a:spcPct val="0"/>
        </a:spcBef>
        <a:spcAft>
          <a:spcPct val="0"/>
        </a:spcAft>
        <a:defRPr sz="2800" b="1">
          <a:solidFill>
            <a:schemeClr val="accent2"/>
          </a:solidFill>
          <a:latin typeface="Arial" charset="0"/>
        </a:defRPr>
      </a:lvl4pPr>
      <a:lvl5pPr algn="l" rtl="0" eaLnBrk="0" fontAlgn="base" hangingPunct="0">
        <a:spcBef>
          <a:spcPct val="0"/>
        </a:spcBef>
        <a:spcAft>
          <a:spcPct val="0"/>
        </a:spcAft>
        <a:defRPr sz="2800" b="1">
          <a:solidFill>
            <a:schemeClr val="accent2"/>
          </a:solidFill>
          <a:latin typeface="Arial" charset="0"/>
        </a:defRPr>
      </a:lvl5pPr>
      <a:lvl6pPr marL="457200" algn="l" rtl="0" fontAlgn="base">
        <a:spcBef>
          <a:spcPct val="0"/>
        </a:spcBef>
        <a:spcAft>
          <a:spcPct val="0"/>
        </a:spcAft>
        <a:defRPr sz="2800" b="1">
          <a:solidFill>
            <a:schemeClr val="accent2"/>
          </a:solidFill>
          <a:latin typeface="Arial" charset="0"/>
        </a:defRPr>
      </a:lvl6pPr>
      <a:lvl7pPr marL="914400" algn="l" rtl="0" fontAlgn="base">
        <a:spcBef>
          <a:spcPct val="0"/>
        </a:spcBef>
        <a:spcAft>
          <a:spcPct val="0"/>
        </a:spcAft>
        <a:defRPr sz="2800" b="1">
          <a:solidFill>
            <a:schemeClr val="accent2"/>
          </a:solidFill>
          <a:latin typeface="Arial" charset="0"/>
        </a:defRPr>
      </a:lvl7pPr>
      <a:lvl8pPr marL="1371600" algn="l" rtl="0" fontAlgn="base">
        <a:spcBef>
          <a:spcPct val="0"/>
        </a:spcBef>
        <a:spcAft>
          <a:spcPct val="0"/>
        </a:spcAft>
        <a:defRPr sz="2800" b="1">
          <a:solidFill>
            <a:schemeClr val="accent2"/>
          </a:solidFill>
          <a:latin typeface="Arial" charset="0"/>
        </a:defRPr>
      </a:lvl8pPr>
      <a:lvl9pPr marL="1828800" algn="l" rtl="0" fontAlgn="base">
        <a:spcBef>
          <a:spcPct val="0"/>
        </a:spcBef>
        <a:spcAft>
          <a:spcPct val="0"/>
        </a:spcAft>
        <a:defRPr sz="2800" b="1">
          <a:solidFill>
            <a:schemeClr val="accent2"/>
          </a:solidFill>
          <a:latin typeface="Arial" charset="0"/>
        </a:defRPr>
      </a:lvl9pPr>
    </p:titleStyle>
    <p:bodyStyle>
      <a:lvl1pPr marL="169863" indent="-169863" algn="l" rtl="0" eaLnBrk="0" fontAlgn="base" hangingPunct="0">
        <a:spcBef>
          <a:spcPct val="20000"/>
        </a:spcBef>
        <a:spcAft>
          <a:spcPct val="0"/>
        </a:spcAft>
        <a:buChar char="•"/>
        <a:defRPr lang="fr-FR" sz="3200" dirty="0">
          <a:solidFill>
            <a:schemeClr val="tx1"/>
          </a:solidFill>
          <a:latin typeface="+mn-lt"/>
          <a:ea typeface="+mn-ea"/>
          <a:cs typeface="+mn-cs"/>
        </a:defRPr>
      </a:lvl1pPr>
      <a:lvl2pPr marL="474663" indent="-185738" algn="l" rtl="0" eaLnBrk="0" fontAlgn="base" hangingPunct="0">
        <a:spcBef>
          <a:spcPct val="20000"/>
        </a:spcBef>
        <a:spcAft>
          <a:spcPct val="0"/>
        </a:spcAft>
        <a:buFont typeface="Arial" charset="0"/>
        <a:buChar char="•"/>
        <a:defRPr lang="fr-FR" sz="1600" dirty="0">
          <a:solidFill>
            <a:schemeClr val="tx1"/>
          </a:solidFill>
          <a:latin typeface="+mn-lt"/>
        </a:defRPr>
      </a:lvl2pPr>
      <a:lvl3pPr marL="788988" indent="-144463" algn="l" rtl="0" eaLnBrk="0" fontAlgn="base" hangingPunct="0">
        <a:spcBef>
          <a:spcPct val="20000"/>
        </a:spcBef>
        <a:spcAft>
          <a:spcPct val="0"/>
        </a:spcAft>
        <a:buChar char="•"/>
        <a:defRPr lang="fr-FR" sz="1400" dirty="0">
          <a:solidFill>
            <a:schemeClr val="tx1"/>
          </a:solidFill>
          <a:latin typeface="+mn-lt"/>
        </a:defRPr>
      </a:lvl3pPr>
      <a:lvl4pPr marL="804863" indent="566738" algn="l" rtl="0" eaLnBrk="0" fontAlgn="base" hangingPunct="0">
        <a:spcBef>
          <a:spcPct val="20000"/>
        </a:spcBef>
        <a:spcAft>
          <a:spcPct val="0"/>
        </a:spcAft>
        <a:buChar char="–"/>
        <a:defRPr lang="fr-FR" sz="1200" dirty="0">
          <a:solidFill>
            <a:schemeClr val="tx1"/>
          </a:solidFill>
          <a:latin typeface="+mn-lt"/>
        </a:defRPr>
      </a:lvl4pPr>
      <a:lvl5pPr marL="998538" indent="-142875" algn="l" rtl="0" eaLnBrk="0" fontAlgn="base" hangingPunct="0">
        <a:spcBef>
          <a:spcPct val="20000"/>
        </a:spcBef>
        <a:spcAft>
          <a:spcPct val="0"/>
        </a:spcAft>
        <a:buChar char="»"/>
        <a:defRPr lang="fr-FR" sz="1200" dirty="0">
          <a:solidFill>
            <a:schemeClr val="tx1"/>
          </a:solidFill>
          <a:latin typeface="+mn-lt"/>
        </a:defRPr>
      </a:lvl5pPr>
      <a:lvl6pPr marL="2514600" indent="-228600" algn="l" rtl="0" fontAlgn="base">
        <a:spcBef>
          <a:spcPct val="20000"/>
        </a:spcBef>
        <a:spcAft>
          <a:spcPct val="0"/>
        </a:spcAft>
        <a:buChar char="»"/>
        <a:defRPr sz="1600">
          <a:solidFill>
            <a:schemeClr val="accent2"/>
          </a:solidFill>
          <a:latin typeface="+mn-lt"/>
        </a:defRPr>
      </a:lvl6pPr>
      <a:lvl7pPr marL="2971800" indent="-228600" algn="l" rtl="0" fontAlgn="base">
        <a:spcBef>
          <a:spcPct val="20000"/>
        </a:spcBef>
        <a:spcAft>
          <a:spcPct val="0"/>
        </a:spcAft>
        <a:buChar char="»"/>
        <a:defRPr sz="1600">
          <a:solidFill>
            <a:schemeClr val="accent2"/>
          </a:solidFill>
          <a:latin typeface="+mn-lt"/>
        </a:defRPr>
      </a:lvl7pPr>
      <a:lvl8pPr marL="3429000" indent="-228600" algn="l" rtl="0" fontAlgn="base">
        <a:spcBef>
          <a:spcPct val="20000"/>
        </a:spcBef>
        <a:spcAft>
          <a:spcPct val="0"/>
        </a:spcAft>
        <a:buChar char="»"/>
        <a:defRPr sz="1600">
          <a:solidFill>
            <a:schemeClr val="accent2"/>
          </a:solidFill>
          <a:latin typeface="+mn-lt"/>
        </a:defRPr>
      </a:lvl8pPr>
      <a:lvl9pPr marL="3886200" indent="-228600" algn="l" rtl="0" fontAlgn="base">
        <a:spcBef>
          <a:spcPct val="20000"/>
        </a:spcBef>
        <a:spcAft>
          <a:spcPct val="0"/>
        </a:spcAft>
        <a:buChar char="»"/>
        <a:defRPr sz="1600">
          <a:solidFill>
            <a:schemeClr val="accent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wmf"/><Relationship Id="rId3" Type="http://schemas.openxmlformats.org/officeDocument/2006/relationships/image" Target="../media/image1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s>
</file>

<file path=ppt/slides/_rels/slide47.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jpe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2.wmf"/><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9.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7.jpeg"/><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wmf"/></Relationships>
</file>

<file path=ppt/slides/_rels/slide56.xml.rels><?xml version="1.0" encoding="UTF-8" standalone="yes"?>
<Relationships xmlns="http://schemas.openxmlformats.org/package/2006/relationships"><Relationship Id="rId3" Type="http://schemas.openxmlformats.org/officeDocument/2006/relationships/image" Target="../media/image21.jpeg"/><Relationship Id="rId4" Type="http://schemas.openxmlformats.org/officeDocument/2006/relationships/image" Target="../media/image22.jpeg"/><Relationship Id="rId1" Type="http://schemas.openxmlformats.org/officeDocument/2006/relationships/slideLayout" Target="../slideLayouts/slideLayout6.xml"/><Relationship Id="rId2" Type="http://schemas.openxmlformats.org/officeDocument/2006/relationships/image" Target="../media/image20.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3.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4.jpe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w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w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 Id="rId3" Type="http://schemas.openxmlformats.org/officeDocument/2006/relationships/image" Target="../media/image3.jpe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w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5.w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wmf"/><Relationship Id="rId3" Type="http://schemas.openxmlformats.org/officeDocument/2006/relationships/image" Target="../media/image26.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7.jpeg"/><Relationship Id="rId3" Type="http://schemas.openxmlformats.org/officeDocument/2006/relationships/image" Target="../media/image28.jpe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jpe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0.jpe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14350" y="2420938"/>
            <a:ext cx="5829300" cy="1960562"/>
          </a:xfrm>
          <a:prstGeom prst="rect">
            <a:avLst/>
          </a:prstGeom>
          <a:noFill/>
          <a:ln w="63500" cmpd="thinThick">
            <a:solidFill>
              <a:schemeClr val="tx1"/>
            </a:solidFill>
            <a:miter lim="800000"/>
            <a:headEnd/>
            <a:tailEnd/>
          </a:ln>
        </p:spPr>
        <p:txBody>
          <a:bodyPr anchor="ctr"/>
          <a:lstStyle/>
          <a:p>
            <a:pPr eaLnBrk="0" hangingPunct="0"/>
            <a:r>
              <a:rPr lang="fr-FR" sz="3200" b="1">
                <a:solidFill>
                  <a:schemeClr val="bg2"/>
                </a:solidFill>
              </a:rPr>
              <a:t>Guide du </a:t>
            </a:r>
            <a:br>
              <a:rPr lang="fr-FR" sz="3200" b="1">
                <a:solidFill>
                  <a:schemeClr val="bg2"/>
                </a:solidFill>
              </a:rPr>
            </a:br>
            <a:r>
              <a:rPr lang="fr-FR" sz="3200" b="1">
                <a:solidFill>
                  <a:schemeClr val="bg2"/>
                </a:solidFill>
              </a:rPr>
              <a:t>« Primo Ecoutant »</a:t>
            </a:r>
          </a:p>
        </p:txBody>
      </p:sp>
      <p:sp>
        <p:nvSpPr>
          <p:cNvPr id="7171" name="Rectangle 3"/>
          <p:cNvSpPr>
            <a:spLocks noChangeArrowheads="1"/>
          </p:cNvSpPr>
          <p:nvPr/>
        </p:nvSpPr>
        <p:spPr bwMode="auto">
          <a:xfrm>
            <a:off x="504825" y="4991100"/>
            <a:ext cx="5781675" cy="1041400"/>
          </a:xfrm>
          <a:prstGeom prst="rect">
            <a:avLst/>
          </a:prstGeom>
          <a:noFill/>
          <a:ln w="9525">
            <a:noFill/>
            <a:miter lim="800000"/>
            <a:headEnd/>
            <a:tailEnd/>
          </a:ln>
        </p:spPr>
        <p:txBody>
          <a:bodyPr/>
          <a:lstStyle/>
          <a:p>
            <a:pPr eaLnBrk="0" hangingPunct="0">
              <a:spcBef>
                <a:spcPct val="20000"/>
              </a:spcBef>
            </a:pPr>
            <a:r>
              <a:rPr lang="fr-FR" sz="2400" i="1">
                <a:solidFill>
                  <a:schemeClr val="bg2"/>
                </a:solidFill>
              </a:rPr>
              <a:t>Détecter et écouter les salariés en situation de mal être au travail</a:t>
            </a:r>
          </a:p>
        </p:txBody>
      </p:sp>
      <p:pic>
        <p:nvPicPr>
          <p:cNvPr id="7172" name="Picture 11" descr="3d Man Listening : Personnes-humaine 3d personnage avec un mégaphone rouge. Illustration de rendu 3d Banque d'images"/>
          <p:cNvPicPr>
            <a:picLocks noChangeAspect="1" noChangeArrowheads="1"/>
          </p:cNvPicPr>
          <p:nvPr/>
        </p:nvPicPr>
        <p:blipFill>
          <a:blip r:embed="rId3" cstate="print"/>
          <a:srcRect/>
          <a:stretch>
            <a:fillRect/>
          </a:stretch>
        </p:blipFill>
        <p:spPr bwMode="auto">
          <a:xfrm>
            <a:off x="2409825" y="6196013"/>
            <a:ext cx="2533650" cy="1704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F9CB796A-F7D1-418E-8720-A9B37F342FCE}" type="slidenum">
              <a:rPr lang="fr-FR"/>
              <a:pPr>
                <a:defRPr/>
              </a:pPr>
              <a:t>10</a:t>
            </a:fld>
            <a:endParaRPr lang="fr-FR"/>
          </a:p>
        </p:txBody>
      </p:sp>
      <p:sp>
        <p:nvSpPr>
          <p:cNvPr id="157700"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57702"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57718" name="Text Box 22"/>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57719" name="Text Box 23"/>
          <p:cNvSpPr txBox="1">
            <a:spLocks noChangeArrowheads="1"/>
          </p:cNvSpPr>
          <p:nvPr/>
        </p:nvSpPr>
        <p:spPr bwMode="auto">
          <a:xfrm>
            <a:off x="638175" y="3409950"/>
            <a:ext cx="5638800" cy="822325"/>
          </a:xfrm>
          <a:prstGeom prst="rect">
            <a:avLst/>
          </a:prstGeom>
          <a:noFill/>
          <a:ln w="9525">
            <a:noFill/>
            <a:miter lim="800000"/>
            <a:headEnd/>
            <a:tailEnd/>
          </a:ln>
          <a:effectLst/>
        </p:spPr>
        <p:txBody>
          <a:bodyPr>
            <a:spAutoFit/>
          </a:bodyPr>
          <a:lstStyle/>
          <a:p>
            <a:pPr algn="l">
              <a:spcBef>
                <a:spcPct val="50000"/>
              </a:spcBef>
            </a:pPr>
            <a:r>
              <a:rPr lang="fr-FR" sz="2400" b="1">
                <a:solidFill>
                  <a:schemeClr val="accent2"/>
                </a:solidFill>
              </a:rPr>
              <a:t>Chapitre 2 – Le travail entre plaisir et mal-être</a:t>
            </a:r>
          </a:p>
        </p:txBody>
      </p:sp>
      <p:pic>
        <p:nvPicPr>
          <p:cNvPr id="157721" name="Picture 25" descr=" : Les gens d'affaires homme d'affaires gagnantes perdre dans le marché Graphique Graphique Icône Pictogramme Memory Stick Figure Banque d'images"/>
          <p:cNvPicPr preferRelativeResize="0">
            <a:picLocks noChangeArrowheads="1"/>
          </p:cNvPicPr>
          <p:nvPr/>
        </p:nvPicPr>
        <p:blipFill>
          <a:blip r:embed="rId2" cstate="print"/>
          <a:srcRect/>
          <a:stretch>
            <a:fillRect/>
          </a:stretch>
        </p:blipFill>
        <p:spPr bwMode="auto">
          <a:xfrm>
            <a:off x="1381125" y="4657725"/>
            <a:ext cx="4286250" cy="35321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B3764791-A73E-4907-A095-F69B2BA4B7DF}" type="slidenum">
              <a:rPr lang="fr-FR"/>
              <a:pPr>
                <a:defRPr/>
              </a:pPr>
              <a:t>11</a:t>
            </a:fld>
            <a:endParaRPr lang="fr-FR"/>
          </a:p>
        </p:txBody>
      </p:sp>
      <p:sp>
        <p:nvSpPr>
          <p:cNvPr id="2058"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059" name="Text Box 6"/>
          <p:cNvSpPr txBox="1">
            <a:spLocks noChangeArrowheads="1"/>
          </p:cNvSpPr>
          <p:nvPr/>
        </p:nvSpPr>
        <p:spPr bwMode="auto">
          <a:xfrm>
            <a:off x="317500" y="2398713"/>
            <a:ext cx="6111875" cy="4710112"/>
          </a:xfrm>
          <a:prstGeom prst="rect">
            <a:avLst/>
          </a:prstGeom>
          <a:noFill/>
          <a:ln w="9525">
            <a:noFill/>
            <a:miter lim="800000"/>
            <a:headEnd/>
            <a:tailEnd/>
          </a:ln>
          <a:effectLst/>
        </p:spPr>
        <p:txBody>
          <a:bodyPr>
            <a:spAutoFit/>
          </a:bodyPr>
          <a:lstStyle/>
          <a:p>
            <a:pPr algn="just"/>
            <a:endParaRPr lang="fr-FR" sz="1600" b="1">
              <a:solidFill>
                <a:schemeClr val="accent2"/>
              </a:solidFill>
              <a:sym typeface="Wingdings 2" pitchFamily="18" charset="2"/>
            </a:endParaRPr>
          </a:p>
          <a:p>
            <a:pPr algn="just"/>
            <a:r>
              <a:rPr lang="fr-FR" sz="1400">
                <a:solidFill>
                  <a:srgbClr val="990099"/>
                </a:solidFill>
              </a:rPr>
              <a:t>	</a:t>
            </a:r>
            <a:r>
              <a:rPr lang="fr-FR" sz="1800" u="sng">
                <a:solidFill>
                  <a:srgbClr val="915F64"/>
                </a:solidFill>
                <a:sym typeface="Wingdings" pitchFamily="2" charset="2"/>
              </a:rPr>
              <a:t> Le travail c’est quoi au juste?</a:t>
            </a:r>
          </a:p>
          <a:p>
            <a:pPr algn="just"/>
            <a:endParaRPr lang="fr-FR" sz="1400" u="sng">
              <a:solidFill>
                <a:srgbClr val="915F64"/>
              </a:solidFill>
              <a:sym typeface="Wingdings" pitchFamily="2" charset="2"/>
            </a:endParaRPr>
          </a:p>
          <a:p>
            <a:pPr algn="just"/>
            <a:r>
              <a:rPr lang="fr-FR" sz="1500">
                <a:solidFill>
                  <a:schemeClr val="bg2"/>
                </a:solidFill>
                <a:sym typeface="Wingdings" pitchFamily="2" charset="2"/>
              </a:rPr>
              <a:t>Quelques références :</a:t>
            </a:r>
            <a:r>
              <a:rPr lang="fr-FR" sz="1500" i="1">
                <a:solidFill>
                  <a:schemeClr val="bg2"/>
                </a:solidFill>
                <a:sym typeface="Wingdings" pitchFamily="2" charset="2"/>
              </a:rPr>
              <a:t> </a:t>
            </a:r>
          </a:p>
          <a:p>
            <a:pPr algn="just"/>
            <a:endParaRPr lang="fr-FR" sz="1500" i="1">
              <a:solidFill>
                <a:schemeClr val="bg2"/>
              </a:solidFill>
              <a:sym typeface="Wingdings" pitchFamily="2" charset="2"/>
            </a:endParaRPr>
          </a:p>
          <a:p>
            <a:pPr algn="just"/>
            <a:r>
              <a:rPr lang="fr-FR" sz="1500" i="1">
                <a:solidFill>
                  <a:schemeClr val="bg2"/>
                </a:solidFill>
                <a:sym typeface="Wingdings" pitchFamily="2" charset="2"/>
              </a:rPr>
              <a:t>« Le travail éloigne de nous le besoin, le vice et l’ennui ».</a:t>
            </a:r>
            <a:r>
              <a:rPr lang="fr-FR" sz="1500">
                <a:sym typeface="Wingdings" pitchFamily="2" charset="2"/>
              </a:rPr>
              <a:t> </a:t>
            </a:r>
            <a:r>
              <a:rPr lang="fr-FR" sz="1500">
                <a:solidFill>
                  <a:schemeClr val="bg2"/>
                </a:solidFill>
                <a:sym typeface="Wingdings" pitchFamily="2" charset="2"/>
              </a:rPr>
              <a:t>Voltaire (Candide)</a:t>
            </a:r>
          </a:p>
          <a:p>
            <a:pPr algn="just"/>
            <a:endParaRPr lang="fr-FR" sz="1200">
              <a:solidFill>
                <a:schemeClr val="bg2"/>
              </a:solidFill>
              <a:sym typeface="Wingdings" pitchFamily="2" charset="2"/>
            </a:endParaRPr>
          </a:p>
          <a:p>
            <a:pPr>
              <a:buFont typeface="Wingdings" pitchFamily="2" charset="2"/>
              <a:buChar char="ü"/>
            </a:pPr>
            <a:r>
              <a:rPr lang="fr-FR" sz="1800" b="1" i="1">
                <a:solidFill>
                  <a:srgbClr val="3333FF"/>
                </a:solidFill>
                <a:sym typeface="Wingdings" pitchFamily="2" charset="2"/>
              </a:rPr>
              <a:t>Le travail permet de subvenir aux besoins de base</a:t>
            </a:r>
          </a:p>
          <a:p>
            <a:pPr>
              <a:buFont typeface="Wingdings" pitchFamily="2" charset="2"/>
              <a:buChar char="ü"/>
            </a:pPr>
            <a:r>
              <a:rPr lang="fr-FR" sz="1800" b="1" i="1">
                <a:solidFill>
                  <a:srgbClr val="3333FF"/>
                </a:solidFill>
                <a:sym typeface="Wingdings" pitchFamily="2" charset="2"/>
              </a:rPr>
              <a:t>Le travail peut avoir une dimension morale</a:t>
            </a:r>
            <a:r>
              <a:rPr lang="fr-FR" sz="1200" b="1" i="1">
                <a:solidFill>
                  <a:srgbClr val="3333FF"/>
                </a:solidFill>
                <a:sym typeface="Wingdings" pitchFamily="2" charset="2"/>
              </a:rPr>
              <a:t>.</a:t>
            </a:r>
          </a:p>
          <a:p>
            <a:pPr>
              <a:buFont typeface="Wingdings" pitchFamily="2" charset="2"/>
              <a:buNone/>
            </a:pPr>
            <a:r>
              <a:rPr lang="fr-FR" sz="1200" b="1" i="1">
                <a:solidFill>
                  <a:srgbClr val="3333FF"/>
                </a:solidFill>
                <a:sym typeface="Wingdings" pitchFamily="2" charset="2"/>
              </a:rPr>
              <a:t> </a:t>
            </a:r>
          </a:p>
          <a:p>
            <a:pPr>
              <a:buFont typeface="Wingdings" pitchFamily="2" charset="2"/>
              <a:buNone/>
            </a:pPr>
            <a:endParaRPr lang="fr-FR" sz="1500">
              <a:solidFill>
                <a:srgbClr val="3333FF"/>
              </a:solidFill>
              <a:sym typeface="Wingdings" pitchFamily="2" charset="2"/>
            </a:endParaRPr>
          </a:p>
          <a:p>
            <a:pPr algn="just"/>
            <a:r>
              <a:rPr lang="fr-FR" sz="1500" i="1">
                <a:solidFill>
                  <a:schemeClr val="bg2"/>
                </a:solidFill>
                <a:sym typeface="Wingdings" pitchFamily="2" charset="2"/>
              </a:rPr>
              <a:t>« Aucune autre technique pour conduire sa vie ne lie aussi solidement l’individu à la réalité que l’accent mis sur le travail, qui l’insère sûrement tout au moins dans un morceau de la réalité, la communauté humaine. L’activité professionnelle procure une satisfaction particulière quand elle est librement choisie » </a:t>
            </a:r>
            <a:r>
              <a:rPr lang="fr-FR" sz="1500">
                <a:solidFill>
                  <a:schemeClr val="bg2"/>
                </a:solidFill>
                <a:sym typeface="Wingdings" pitchFamily="2" charset="2"/>
              </a:rPr>
              <a:t>Freud</a:t>
            </a:r>
            <a:r>
              <a:rPr lang="fr-FR" sz="1500">
                <a:sym typeface="Wingdings" pitchFamily="2" charset="2"/>
              </a:rPr>
              <a:t> </a:t>
            </a:r>
            <a:r>
              <a:rPr lang="fr-FR" sz="1500">
                <a:solidFill>
                  <a:schemeClr val="bg2"/>
                </a:solidFill>
                <a:sym typeface="Wingdings" pitchFamily="2" charset="2"/>
              </a:rPr>
              <a:t>(Malaise dans la culture – 1929)</a:t>
            </a:r>
          </a:p>
          <a:p>
            <a:pPr algn="just"/>
            <a:endParaRPr lang="fr-FR" sz="1500">
              <a:solidFill>
                <a:schemeClr val="bg2"/>
              </a:solidFill>
              <a:sym typeface="Wingdings" pitchFamily="2" charset="2"/>
            </a:endParaRPr>
          </a:p>
          <a:p>
            <a:pPr algn="just"/>
            <a:endParaRPr lang="fr-FR" sz="1500">
              <a:solidFill>
                <a:schemeClr val="bg2"/>
              </a:solidFill>
              <a:sym typeface="Wingdings" pitchFamily="2" charset="2"/>
            </a:endParaRPr>
          </a:p>
        </p:txBody>
      </p:sp>
      <p:sp>
        <p:nvSpPr>
          <p:cNvPr id="2064" name="Text Box 2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099" name="Text Box 51"/>
          <p:cNvSpPr txBox="1">
            <a:spLocks noChangeArrowheads="1"/>
          </p:cNvSpPr>
          <p:nvPr/>
        </p:nvSpPr>
        <p:spPr bwMode="auto">
          <a:xfrm>
            <a:off x="628650" y="202882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(1/9)</a:t>
            </a:r>
          </a:p>
        </p:txBody>
      </p:sp>
      <p:sp>
        <p:nvSpPr>
          <p:cNvPr id="2100" name="Rectangle 52"/>
          <p:cNvSpPr>
            <a:spLocks noChangeArrowheads="1"/>
          </p:cNvSpPr>
          <p:nvPr/>
        </p:nvSpPr>
        <p:spPr bwMode="auto">
          <a:xfrm>
            <a:off x="190500" y="1539875"/>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101" name="Rectangle 53"/>
          <p:cNvSpPr>
            <a:spLocks noChangeArrowheads="1"/>
          </p:cNvSpPr>
          <p:nvPr/>
        </p:nvSpPr>
        <p:spPr bwMode="auto">
          <a:xfrm>
            <a:off x="466725" y="6683375"/>
            <a:ext cx="5916613" cy="1739900"/>
          </a:xfrm>
          <a:prstGeom prst="rect">
            <a:avLst/>
          </a:prstGeom>
          <a:noFill/>
          <a:ln w="9525">
            <a:noFill/>
            <a:miter lim="800000"/>
            <a:headEnd/>
            <a:tailEnd/>
          </a:ln>
          <a:effectLst/>
        </p:spPr>
        <p:txBody>
          <a:bodyPr>
            <a:spAutoFit/>
          </a:bodyPr>
          <a:lstStyle/>
          <a:p>
            <a:pPr algn="just">
              <a:buFont typeface="Wingdings" pitchFamily="2" charset="2"/>
              <a:buChar char="ü"/>
            </a:pPr>
            <a:endParaRPr lang="fr-FR" sz="1800" b="1" i="1">
              <a:solidFill>
                <a:srgbClr val="3333FF"/>
              </a:solidFill>
              <a:sym typeface="Wingdings" pitchFamily="2" charset="2"/>
            </a:endParaRPr>
          </a:p>
          <a:p>
            <a:pPr lvl="1" algn="just">
              <a:buFont typeface="Wingdings" pitchFamily="2" charset="2"/>
              <a:buChar char="ü"/>
            </a:pPr>
            <a:r>
              <a:rPr lang="fr-FR" sz="1800" b="1" i="1">
                <a:solidFill>
                  <a:srgbClr val="3333FF"/>
                </a:solidFill>
                <a:sym typeface="Wingdings" pitchFamily="2" charset="2"/>
              </a:rPr>
              <a:t> Il ancre l’homme dans un collectif plus large, la communauté de ses semblables</a:t>
            </a:r>
          </a:p>
          <a:p>
            <a:pPr algn="just">
              <a:buFont typeface="Wingdings" pitchFamily="2" charset="2"/>
              <a:buNone/>
            </a:pPr>
            <a:endParaRPr lang="fr-FR" sz="1800" b="1" i="1">
              <a:solidFill>
                <a:srgbClr val="3333FF"/>
              </a:solidFill>
              <a:sym typeface="Wingdings" pitchFamily="2" charset="2"/>
            </a:endParaRPr>
          </a:p>
          <a:p>
            <a:pPr lvl="1" algn="just">
              <a:buFont typeface="Wingdings" pitchFamily="2" charset="2"/>
              <a:buChar char="ü"/>
            </a:pPr>
            <a:r>
              <a:rPr lang="fr-FR" sz="1800" b="1" i="1">
                <a:solidFill>
                  <a:srgbClr val="3333FF"/>
                </a:solidFill>
                <a:sym typeface="Wingdings" pitchFamily="2" charset="2"/>
              </a:rPr>
              <a:t>Il apporte le plaisir que procure en quelque sorte la liberté.</a:t>
            </a:r>
            <a:r>
              <a:rPr lang="fr-FR" sz="1800" b="1">
                <a:sym typeface="Wingdings" pitchFamily="2" charset="2"/>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DCD793F9-E89E-4A10-AB6C-F5965786A9C0}" type="slidenum">
              <a:rPr lang="fr-FR"/>
              <a:pPr>
                <a:defRPr/>
              </a:pPr>
              <a:t>12</a:t>
            </a:fld>
            <a:endParaRPr lang="fr-FR"/>
          </a:p>
        </p:txBody>
      </p:sp>
      <p:sp>
        <p:nvSpPr>
          <p:cNvPr id="216066"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16067" name="Text Box 6"/>
          <p:cNvSpPr txBox="1">
            <a:spLocks noChangeArrowheads="1"/>
          </p:cNvSpPr>
          <p:nvPr/>
        </p:nvSpPr>
        <p:spPr bwMode="auto">
          <a:xfrm>
            <a:off x="355600" y="2351088"/>
            <a:ext cx="6092825" cy="6224587"/>
          </a:xfrm>
          <a:prstGeom prst="rect">
            <a:avLst/>
          </a:prstGeom>
          <a:noFill/>
          <a:ln w="9525">
            <a:noFill/>
            <a:miter lim="800000"/>
            <a:headEnd/>
            <a:tailEnd/>
          </a:ln>
          <a:effectLst/>
        </p:spPr>
        <p:txBody>
          <a:bodyPr>
            <a:spAutoFit/>
          </a:bodyPr>
          <a:lstStyle/>
          <a:p>
            <a:pPr algn="just"/>
            <a:endParaRPr lang="fr-FR" sz="1600" b="1">
              <a:solidFill>
                <a:schemeClr val="accent2"/>
              </a:solidFill>
              <a:sym typeface="Wingdings 2" pitchFamily="18" charset="2"/>
            </a:endParaRPr>
          </a:p>
          <a:p>
            <a:pPr algn="just"/>
            <a:r>
              <a:rPr lang="fr-FR" sz="1400">
                <a:solidFill>
                  <a:srgbClr val="990099"/>
                </a:solidFill>
              </a:rPr>
              <a:t>	</a:t>
            </a:r>
            <a:r>
              <a:rPr lang="fr-FR" sz="1800" u="sng">
                <a:solidFill>
                  <a:srgbClr val="915F64"/>
                </a:solidFill>
                <a:sym typeface="Wingdings" pitchFamily="2" charset="2"/>
              </a:rPr>
              <a:t> Le travail c’est quoi au juste?</a:t>
            </a:r>
          </a:p>
          <a:p>
            <a:pPr algn="just"/>
            <a:endParaRPr lang="fr-FR" sz="1400" u="sng">
              <a:solidFill>
                <a:schemeClr val="bg2"/>
              </a:solidFill>
              <a:sym typeface="Wingdings" pitchFamily="2" charset="2"/>
            </a:endParaRPr>
          </a:p>
          <a:p>
            <a:pPr algn="just"/>
            <a:endParaRPr lang="fr-FR" sz="1800">
              <a:solidFill>
                <a:schemeClr val="bg2"/>
              </a:solidFill>
              <a:sym typeface="Wingdings" pitchFamily="2" charset="2"/>
            </a:endParaRPr>
          </a:p>
          <a:p>
            <a:pPr algn="just"/>
            <a:r>
              <a:rPr lang="fr-FR" sz="1800">
                <a:solidFill>
                  <a:schemeClr val="bg2"/>
                </a:solidFill>
                <a:sym typeface="Wingdings" pitchFamily="2" charset="2"/>
              </a:rPr>
              <a:t>Quelques chiffres :</a:t>
            </a:r>
          </a:p>
          <a:p>
            <a:pPr algn="just"/>
            <a:endParaRPr lang="fr-FR" sz="1800">
              <a:solidFill>
                <a:schemeClr val="bg2"/>
              </a:solidFill>
              <a:sym typeface="Wingdings" pitchFamily="2" charset="2"/>
            </a:endParaRPr>
          </a:p>
          <a:p>
            <a:pPr algn="just"/>
            <a:r>
              <a:rPr lang="fr-FR" sz="1800">
                <a:solidFill>
                  <a:schemeClr val="bg2"/>
                </a:solidFill>
                <a:sym typeface="Wingdings" pitchFamily="2" charset="2"/>
              </a:rPr>
              <a:t>Etude </a:t>
            </a:r>
            <a:r>
              <a:rPr lang="fr-FR" sz="1800" i="1">
                <a:solidFill>
                  <a:schemeClr val="bg2"/>
                </a:solidFill>
                <a:sym typeface="Wingdings" pitchFamily="2" charset="2"/>
              </a:rPr>
              <a:t>Association pour la recherche sur les systèmes de valeurs</a:t>
            </a:r>
            <a:r>
              <a:rPr lang="fr-FR" sz="1800">
                <a:solidFill>
                  <a:schemeClr val="bg2"/>
                </a:solidFill>
                <a:sym typeface="Wingdings" pitchFamily="2" charset="2"/>
              </a:rPr>
              <a:t> (</a:t>
            </a:r>
            <a:r>
              <a:rPr lang="fr-FR" sz="1800" i="1">
                <a:solidFill>
                  <a:schemeClr val="bg2"/>
                </a:solidFill>
                <a:sym typeface="Wingdings" pitchFamily="2" charset="2"/>
              </a:rPr>
              <a:t>ARVAL)</a:t>
            </a:r>
            <a:r>
              <a:rPr lang="fr-FR" sz="1800">
                <a:solidFill>
                  <a:schemeClr val="bg2"/>
                </a:solidFill>
                <a:sym typeface="Wingdings" pitchFamily="2" charset="2"/>
              </a:rPr>
              <a:t> 2008 :</a:t>
            </a:r>
            <a:r>
              <a:rPr lang="fr-FR" sz="1800">
                <a:sym typeface="Wingdings" pitchFamily="2" charset="2"/>
              </a:rPr>
              <a:t> </a:t>
            </a:r>
          </a:p>
          <a:p>
            <a:pPr algn="just"/>
            <a:endParaRPr lang="fr-FR" sz="1800">
              <a:sym typeface="Wingdings" pitchFamily="2" charset="2"/>
            </a:endParaRPr>
          </a:p>
          <a:p>
            <a:pPr marL="742950" lvl="1" indent="-285750" algn="just">
              <a:buFont typeface="Wingdings" pitchFamily="2" charset="2"/>
              <a:buChar char="ü"/>
            </a:pPr>
            <a:r>
              <a:rPr lang="fr-FR" sz="1800">
                <a:solidFill>
                  <a:schemeClr val="bg2"/>
                </a:solidFill>
                <a:sym typeface="Wingdings" pitchFamily="2" charset="2"/>
              </a:rPr>
              <a:t>la valeur « travail » se place en seconde position, juste derrière la valeur « famille », mais devant celle des amis et relations (3e), des loisirs (4e), de la religion (5e) et de la politique (6e).</a:t>
            </a:r>
            <a:r>
              <a:rPr lang="fr-FR" sz="1500">
                <a:solidFill>
                  <a:schemeClr val="bg2"/>
                </a:solidFill>
                <a:sym typeface="Wingdings" pitchFamily="2" charset="2"/>
              </a:rPr>
              <a:t> </a:t>
            </a:r>
          </a:p>
          <a:p>
            <a:pPr algn="l"/>
            <a:endParaRPr lang="fr-FR" sz="1500">
              <a:solidFill>
                <a:schemeClr val="bg2"/>
              </a:solidFill>
              <a:sym typeface="Wingdings" pitchFamily="2" charset="2"/>
            </a:endParaRPr>
          </a:p>
          <a:p>
            <a:pPr algn="l"/>
            <a:endParaRPr lang="fr-FR" sz="1500">
              <a:solidFill>
                <a:schemeClr val="bg2"/>
              </a:solidFill>
              <a:sym typeface="Wingdings" pitchFamily="2" charset="2"/>
            </a:endParaRPr>
          </a:p>
          <a:p>
            <a:pPr algn="just"/>
            <a:r>
              <a:rPr lang="fr-FR" sz="1800">
                <a:solidFill>
                  <a:schemeClr val="bg2"/>
                </a:solidFill>
                <a:sym typeface="Wingdings" pitchFamily="2" charset="2"/>
              </a:rPr>
              <a:t>Sondage </a:t>
            </a:r>
            <a:r>
              <a:rPr lang="fr-FR" sz="1800" i="1">
                <a:solidFill>
                  <a:schemeClr val="bg2"/>
                </a:solidFill>
                <a:sym typeface="Wingdings" pitchFamily="2" charset="2"/>
              </a:rPr>
              <a:t>Le Pèlerin (</a:t>
            </a:r>
            <a:r>
              <a:rPr lang="fr-FR" sz="1800">
                <a:solidFill>
                  <a:schemeClr val="bg2"/>
                </a:solidFill>
                <a:sym typeface="Wingdings" pitchFamily="2" charset="2"/>
              </a:rPr>
              <a:t>janvier 2011) : </a:t>
            </a:r>
          </a:p>
          <a:p>
            <a:pPr algn="just"/>
            <a:endParaRPr lang="fr-FR" sz="1800">
              <a:solidFill>
                <a:schemeClr val="bg2"/>
              </a:solidFill>
              <a:sym typeface="Wingdings" pitchFamily="2" charset="2"/>
            </a:endParaRPr>
          </a:p>
          <a:p>
            <a:pPr marL="742950" lvl="1" indent="-285750" algn="just">
              <a:buFont typeface="Wingdings" pitchFamily="2" charset="2"/>
              <a:buChar char="ü"/>
            </a:pPr>
            <a:r>
              <a:rPr lang="fr-FR" sz="1800">
                <a:solidFill>
                  <a:schemeClr val="bg2"/>
                </a:solidFill>
                <a:sym typeface="Wingdings" pitchFamily="2" charset="2"/>
              </a:rPr>
              <a:t>80% des Français affirment aller travailler avec plaisir, et dans la sphère professionnelle, ils recherchent d’abord l’épanouissement, ensuite trouver une place dans la société. La notion de </a:t>
            </a:r>
            <a:r>
              <a:rPr lang="fr-FR" sz="1800" i="1">
                <a:solidFill>
                  <a:schemeClr val="bg2"/>
                </a:solidFill>
                <a:sym typeface="Wingdings" pitchFamily="2" charset="2"/>
              </a:rPr>
              <a:t>« contrainte pour gagner de l’argent »</a:t>
            </a:r>
            <a:r>
              <a:rPr lang="fr-FR" sz="1800">
                <a:solidFill>
                  <a:schemeClr val="bg2"/>
                </a:solidFill>
                <a:sym typeface="Wingdings" pitchFamily="2" charset="2"/>
              </a:rPr>
              <a:t> n’arrive qu’en troisième position dans leur vision du travail. </a:t>
            </a:r>
          </a:p>
        </p:txBody>
      </p:sp>
      <p:sp>
        <p:nvSpPr>
          <p:cNvPr id="216068" name="Text Box 2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16070" name="Rectangle 6"/>
          <p:cNvSpPr>
            <a:spLocks noChangeArrowheads="1"/>
          </p:cNvSpPr>
          <p:nvPr/>
        </p:nvSpPr>
        <p:spPr bwMode="auto">
          <a:xfrm>
            <a:off x="190500" y="1539875"/>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16071" name="Text Box 7"/>
          <p:cNvSpPr txBox="1">
            <a:spLocks noChangeArrowheads="1"/>
          </p:cNvSpPr>
          <p:nvPr/>
        </p:nvSpPr>
        <p:spPr bwMode="auto">
          <a:xfrm>
            <a:off x="742950" y="195262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(2/9)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Espace réservé du numéro de diapositive 4"/>
          <p:cNvSpPr>
            <a:spLocks noGrp="1" noChangeArrowheads="1"/>
          </p:cNvSpPr>
          <p:nvPr>
            <p:ph type="sldNum" sz="quarter" idx="10"/>
          </p:nvPr>
        </p:nvSpPr>
        <p:spPr/>
        <p:txBody>
          <a:bodyPr/>
          <a:lstStyle/>
          <a:p>
            <a:pPr>
              <a:defRPr/>
            </a:pPr>
            <a:fld id="{0A84017C-83DD-4BFD-BA86-D7F068DE3977}" type="slidenum">
              <a:rPr lang="fr-FR"/>
              <a:pPr>
                <a:defRPr/>
              </a:pPr>
              <a:t>13</a:t>
            </a:fld>
            <a:endParaRPr lang="fr-FR"/>
          </a:p>
        </p:txBody>
      </p:sp>
      <p:sp>
        <p:nvSpPr>
          <p:cNvPr id="196610"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96611" name="Text Box 6"/>
          <p:cNvSpPr txBox="1">
            <a:spLocks noChangeArrowheads="1"/>
          </p:cNvSpPr>
          <p:nvPr/>
        </p:nvSpPr>
        <p:spPr bwMode="auto">
          <a:xfrm>
            <a:off x="193675" y="3255963"/>
            <a:ext cx="6388100" cy="5016759"/>
          </a:xfrm>
          <a:prstGeom prst="rect">
            <a:avLst/>
          </a:prstGeom>
          <a:noFill/>
          <a:ln w="9525">
            <a:noFill/>
            <a:miter lim="800000"/>
            <a:headEnd/>
            <a:tailEnd/>
          </a:ln>
          <a:effectLst/>
        </p:spPr>
        <p:txBody>
          <a:bodyPr>
            <a:spAutoFit/>
          </a:bodyPr>
          <a:lstStyle/>
          <a:p>
            <a:pPr algn="just"/>
            <a:r>
              <a:rPr lang="fr-FR" sz="1800" dirty="0">
                <a:solidFill>
                  <a:schemeClr val="bg2"/>
                </a:solidFill>
              </a:rPr>
              <a:t>Le travail, à ne pas confondre avec l’emploi, peut être rémunéré (travail salarié) ou non (bénévolat).</a:t>
            </a:r>
            <a:r>
              <a:rPr lang="fr-FR" sz="1400" dirty="0">
                <a:solidFill>
                  <a:schemeClr val="bg2"/>
                </a:solidFill>
              </a:rPr>
              <a:t> </a:t>
            </a:r>
          </a:p>
          <a:p>
            <a:pPr algn="just"/>
            <a:r>
              <a:rPr lang="fr-FR" sz="1400" dirty="0">
                <a:solidFill>
                  <a:srgbClr val="990099"/>
                </a:solidFill>
              </a:rPr>
              <a:t>	</a:t>
            </a:r>
            <a:endParaRPr lang="fr-FR" sz="1600" u="sng" dirty="0">
              <a:solidFill>
                <a:schemeClr val="bg2"/>
              </a:solidFill>
              <a:sym typeface="Wingdings" pitchFamily="2" charset="2"/>
            </a:endParaRPr>
          </a:p>
          <a:p>
            <a:pPr algn="just"/>
            <a:r>
              <a:rPr lang="fr-FR" sz="1800" dirty="0">
                <a:solidFill>
                  <a:schemeClr val="bg2"/>
                </a:solidFill>
                <a:sym typeface="Wingdings" pitchFamily="2" charset="2"/>
              </a:rPr>
              <a:t>On définit le travail salarié comme étant un effort individuel ou collectif, physique ou intellectuel, conscient, délibéré, créatif, dont le but est de concrétiser un projet ou une idée en échange d’une rétribution. L’économiste, plus pragmatique, verra dans le travail une activité rémunérée qui permet la production de biens ou de services.</a:t>
            </a:r>
          </a:p>
          <a:p>
            <a:pPr algn="just"/>
            <a:endParaRPr lang="fr-FR" sz="1800" dirty="0">
              <a:solidFill>
                <a:schemeClr val="bg2"/>
              </a:solidFill>
              <a:sym typeface="Wingdings" pitchFamily="2" charset="2"/>
            </a:endParaRPr>
          </a:p>
          <a:p>
            <a:pPr algn="just"/>
            <a:r>
              <a:rPr lang="fr-FR" sz="1800" dirty="0">
                <a:solidFill>
                  <a:schemeClr val="bg2"/>
                </a:solidFill>
                <a:sym typeface="Wingdings" pitchFamily="2" charset="2"/>
              </a:rPr>
              <a:t>Mais le travail, c’est aussi la mobilisation de l’intelligence par la mise en œuvre de comportements, d’attitudes, d’actes utiles pour faire face à tout ce qui n’est pas prévu, écrit, appris.</a:t>
            </a:r>
          </a:p>
          <a:p>
            <a:pPr algn="just"/>
            <a:endParaRPr lang="fr-FR" sz="1800" dirty="0">
              <a:solidFill>
                <a:schemeClr val="bg2"/>
              </a:solidFill>
              <a:sym typeface="Wingdings" pitchFamily="2" charset="2"/>
            </a:endParaRPr>
          </a:p>
          <a:p>
            <a:pPr algn="just"/>
            <a:r>
              <a:rPr lang="fr-FR" sz="1800" dirty="0">
                <a:solidFill>
                  <a:schemeClr val="bg2"/>
                </a:solidFill>
                <a:sym typeface="Wingdings" pitchFamily="2" charset="2"/>
              </a:rPr>
              <a:t>Cette dernière notion induit la différence</a:t>
            </a:r>
            <a:r>
              <a:rPr lang="fr-FR" sz="1800" dirty="0" smtClean="0">
                <a:solidFill>
                  <a:schemeClr val="bg2"/>
                </a:solidFill>
                <a:sym typeface="Wingdings" pitchFamily="2" charset="2"/>
              </a:rPr>
              <a:t> entre </a:t>
            </a:r>
            <a:r>
              <a:rPr lang="fr-FR" sz="1800" dirty="0">
                <a:solidFill>
                  <a:schemeClr val="bg2"/>
                </a:solidFill>
                <a:sym typeface="Wingdings" pitchFamily="2" charset="2"/>
              </a:rPr>
              <a:t>la tâche, autrement dit le travail prescrit, et l’activité, autrement dit le travail réel.</a:t>
            </a:r>
          </a:p>
          <a:p>
            <a:pPr algn="just"/>
            <a:endParaRPr lang="fr-FR" sz="1800" b="1" u="sng" dirty="0">
              <a:sym typeface="Wingdings" pitchFamily="2" charset="2"/>
            </a:endParaRPr>
          </a:p>
        </p:txBody>
      </p:sp>
      <p:sp>
        <p:nvSpPr>
          <p:cNvPr id="196612" name="Text Box 2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96614" name="Rectangle 6"/>
          <p:cNvSpPr>
            <a:spLocks noChangeArrowheads="1"/>
          </p:cNvSpPr>
          <p:nvPr/>
        </p:nvSpPr>
        <p:spPr bwMode="auto">
          <a:xfrm>
            <a:off x="238125" y="139700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196615" name="Text Box 7"/>
          <p:cNvSpPr txBox="1">
            <a:spLocks noChangeArrowheads="1"/>
          </p:cNvSpPr>
          <p:nvPr/>
        </p:nvSpPr>
        <p:spPr bwMode="auto">
          <a:xfrm>
            <a:off x="628650" y="180975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(3/9)</a:t>
            </a:r>
          </a:p>
        </p:txBody>
      </p:sp>
      <p:sp>
        <p:nvSpPr>
          <p:cNvPr id="196616" name="Rectangle 8"/>
          <p:cNvSpPr>
            <a:spLocks noChangeArrowheads="1"/>
          </p:cNvSpPr>
          <p:nvPr/>
        </p:nvSpPr>
        <p:spPr bwMode="auto">
          <a:xfrm>
            <a:off x="241300" y="2635250"/>
            <a:ext cx="6235700" cy="635000"/>
          </a:xfrm>
          <a:prstGeom prst="rect">
            <a:avLst/>
          </a:prstGeom>
          <a:noFill/>
          <a:ln w="25400">
            <a:solidFill>
              <a:schemeClr val="bg2"/>
            </a:solidFill>
            <a:miter lim="800000"/>
            <a:headEnd/>
            <a:tailEnd/>
          </a:ln>
          <a:effectLst/>
        </p:spPr>
        <p:txBody>
          <a:bodyPr anchor="ctr">
            <a:spAutoFit/>
          </a:bodyPr>
          <a:lstStyle/>
          <a:p>
            <a:pPr algn="just" eaLnBrk="0" hangingPunct="0"/>
            <a:r>
              <a:rPr lang="fr-FR" b="1" u="sng">
                <a:solidFill>
                  <a:schemeClr val="accent1"/>
                </a:solidFill>
              </a:rPr>
              <a:t>A RETENIR :</a:t>
            </a:r>
          </a:p>
          <a:p>
            <a:pPr algn="just" eaLnBrk="0" hangingPunct="0"/>
            <a:r>
              <a:rPr lang="fr-FR" sz="1200" b="1">
                <a:solidFill>
                  <a:schemeClr val="accent1"/>
                </a:solidFill>
              </a:rPr>
              <a:t>Etymologie du mot travail : le « tripalium » ne désignait pas à l’origine un instrument de torture mais servait à immobiliser les grands animaux. </a:t>
            </a:r>
          </a:p>
        </p:txBody>
      </p:sp>
      <p:sp>
        <p:nvSpPr>
          <p:cNvPr id="196618" name="Rectangle 10"/>
          <p:cNvSpPr>
            <a:spLocks noChangeArrowheads="1"/>
          </p:cNvSpPr>
          <p:nvPr/>
        </p:nvSpPr>
        <p:spPr bwMode="auto">
          <a:xfrm>
            <a:off x="901700" y="2179638"/>
            <a:ext cx="3397250" cy="366712"/>
          </a:xfrm>
          <a:prstGeom prst="rect">
            <a:avLst/>
          </a:prstGeom>
          <a:noFill/>
          <a:ln w="9525">
            <a:noFill/>
            <a:miter lim="800000"/>
            <a:headEnd/>
            <a:tailEnd/>
          </a:ln>
          <a:effectLst/>
        </p:spPr>
        <p:txBody>
          <a:bodyPr wrap="none">
            <a:spAutoFit/>
          </a:bodyPr>
          <a:lstStyle/>
          <a:p>
            <a:r>
              <a:rPr lang="fr-FR" sz="1800" u="sng">
                <a:solidFill>
                  <a:srgbClr val="915F64"/>
                </a:solidFill>
                <a:sym typeface="Wingdings" pitchFamily="2" charset="2"/>
              </a:rPr>
              <a:t> Le travail c’est quoi au juste?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Espace réservé du numéro de diapositive 4"/>
          <p:cNvSpPr>
            <a:spLocks noGrp="1" noChangeArrowheads="1"/>
          </p:cNvSpPr>
          <p:nvPr>
            <p:ph type="sldNum" sz="quarter" idx="10"/>
          </p:nvPr>
        </p:nvSpPr>
        <p:spPr/>
        <p:txBody>
          <a:bodyPr/>
          <a:lstStyle/>
          <a:p>
            <a:pPr>
              <a:defRPr/>
            </a:pPr>
            <a:fld id="{B55C52A6-ACF6-448E-9FBC-00D3CFED1042}" type="slidenum">
              <a:rPr lang="fr-FR"/>
              <a:pPr>
                <a:defRPr/>
              </a:pPr>
              <a:t>14</a:t>
            </a:fld>
            <a:endParaRPr lang="fr-FR"/>
          </a:p>
        </p:txBody>
      </p:sp>
      <p:sp>
        <p:nvSpPr>
          <p:cNvPr id="193538" name="Rectangle 3"/>
          <p:cNvSpPr>
            <a:spLocks noGrp="1" noChangeArrowheads="1"/>
          </p:cNvSpPr>
          <p:nvPr>
            <p:ph type="body" sz="half" idx="4294967295"/>
          </p:nvPr>
        </p:nvSpPr>
        <p:spPr>
          <a:xfrm>
            <a:off x="157163" y="2557463"/>
            <a:ext cx="6348412" cy="566737"/>
          </a:xfrm>
        </p:spPr>
        <p:txBody>
          <a:bodyPr/>
          <a:lstStyle/>
          <a:p>
            <a:pPr marL="0" indent="0">
              <a:lnSpc>
                <a:spcPct val="80000"/>
              </a:lnSpc>
              <a:buFontTx/>
              <a:buNone/>
            </a:pPr>
            <a:r>
              <a:rPr sz="1800" b="1" u="sng" dirty="0" smtClean="0">
                <a:solidFill>
                  <a:srgbClr val="3333FF"/>
                </a:solidFill>
                <a:sym typeface="Wingdings" pitchFamily="2" charset="2"/>
              </a:rPr>
              <a:t>Le travail  se déploie dans l’écart entre le prescrit et le réel du métier</a:t>
            </a:r>
            <a:endParaRPr dirty="0" smtClean="0"/>
          </a:p>
        </p:txBody>
      </p:sp>
      <p:sp>
        <p:nvSpPr>
          <p:cNvPr id="193541" name="Rectangle 7"/>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93542" name="Text Box 2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grpSp>
        <p:nvGrpSpPr>
          <p:cNvPr id="193564" name="Group 28"/>
          <p:cNvGrpSpPr>
            <a:grpSpLocks/>
          </p:cNvGrpSpPr>
          <p:nvPr/>
        </p:nvGrpSpPr>
        <p:grpSpPr bwMode="auto">
          <a:xfrm>
            <a:off x="276225" y="3190875"/>
            <a:ext cx="6419850" cy="2133600"/>
            <a:chOff x="174" y="1458"/>
            <a:chExt cx="4044" cy="1344"/>
          </a:xfrm>
        </p:grpSpPr>
        <p:grpSp>
          <p:nvGrpSpPr>
            <p:cNvPr id="193559" name="Group 23"/>
            <p:cNvGrpSpPr>
              <a:grpSpLocks/>
            </p:cNvGrpSpPr>
            <p:nvPr/>
          </p:nvGrpSpPr>
          <p:grpSpPr bwMode="auto">
            <a:xfrm>
              <a:off x="1428" y="1458"/>
              <a:ext cx="1380" cy="294"/>
              <a:chOff x="4320" y="1548"/>
              <a:chExt cx="1380" cy="294"/>
            </a:xfrm>
          </p:grpSpPr>
          <p:sp>
            <p:nvSpPr>
              <p:cNvPr id="193543" name="AutoShape 7"/>
              <p:cNvSpPr>
                <a:spLocks noChangeArrowheads="1"/>
              </p:cNvSpPr>
              <p:nvPr/>
            </p:nvSpPr>
            <p:spPr bwMode="auto">
              <a:xfrm>
                <a:off x="4320" y="1548"/>
                <a:ext cx="1380" cy="294"/>
              </a:xfrm>
              <a:prstGeom prst="roundRect">
                <a:avLst>
                  <a:gd name="adj" fmla="val 16667"/>
                </a:avLst>
              </a:prstGeom>
              <a:noFill/>
              <a:ln w="9525">
                <a:solidFill>
                  <a:schemeClr val="tx1"/>
                </a:solidFill>
                <a:round/>
                <a:headEnd/>
                <a:tailEnd/>
              </a:ln>
              <a:effectLst/>
            </p:spPr>
            <p:txBody>
              <a:bodyPr wrap="none" anchor="ctr"/>
              <a:lstStyle/>
              <a:p>
                <a:endParaRPr lang="fr-FR"/>
              </a:p>
            </p:txBody>
          </p:sp>
          <p:sp>
            <p:nvSpPr>
              <p:cNvPr id="193544" name="Text Box 8"/>
              <p:cNvSpPr txBox="1">
                <a:spLocks noChangeArrowheads="1"/>
              </p:cNvSpPr>
              <p:nvPr/>
            </p:nvSpPr>
            <p:spPr bwMode="auto">
              <a:xfrm>
                <a:off x="4320" y="1568"/>
                <a:ext cx="1349" cy="231"/>
              </a:xfrm>
              <a:prstGeom prst="rect">
                <a:avLst/>
              </a:prstGeom>
              <a:noFill/>
              <a:ln w="9525">
                <a:noFill/>
                <a:miter lim="800000"/>
                <a:headEnd/>
                <a:tailEnd/>
              </a:ln>
              <a:effectLst/>
            </p:spPr>
            <p:txBody>
              <a:bodyPr>
                <a:spAutoFit/>
              </a:bodyPr>
              <a:lstStyle/>
              <a:p>
                <a:endParaRPr lang="fr-FR" sz="500"/>
              </a:p>
              <a:p>
                <a:r>
                  <a:rPr lang="fr-FR" sz="1300">
                    <a:solidFill>
                      <a:schemeClr val="bg2"/>
                    </a:solidFill>
                  </a:rPr>
                  <a:t>POUR UNE ACTIVITE</a:t>
                </a:r>
              </a:p>
            </p:txBody>
          </p:sp>
        </p:grpSp>
        <p:grpSp>
          <p:nvGrpSpPr>
            <p:cNvPr id="193545" name="Group 9"/>
            <p:cNvGrpSpPr>
              <a:grpSpLocks/>
            </p:cNvGrpSpPr>
            <p:nvPr/>
          </p:nvGrpSpPr>
          <p:grpSpPr bwMode="auto">
            <a:xfrm>
              <a:off x="174" y="1782"/>
              <a:ext cx="1314" cy="1020"/>
              <a:chOff x="276" y="4110"/>
              <a:chExt cx="1038" cy="1170"/>
            </a:xfrm>
          </p:grpSpPr>
          <p:sp>
            <p:nvSpPr>
              <p:cNvPr id="193546" name="AutoShape 10"/>
              <p:cNvSpPr>
                <a:spLocks noChangeArrowheads="1"/>
              </p:cNvSpPr>
              <p:nvPr/>
            </p:nvSpPr>
            <p:spPr bwMode="auto">
              <a:xfrm>
                <a:off x="276" y="4110"/>
                <a:ext cx="1038" cy="1170"/>
              </a:xfrm>
              <a:prstGeom prst="verticalScroll">
                <a:avLst>
                  <a:gd name="adj" fmla="val 12500"/>
                </a:avLst>
              </a:prstGeom>
              <a:noFill/>
              <a:ln w="9525">
                <a:solidFill>
                  <a:schemeClr val="tx1"/>
                </a:solidFill>
                <a:round/>
                <a:headEnd/>
                <a:tailEnd/>
              </a:ln>
              <a:effectLst/>
            </p:spPr>
            <p:txBody>
              <a:bodyPr wrap="none" anchor="ctr"/>
              <a:lstStyle/>
              <a:p>
                <a:endParaRPr lang="fr-FR"/>
              </a:p>
            </p:txBody>
          </p:sp>
          <p:sp>
            <p:nvSpPr>
              <p:cNvPr id="193547" name="Text Box 11"/>
              <p:cNvSpPr txBox="1">
                <a:spLocks noChangeArrowheads="1"/>
              </p:cNvSpPr>
              <p:nvPr/>
            </p:nvSpPr>
            <p:spPr bwMode="auto">
              <a:xfrm>
                <a:off x="422" y="4256"/>
                <a:ext cx="634" cy="969"/>
              </a:xfrm>
              <a:prstGeom prst="rect">
                <a:avLst/>
              </a:prstGeom>
              <a:noFill/>
              <a:ln w="9525">
                <a:noFill/>
                <a:miter lim="800000"/>
                <a:headEnd/>
                <a:tailEnd/>
              </a:ln>
              <a:effectLst/>
            </p:spPr>
            <p:txBody>
              <a:bodyPr wrap="none">
                <a:spAutoFit/>
              </a:bodyPr>
              <a:lstStyle/>
              <a:p>
                <a:pPr algn="l"/>
                <a:r>
                  <a:rPr lang="fr-FR" sz="1300" b="1">
                    <a:solidFill>
                      <a:schemeClr val="bg2"/>
                    </a:solidFill>
                  </a:rPr>
                  <a:t>TRAVAIL</a:t>
                </a:r>
              </a:p>
              <a:p>
                <a:pPr algn="l"/>
                <a:r>
                  <a:rPr lang="fr-FR" sz="1300" b="1">
                    <a:solidFill>
                      <a:schemeClr val="bg2"/>
                    </a:solidFill>
                  </a:rPr>
                  <a:t>PRESCRIT</a:t>
                </a:r>
              </a:p>
              <a:p>
                <a:pPr algn="l"/>
                <a:endParaRPr lang="fr-FR">
                  <a:solidFill>
                    <a:schemeClr val="bg2"/>
                  </a:solidFill>
                </a:endParaRPr>
              </a:p>
              <a:p>
                <a:pPr algn="l">
                  <a:buFontTx/>
                  <a:buChar char="-"/>
                </a:pPr>
                <a:r>
                  <a:rPr lang="fr-FR" sz="1200">
                    <a:solidFill>
                      <a:schemeClr val="bg2"/>
                    </a:solidFill>
                  </a:rPr>
                  <a:t> Procédure</a:t>
                </a:r>
              </a:p>
              <a:p>
                <a:pPr algn="l">
                  <a:buFontTx/>
                  <a:buChar char="-"/>
                </a:pPr>
                <a:r>
                  <a:rPr lang="fr-FR" sz="1200">
                    <a:solidFill>
                      <a:schemeClr val="bg2"/>
                    </a:solidFill>
                  </a:rPr>
                  <a:t> Mission</a:t>
                </a:r>
              </a:p>
              <a:p>
                <a:pPr algn="l">
                  <a:buFontTx/>
                  <a:buChar char="-"/>
                </a:pPr>
                <a:r>
                  <a:rPr lang="fr-FR" sz="1200">
                    <a:solidFill>
                      <a:schemeClr val="bg2"/>
                    </a:solidFill>
                  </a:rPr>
                  <a:t> Fiche de poste</a:t>
                </a:r>
              </a:p>
              <a:p>
                <a:pPr algn="l">
                  <a:buFontTx/>
                  <a:buChar char="-"/>
                </a:pPr>
                <a:endParaRPr lang="fr-FR">
                  <a:solidFill>
                    <a:schemeClr val="bg2"/>
                  </a:solidFill>
                </a:endParaRPr>
              </a:p>
            </p:txBody>
          </p:sp>
        </p:grpSp>
        <p:grpSp>
          <p:nvGrpSpPr>
            <p:cNvPr id="193548" name="Group 12"/>
            <p:cNvGrpSpPr>
              <a:grpSpLocks/>
            </p:cNvGrpSpPr>
            <p:nvPr/>
          </p:nvGrpSpPr>
          <p:grpSpPr bwMode="auto">
            <a:xfrm>
              <a:off x="2868" y="1756"/>
              <a:ext cx="1350" cy="1032"/>
              <a:chOff x="2392" y="4132"/>
              <a:chExt cx="1038" cy="1170"/>
            </a:xfrm>
          </p:grpSpPr>
          <p:sp>
            <p:nvSpPr>
              <p:cNvPr id="193549" name="AutoShape 13"/>
              <p:cNvSpPr>
                <a:spLocks noChangeArrowheads="1"/>
              </p:cNvSpPr>
              <p:nvPr/>
            </p:nvSpPr>
            <p:spPr bwMode="auto">
              <a:xfrm>
                <a:off x="2392" y="4132"/>
                <a:ext cx="1038" cy="1170"/>
              </a:xfrm>
              <a:prstGeom prst="verticalScroll">
                <a:avLst>
                  <a:gd name="adj" fmla="val 12500"/>
                </a:avLst>
              </a:prstGeom>
              <a:noFill/>
              <a:ln w="9525">
                <a:solidFill>
                  <a:schemeClr val="tx1"/>
                </a:solidFill>
                <a:round/>
                <a:headEnd/>
                <a:tailEnd/>
              </a:ln>
              <a:effectLst/>
            </p:spPr>
            <p:txBody>
              <a:bodyPr wrap="none" anchor="ctr"/>
              <a:lstStyle/>
              <a:p>
                <a:endParaRPr lang="fr-FR"/>
              </a:p>
            </p:txBody>
          </p:sp>
          <p:sp>
            <p:nvSpPr>
              <p:cNvPr id="193550" name="Text Box 14"/>
              <p:cNvSpPr txBox="1">
                <a:spLocks noChangeArrowheads="1"/>
              </p:cNvSpPr>
              <p:nvPr/>
            </p:nvSpPr>
            <p:spPr bwMode="auto">
              <a:xfrm>
                <a:off x="2540" y="4244"/>
                <a:ext cx="754" cy="980"/>
              </a:xfrm>
              <a:prstGeom prst="rect">
                <a:avLst/>
              </a:prstGeom>
              <a:noFill/>
              <a:ln w="9525">
                <a:noFill/>
                <a:miter lim="800000"/>
                <a:headEnd/>
                <a:tailEnd/>
              </a:ln>
              <a:effectLst/>
            </p:spPr>
            <p:txBody>
              <a:bodyPr>
                <a:spAutoFit/>
              </a:bodyPr>
              <a:lstStyle/>
              <a:p>
                <a:pPr algn="l"/>
                <a:r>
                  <a:rPr lang="fr-FR" sz="1300" b="1">
                    <a:solidFill>
                      <a:schemeClr val="bg2"/>
                    </a:solidFill>
                  </a:rPr>
                  <a:t>TRAVAIL </a:t>
                </a:r>
              </a:p>
              <a:p>
                <a:pPr algn="l"/>
                <a:r>
                  <a:rPr lang="fr-FR" sz="1300" b="1">
                    <a:solidFill>
                      <a:schemeClr val="bg2"/>
                    </a:solidFill>
                  </a:rPr>
                  <a:t>REEL</a:t>
                </a:r>
              </a:p>
              <a:p>
                <a:pPr algn="l"/>
                <a:endParaRPr lang="fr-FR">
                  <a:solidFill>
                    <a:schemeClr val="bg2"/>
                  </a:solidFill>
                </a:endParaRPr>
              </a:p>
              <a:p>
                <a:pPr algn="l"/>
                <a:r>
                  <a:rPr lang="fr-FR" sz="1200">
                    <a:solidFill>
                      <a:schemeClr val="bg2"/>
                    </a:solidFill>
                  </a:rPr>
                  <a:t>- Ce qui résiste au prescrit</a:t>
                </a:r>
              </a:p>
              <a:p>
                <a:pPr algn="l"/>
                <a:r>
                  <a:rPr lang="fr-FR" sz="1200">
                    <a:solidFill>
                      <a:schemeClr val="bg2"/>
                    </a:solidFill>
                  </a:rPr>
                  <a:t>- Ce qui est ajouté au prescrit</a:t>
                </a:r>
              </a:p>
            </p:txBody>
          </p:sp>
        </p:grpSp>
        <p:grpSp>
          <p:nvGrpSpPr>
            <p:cNvPr id="193555" name="Group 19"/>
            <p:cNvGrpSpPr>
              <a:grpSpLocks/>
            </p:cNvGrpSpPr>
            <p:nvPr/>
          </p:nvGrpSpPr>
          <p:grpSpPr bwMode="auto">
            <a:xfrm>
              <a:off x="1386" y="1764"/>
              <a:ext cx="1566" cy="570"/>
              <a:chOff x="1356" y="3756"/>
              <a:chExt cx="1566" cy="570"/>
            </a:xfrm>
          </p:grpSpPr>
          <p:sp>
            <p:nvSpPr>
              <p:cNvPr id="193551" name="Line 15"/>
              <p:cNvSpPr>
                <a:spLocks noChangeShapeType="1"/>
              </p:cNvSpPr>
              <p:nvPr/>
            </p:nvSpPr>
            <p:spPr bwMode="auto">
              <a:xfrm flipH="1">
                <a:off x="1362" y="3756"/>
                <a:ext cx="672" cy="540"/>
              </a:xfrm>
              <a:prstGeom prst="line">
                <a:avLst/>
              </a:prstGeom>
              <a:noFill/>
              <a:ln w="57150">
                <a:solidFill>
                  <a:srgbClr val="008000"/>
                </a:solidFill>
                <a:round/>
                <a:headEnd/>
                <a:tailEnd type="triangle" w="med" len="med"/>
              </a:ln>
              <a:effectLst/>
            </p:spPr>
            <p:txBody>
              <a:bodyPr/>
              <a:lstStyle/>
              <a:p>
                <a:endParaRPr lang="fr-FR"/>
              </a:p>
            </p:txBody>
          </p:sp>
          <p:sp>
            <p:nvSpPr>
              <p:cNvPr id="193552" name="Line 16"/>
              <p:cNvSpPr>
                <a:spLocks noChangeShapeType="1"/>
              </p:cNvSpPr>
              <p:nvPr/>
            </p:nvSpPr>
            <p:spPr bwMode="auto">
              <a:xfrm flipH="1" flipV="1">
                <a:off x="2076" y="3756"/>
                <a:ext cx="846" cy="558"/>
              </a:xfrm>
              <a:prstGeom prst="line">
                <a:avLst/>
              </a:prstGeom>
              <a:noFill/>
              <a:ln w="57150">
                <a:solidFill>
                  <a:srgbClr val="008000"/>
                </a:solidFill>
                <a:round/>
                <a:headEnd/>
                <a:tailEnd type="triangle" w="med" len="med"/>
              </a:ln>
              <a:effectLst/>
            </p:spPr>
            <p:txBody>
              <a:bodyPr/>
              <a:lstStyle/>
              <a:p>
                <a:endParaRPr lang="fr-FR"/>
              </a:p>
            </p:txBody>
          </p:sp>
          <p:sp>
            <p:nvSpPr>
              <p:cNvPr id="193553" name="Line 17"/>
              <p:cNvSpPr>
                <a:spLocks noChangeShapeType="1"/>
              </p:cNvSpPr>
              <p:nvPr/>
            </p:nvSpPr>
            <p:spPr bwMode="auto">
              <a:xfrm>
                <a:off x="1356" y="4320"/>
                <a:ext cx="1554" cy="6"/>
              </a:xfrm>
              <a:prstGeom prst="line">
                <a:avLst/>
              </a:prstGeom>
              <a:noFill/>
              <a:ln w="57150">
                <a:solidFill>
                  <a:srgbClr val="008000"/>
                </a:solidFill>
                <a:round/>
                <a:headEnd type="triangle" w="med" len="med"/>
                <a:tailEnd type="triangle" w="med" len="med"/>
              </a:ln>
              <a:effectLst/>
            </p:spPr>
            <p:txBody>
              <a:bodyPr/>
              <a:lstStyle/>
              <a:p>
                <a:endParaRPr lang="fr-FR"/>
              </a:p>
            </p:txBody>
          </p:sp>
        </p:grpSp>
        <p:sp>
          <p:nvSpPr>
            <p:cNvPr id="193554" name="Text Box 18"/>
            <p:cNvSpPr txBox="1">
              <a:spLocks noChangeArrowheads="1"/>
            </p:cNvSpPr>
            <p:nvPr/>
          </p:nvSpPr>
          <p:spPr bwMode="auto">
            <a:xfrm>
              <a:off x="1560" y="2430"/>
              <a:ext cx="1176" cy="218"/>
            </a:xfrm>
            <a:prstGeom prst="rect">
              <a:avLst/>
            </a:prstGeom>
            <a:noFill/>
            <a:ln w="9525">
              <a:solidFill>
                <a:srgbClr val="FF0000"/>
              </a:solidFill>
              <a:miter lim="800000"/>
              <a:headEnd/>
              <a:tailEnd/>
            </a:ln>
            <a:effectLst/>
          </p:spPr>
          <p:txBody>
            <a:bodyPr>
              <a:spAutoFit/>
            </a:bodyPr>
            <a:lstStyle/>
            <a:p>
              <a:pPr>
                <a:spcBef>
                  <a:spcPct val="50000"/>
                </a:spcBef>
              </a:pPr>
              <a:r>
                <a:rPr lang="fr-FR" sz="1600" b="1">
                  <a:solidFill>
                    <a:srgbClr val="990099"/>
                  </a:solidFill>
                </a:rPr>
                <a:t>Adaptation</a:t>
              </a:r>
            </a:p>
          </p:txBody>
        </p:sp>
      </p:grpSp>
      <p:sp>
        <p:nvSpPr>
          <p:cNvPr id="193561" name="Text Box 25"/>
          <p:cNvSpPr txBox="1">
            <a:spLocks noChangeArrowheads="1"/>
          </p:cNvSpPr>
          <p:nvPr/>
        </p:nvSpPr>
        <p:spPr bwMode="auto">
          <a:xfrm>
            <a:off x="304800" y="5505450"/>
            <a:ext cx="6362700" cy="1169551"/>
          </a:xfrm>
          <a:prstGeom prst="rect">
            <a:avLst/>
          </a:prstGeom>
          <a:noFill/>
          <a:ln w="9525">
            <a:noFill/>
            <a:miter lim="800000"/>
            <a:headEnd/>
            <a:tailEnd/>
          </a:ln>
          <a:effectLst/>
        </p:spPr>
        <p:txBody>
          <a:bodyPr>
            <a:spAutoFit/>
          </a:bodyPr>
          <a:lstStyle/>
          <a:p>
            <a:pPr algn="just">
              <a:spcBef>
                <a:spcPct val="50000"/>
              </a:spcBef>
            </a:pPr>
            <a:r>
              <a:rPr lang="fr-FR" sz="1400" dirty="0">
                <a:solidFill>
                  <a:srgbClr val="0000FF"/>
                </a:solidFill>
              </a:rPr>
              <a:t>L’activité</a:t>
            </a:r>
            <a:r>
              <a:rPr lang="fr-FR" sz="1400" dirty="0">
                <a:solidFill>
                  <a:schemeClr val="bg2"/>
                </a:solidFill>
              </a:rPr>
              <a:t> découle de la prescription d’une </a:t>
            </a:r>
            <a:r>
              <a:rPr lang="fr-FR" sz="1400" dirty="0">
                <a:solidFill>
                  <a:srgbClr val="0000FF"/>
                </a:solidFill>
              </a:rPr>
              <a:t>tâche</a:t>
            </a:r>
            <a:r>
              <a:rPr lang="fr-FR" sz="1400" dirty="0">
                <a:solidFill>
                  <a:schemeClr val="bg2"/>
                </a:solidFill>
              </a:rPr>
              <a:t> à accomplir. Pour que cette dernière devienne activité, donc productive, le salarié devra </a:t>
            </a:r>
            <a:r>
              <a:rPr lang="fr-FR" sz="1400" u="sng" dirty="0">
                <a:solidFill>
                  <a:srgbClr val="990099"/>
                </a:solidFill>
              </a:rPr>
              <a:t>adapter</a:t>
            </a:r>
            <a:r>
              <a:rPr lang="fr-FR" sz="1400" dirty="0">
                <a:solidFill>
                  <a:schemeClr val="bg2"/>
                </a:solidFill>
              </a:rPr>
              <a:t> son comportement, ses actes, en mobilisant son intelligence pour réaliser son travail. </a:t>
            </a:r>
            <a:r>
              <a:rPr lang="fr-FR" sz="1400" dirty="0">
                <a:solidFill>
                  <a:srgbClr val="0000FF"/>
                </a:solidFill>
              </a:rPr>
              <a:t>C’est donc du travail réel que dépend l’activité productrice de biens ou de services</a:t>
            </a:r>
            <a:r>
              <a:rPr lang="fr-FR" sz="1400" dirty="0">
                <a:solidFill>
                  <a:schemeClr val="bg2"/>
                </a:solidFill>
              </a:rPr>
              <a:t>.</a:t>
            </a:r>
          </a:p>
        </p:txBody>
      </p:sp>
      <p:sp>
        <p:nvSpPr>
          <p:cNvPr id="193566" name="Rectangle 30"/>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193567" name="Text Box 31"/>
          <p:cNvSpPr txBox="1">
            <a:spLocks noChangeArrowheads="1"/>
          </p:cNvSpPr>
          <p:nvPr/>
        </p:nvSpPr>
        <p:spPr bwMode="auto">
          <a:xfrm>
            <a:off x="762000" y="185737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(4/9)</a:t>
            </a:r>
          </a:p>
        </p:txBody>
      </p:sp>
      <p:sp>
        <p:nvSpPr>
          <p:cNvPr id="193569" name="Rectangle 3"/>
          <p:cNvSpPr>
            <a:spLocks noChangeArrowheads="1"/>
          </p:cNvSpPr>
          <p:nvPr/>
        </p:nvSpPr>
        <p:spPr bwMode="auto">
          <a:xfrm>
            <a:off x="581025" y="2224088"/>
            <a:ext cx="6119813" cy="328612"/>
          </a:xfrm>
          <a:prstGeom prst="rect">
            <a:avLst/>
          </a:prstGeom>
          <a:noFill/>
          <a:ln w="9525">
            <a:noFill/>
            <a:miter lim="800000"/>
            <a:headEnd/>
            <a:tailEnd/>
          </a:ln>
        </p:spPr>
        <p:txBody>
          <a:bodyPr/>
          <a:lstStyle/>
          <a:p>
            <a:pPr algn="l">
              <a:lnSpc>
                <a:spcPct val="80000"/>
              </a:lnSpc>
            </a:pPr>
            <a:r>
              <a:rPr lang="fr-FR" sz="1800">
                <a:solidFill>
                  <a:srgbClr val="990099"/>
                </a:solidFill>
                <a:sym typeface="Wingdings" pitchFamily="2" charset="2"/>
              </a:rPr>
              <a:t>      </a:t>
            </a:r>
            <a:r>
              <a:rPr lang="fr-FR" sz="1800">
                <a:solidFill>
                  <a:srgbClr val="915F64"/>
                </a:solidFill>
                <a:sym typeface="Wingdings" pitchFamily="2" charset="2"/>
              </a:rPr>
              <a:t> </a:t>
            </a:r>
            <a:r>
              <a:rPr lang="fr-FR" sz="1800" u="sng">
                <a:solidFill>
                  <a:srgbClr val="915F64"/>
                </a:solidFill>
                <a:sym typeface="Wingdings" pitchFamily="2" charset="2"/>
              </a:rPr>
              <a:t>Travail prescrit, travail réel</a:t>
            </a:r>
            <a:r>
              <a:rPr lang="fr-FR" sz="1600" u="sng">
                <a:solidFill>
                  <a:srgbClr val="990099"/>
                </a:solidFill>
                <a:sym typeface="Wingdings" pitchFamily="2" charset="2"/>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Espace réservé du numéro de diapositive 4"/>
          <p:cNvSpPr>
            <a:spLocks noGrp="1" noChangeArrowheads="1"/>
          </p:cNvSpPr>
          <p:nvPr>
            <p:ph type="sldNum" sz="quarter" idx="10"/>
          </p:nvPr>
        </p:nvSpPr>
        <p:spPr/>
        <p:txBody>
          <a:bodyPr/>
          <a:lstStyle/>
          <a:p>
            <a:pPr>
              <a:defRPr/>
            </a:pPr>
            <a:fld id="{4E385F61-F262-4977-91CC-A7C859977B0E}" type="slidenum">
              <a:rPr lang="fr-FR"/>
              <a:pPr>
                <a:defRPr/>
              </a:pPr>
              <a:t>15</a:t>
            </a:fld>
            <a:endParaRPr lang="fr-FR"/>
          </a:p>
        </p:txBody>
      </p:sp>
      <p:sp>
        <p:nvSpPr>
          <p:cNvPr id="274435" name="Rectangle 7"/>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74436" name="Text Box 2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74459" name="Rectangle 27"/>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74460" name="Text Box 28"/>
          <p:cNvSpPr txBox="1">
            <a:spLocks noChangeArrowheads="1"/>
          </p:cNvSpPr>
          <p:nvPr/>
        </p:nvSpPr>
        <p:spPr bwMode="auto">
          <a:xfrm>
            <a:off x="628650" y="174307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(5/9)</a:t>
            </a:r>
          </a:p>
        </p:txBody>
      </p:sp>
      <p:sp>
        <p:nvSpPr>
          <p:cNvPr id="274461" name="Rectangle 29"/>
          <p:cNvSpPr>
            <a:spLocks noChangeArrowheads="1"/>
          </p:cNvSpPr>
          <p:nvPr/>
        </p:nvSpPr>
        <p:spPr bwMode="auto">
          <a:xfrm>
            <a:off x="466725" y="2346325"/>
            <a:ext cx="6162675" cy="4664075"/>
          </a:xfrm>
          <a:prstGeom prst="rect">
            <a:avLst/>
          </a:prstGeom>
          <a:noFill/>
          <a:ln w="9525">
            <a:noFill/>
            <a:miter lim="800000"/>
            <a:headEnd/>
            <a:tailEnd/>
          </a:ln>
          <a:effectLst/>
        </p:spPr>
        <p:txBody>
          <a:bodyPr anchor="ctr">
            <a:spAutoFit/>
          </a:bodyPr>
          <a:lstStyle/>
          <a:p>
            <a:pPr algn="just"/>
            <a:r>
              <a:rPr lang="fr-FR" sz="1500">
                <a:solidFill>
                  <a:schemeClr val="bg2"/>
                </a:solidFill>
              </a:rPr>
              <a:t>Une autre vision du travail : les dimensions eudémonique et hédonique (</a:t>
            </a:r>
            <a:r>
              <a:rPr lang="fr-FR" sz="1500" i="1">
                <a:solidFill>
                  <a:schemeClr val="bg2"/>
                </a:solidFill>
              </a:rPr>
              <a:t>Pierre-Éric Sutter, « Réinventer le sens de son travail », paru en 2013) :</a:t>
            </a:r>
          </a:p>
          <a:p>
            <a:endParaRPr lang="fr-FR" sz="1500" i="1">
              <a:solidFill>
                <a:schemeClr val="bg2"/>
              </a:solidFill>
            </a:endParaRPr>
          </a:p>
          <a:p>
            <a:pPr algn="just"/>
            <a:r>
              <a:rPr lang="fr-FR" sz="1500" b="1">
                <a:solidFill>
                  <a:srgbClr val="3333FF"/>
                </a:solidFill>
              </a:rPr>
              <a:t>La dimension eudémonique</a:t>
            </a:r>
            <a:r>
              <a:rPr lang="fr-FR" sz="1500" i="1">
                <a:solidFill>
                  <a:schemeClr val="bg2"/>
                </a:solidFill>
              </a:rPr>
              <a:t> « renvoie au travail pensé en tant qu’ « idée » ou qu’ « idéal », c’est-à-dire tout ce que vers quoi l’individu tend pour s’accomplir dans « le » travail. Ce terme provient du grec « eudaïmon » qui signifie « bonheur ». </a:t>
            </a:r>
          </a:p>
          <a:p>
            <a:pPr algn="just"/>
            <a:r>
              <a:rPr lang="fr-FR" sz="1500" i="1">
                <a:solidFill>
                  <a:schemeClr val="bg2"/>
                </a:solidFill>
              </a:rPr>
              <a:t>De manière générale, c’est le sens que l’individu donne a priori au travail, c’est la visée théorique et existentielle avec laquelle il envisage de s’y réaliser, celle qui guide sa réalisation pratique ».</a:t>
            </a:r>
          </a:p>
          <a:p>
            <a:pPr algn="just"/>
            <a:endParaRPr lang="fr-FR" sz="1500" i="1">
              <a:solidFill>
                <a:schemeClr val="bg2"/>
              </a:solidFill>
            </a:endParaRPr>
          </a:p>
          <a:p>
            <a:pPr algn="just"/>
            <a:r>
              <a:rPr lang="fr-FR" altLang="zh-CN" sz="1500">
                <a:solidFill>
                  <a:schemeClr val="bg2"/>
                </a:solidFill>
                <a:ea typeface="SimSun" pitchFamily="2" charset="-122"/>
              </a:rPr>
              <a:t>Par opposition, </a:t>
            </a:r>
            <a:r>
              <a:rPr lang="fr-FR" altLang="zh-CN" sz="1500" b="1">
                <a:solidFill>
                  <a:srgbClr val="3333FF"/>
                </a:solidFill>
                <a:ea typeface="SimSun" pitchFamily="2" charset="-122"/>
              </a:rPr>
              <a:t>la dimension hédonique</a:t>
            </a:r>
            <a:r>
              <a:rPr lang="fr-FR" altLang="zh-CN" sz="1500">
                <a:solidFill>
                  <a:schemeClr val="bg2"/>
                </a:solidFill>
                <a:ea typeface="SimSun" pitchFamily="2" charset="-122"/>
              </a:rPr>
              <a:t> du travail renvoie </a:t>
            </a:r>
            <a:r>
              <a:rPr lang="fr-FR" altLang="zh-CN" sz="1500" i="1">
                <a:solidFill>
                  <a:schemeClr val="bg2"/>
                </a:solidFill>
                <a:ea typeface="SimSun" pitchFamily="2" charset="-122"/>
              </a:rPr>
              <a:t>« au travail ressenti sous la forme </a:t>
            </a:r>
            <a:r>
              <a:rPr lang="fr-FR" altLang="zh-CN" sz="1500" b="1" i="1">
                <a:solidFill>
                  <a:schemeClr val="bg2"/>
                </a:solidFill>
                <a:ea typeface="SimSun" pitchFamily="2" charset="-122"/>
              </a:rPr>
              <a:t>d’émotions positives et négatives</a:t>
            </a:r>
            <a:r>
              <a:rPr lang="fr-FR" altLang="zh-CN" sz="1500" i="1">
                <a:solidFill>
                  <a:schemeClr val="bg2"/>
                </a:solidFill>
                <a:ea typeface="SimSun" pitchFamily="2" charset="-122"/>
              </a:rPr>
              <a:t>. Du grec ancien « hédoné », signifiant « jouissance » ou « plaisir », cette dimension fait référence tant à la recherche de plaisir qu’à l’évitement de la souffrance. </a:t>
            </a:r>
          </a:p>
          <a:p>
            <a:pPr algn="just"/>
            <a:r>
              <a:rPr lang="fr-FR" altLang="zh-CN" sz="1500" i="1">
                <a:solidFill>
                  <a:schemeClr val="bg2"/>
                </a:solidFill>
                <a:ea typeface="SimSun" pitchFamily="2" charset="-122"/>
              </a:rPr>
              <a:t>De manière générale, elle consiste en l’évaluation subjective a posteriori des situations concrètes de « son » travail, interprétation basée sur l’expérience et les stimuli reçus au quotidien». </a:t>
            </a:r>
            <a:endParaRPr lang="fr-FR" altLang="zh-CN" sz="1500">
              <a:solidFill>
                <a:schemeClr val="bg2"/>
              </a:solidFill>
              <a:ea typeface="SimSun" pitchFamily="2" charset="-122"/>
            </a:endParaRPr>
          </a:p>
        </p:txBody>
      </p:sp>
      <p:grpSp>
        <p:nvGrpSpPr>
          <p:cNvPr id="274465" name="Group 33"/>
          <p:cNvGrpSpPr>
            <a:grpSpLocks/>
          </p:cNvGrpSpPr>
          <p:nvPr/>
        </p:nvGrpSpPr>
        <p:grpSpPr bwMode="auto">
          <a:xfrm>
            <a:off x="485775" y="7019925"/>
            <a:ext cx="6134100" cy="1647825"/>
            <a:chOff x="312" y="4308"/>
            <a:chExt cx="3864" cy="816"/>
          </a:xfrm>
        </p:grpSpPr>
        <p:sp>
          <p:nvSpPr>
            <p:cNvPr id="274463" name="Rectangle 31"/>
            <p:cNvSpPr>
              <a:spLocks noChangeArrowheads="1"/>
            </p:cNvSpPr>
            <p:nvPr/>
          </p:nvSpPr>
          <p:spPr bwMode="auto">
            <a:xfrm>
              <a:off x="338" y="4339"/>
              <a:ext cx="3776" cy="772"/>
            </a:xfrm>
            <a:prstGeom prst="rect">
              <a:avLst/>
            </a:prstGeom>
            <a:noFill/>
            <a:ln w="9525">
              <a:noFill/>
              <a:miter lim="800000"/>
              <a:headEnd/>
              <a:tailEnd/>
            </a:ln>
            <a:effectLst/>
          </p:spPr>
          <p:txBody>
            <a:bodyPr>
              <a:spAutoFit/>
            </a:bodyPr>
            <a:lstStyle/>
            <a:p>
              <a:pPr algn="just"/>
              <a:r>
                <a:rPr lang="fr-FR" altLang="zh-CN" sz="1600">
                  <a:solidFill>
                    <a:srgbClr val="3333FF"/>
                  </a:solidFill>
                  <a:ea typeface="SimSun" pitchFamily="2" charset="-122"/>
                </a:rPr>
                <a:t>Ce n’est donc pas seulement l’opposition tâche prescrite/activité réelle qui définit le travail mais également le delta existant entre le travail idéalisé et la réalité concrète des conditions dans lesquelles il s’effectue. C’est donc également dans cette différence qu’il faut chercher les racines du plaisir ou du mal-être générés par la sphère professionnelle. </a:t>
              </a:r>
            </a:p>
          </p:txBody>
        </p:sp>
        <p:sp>
          <p:nvSpPr>
            <p:cNvPr id="274464" name="AutoShape 32"/>
            <p:cNvSpPr>
              <a:spLocks noChangeArrowheads="1"/>
            </p:cNvSpPr>
            <p:nvPr/>
          </p:nvSpPr>
          <p:spPr bwMode="auto">
            <a:xfrm>
              <a:off x="312" y="4308"/>
              <a:ext cx="3864" cy="816"/>
            </a:xfrm>
            <a:prstGeom prst="roundRect">
              <a:avLst>
                <a:gd name="adj" fmla="val 16667"/>
              </a:avLst>
            </a:prstGeom>
            <a:noFill/>
            <a:ln w="9525">
              <a:solidFill>
                <a:schemeClr val="bg2"/>
              </a:solidFill>
              <a:round/>
              <a:headEnd/>
              <a:tailEnd/>
            </a:ln>
            <a:effectLst/>
          </p:spPr>
          <p:txBody>
            <a:bodyPr wrap="none" anchor="ctr"/>
            <a:lstStyle/>
            <a:p>
              <a:endParaRPr lang="fr-FR">
                <a:solidFill>
                  <a:srgbClr val="3333FF"/>
                </a:solidFill>
              </a:endParaRPr>
            </a:p>
          </p:txBody>
        </p:sp>
      </p:grpSp>
      <p:sp>
        <p:nvSpPr>
          <p:cNvPr id="274466" name="Rectangle 3"/>
          <p:cNvSpPr>
            <a:spLocks noChangeArrowheads="1"/>
          </p:cNvSpPr>
          <p:nvPr/>
        </p:nvSpPr>
        <p:spPr bwMode="auto">
          <a:xfrm>
            <a:off x="581025" y="2062163"/>
            <a:ext cx="6119813" cy="328612"/>
          </a:xfrm>
          <a:prstGeom prst="rect">
            <a:avLst/>
          </a:prstGeom>
          <a:noFill/>
          <a:ln w="9525">
            <a:noFill/>
            <a:miter lim="800000"/>
            <a:headEnd/>
            <a:tailEnd/>
          </a:ln>
        </p:spPr>
        <p:txBody>
          <a:bodyPr/>
          <a:lstStyle/>
          <a:p>
            <a:pPr algn="l">
              <a:lnSpc>
                <a:spcPct val="80000"/>
              </a:lnSpc>
            </a:pPr>
            <a:r>
              <a:rPr lang="fr-FR" sz="1800">
                <a:solidFill>
                  <a:srgbClr val="990099"/>
                </a:solidFill>
                <a:sym typeface="Wingdings" pitchFamily="2" charset="2"/>
              </a:rPr>
              <a:t>      </a:t>
            </a:r>
            <a:r>
              <a:rPr lang="fr-FR" sz="1800">
                <a:solidFill>
                  <a:srgbClr val="915F64"/>
                </a:solidFill>
                <a:sym typeface="Wingdings" pitchFamily="2" charset="2"/>
              </a:rPr>
              <a:t> </a:t>
            </a:r>
            <a:r>
              <a:rPr lang="fr-FR" sz="1800" u="sng">
                <a:solidFill>
                  <a:srgbClr val="915F64"/>
                </a:solidFill>
                <a:sym typeface="Wingdings" pitchFamily="2" charset="2"/>
              </a:rPr>
              <a:t>Une autre dimension du travail</a:t>
            </a:r>
            <a:r>
              <a:rPr lang="fr-FR" sz="1600" u="sng">
                <a:solidFill>
                  <a:srgbClr val="990099"/>
                </a:solidFill>
                <a:sym typeface="Wingdings" pitchFamily="2" charset="2"/>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C6770C78-5F7B-4010-A232-88106C44980E}" type="slidenum">
              <a:rPr lang="fr-FR"/>
              <a:pPr>
                <a:defRPr/>
              </a:pPr>
              <a:t>16</a:t>
            </a:fld>
            <a:endParaRPr lang="fr-FR"/>
          </a:p>
        </p:txBody>
      </p:sp>
      <p:sp>
        <p:nvSpPr>
          <p:cNvPr id="199682" name="Text Box 5"/>
          <p:cNvSpPr txBox="1">
            <a:spLocks noChangeArrowheads="1"/>
          </p:cNvSpPr>
          <p:nvPr/>
        </p:nvSpPr>
        <p:spPr bwMode="auto">
          <a:xfrm>
            <a:off x="396875" y="5002213"/>
            <a:ext cx="6291263" cy="1477328"/>
          </a:xfrm>
          <a:prstGeom prst="rect">
            <a:avLst/>
          </a:prstGeom>
          <a:noFill/>
          <a:ln w="9525">
            <a:noFill/>
            <a:miter lim="800000"/>
            <a:headEnd/>
            <a:tailEnd/>
          </a:ln>
          <a:effectLst/>
        </p:spPr>
        <p:txBody>
          <a:bodyPr>
            <a:spAutoFit/>
          </a:bodyPr>
          <a:lstStyle/>
          <a:p>
            <a:pPr algn="just"/>
            <a:r>
              <a:rPr lang="fr-FR" sz="1400" b="1" dirty="0">
                <a:solidFill>
                  <a:srgbClr val="0000FF"/>
                </a:solidFill>
              </a:rPr>
              <a:t>Même si affirmer cette évidence va à l’encontre de la doxa contemporaine, le travail nous construit et construit notre identité.</a:t>
            </a:r>
          </a:p>
          <a:p>
            <a:pPr algn="just"/>
            <a:endParaRPr lang="fr-FR" b="1" dirty="0">
              <a:solidFill>
                <a:schemeClr val="bg2"/>
              </a:solidFill>
            </a:endParaRPr>
          </a:p>
          <a:p>
            <a:pPr algn="just"/>
            <a:r>
              <a:rPr lang="fr-FR" sz="1400" dirty="0">
                <a:solidFill>
                  <a:schemeClr val="bg2"/>
                </a:solidFill>
              </a:rPr>
              <a:t>On parle d’ailleurs de métier à forte représentation identitaire</a:t>
            </a:r>
          </a:p>
          <a:p>
            <a:pPr algn="just"/>
            <a:endParaRPr lang="fr-FR" dirty="0">
              <a:solidFill>
                <a:schemeClr val="bg2"/>
              </a:solidFill>
            </a:endParaRPr>
          </a:p>
          <a:p>
            <a:pPr algn="just"/>
            <a:r>
              <a:rPr lang="fr-FR" sz="1400" dirty="0">
                <a:solidFill>
                  <a:schemeClr val="bg2"/>
                </a:solidFill>
              </a:rPr>
              <a:t>On qualifie également d’atteinte à l’identité professionnelle lorsque un statut précédent est mis à mal par un changement organisationnel.</a:t>
            </a:r>
          </a:p>
          <a:p>
            <a:pPr algn="just"/>
            <a:endParaRPr lang="fr-FR" sz="1400" dirty="0"/>
          </a:p>
        </p:txBody>
      </p:sp>
      <p:sp>
        <p:nvSpPr>
          <p:cNvPr id="199686" name="Rectangle 6"/>
          <p:cNvSpPr>
            <a:spLocks noChangeArrowheads="1"/>
          </p:cNvSpPr>
          <p:nvPr/>
        </p:nvSpPr>
        <p:spPr bwMode="auto">
          <a:xfrm>
            <a:off x="257175" y="1349375"/>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199687" name="Text Box 7"/>
          <p:cNvSpPr txBox="1">
            <a:spLocks noChangeArrowheads="1"/>
          </p:cNvSpPr>
          <p:nvPr/>
        </p:nvSpPr>
        <p:spPr bwMode="auto">
          <a:xfrm>
            <a:off x="790575" y="168592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(6/9)</a:t>
            </a:r>
          </a:p>
        </p:txBody>
      </p:sp>
      <p:sp>
        <p:nvSpPr>
          <p:cNvPr id="199688" name="Rectangle 8"/>
          <p:cNvSpPr>
            <a:spLocks noChangeArrowheads="1"/>
          </p:cNvSpPr>
          <p:nvPr/>
        </p:nvSpPr>
        <p:spPr bwMode="auto">
          <a:xfrm>
            <a:off x="296863" y="2632075"/>
            <a:ext cx="6332537" cy="2401888"/>
          </a:xfrm>
          <a:prstGeom prst="rect">
            <a:avLst/>
          </a:prstGeom>
          <a:noFill/>
          <a:ln w="9525">
            <a:noFill/>
            <a:miter lim="800000"/>
            <a:headEnd/>
            <a:tailEnd/>
          </a:ln>
          <a:effectLst/>
        </p:spPr>
        <p:txBody>
          <a:bodyPr anchor="ctr">
            <a:spAutoFit/>
          </a:bodyPr>
          <a:lstStyle/>
          <a:p>
            <a:pPr algn="just"/>
            <a:r>
              <a:rPr lang="fr-FR" sz="1400">
                <a:solidFill>
                  <a:schemeClr val="bg2"/>
                </a:solidFill>
              </a:rPr>
              <a:t>Trois éléments fondamentaux dans la </a:t>
            </a:r>
            <a:r>
              <a:rPr lang="fr-FR" sz="1400" b="1">
                <a:solidFill>
                  <a:schemeClr val="bg2"/>
                </a:solidFill>
              </a:rPr>
              <a:t>construction identitaire</a:t>
            </a:r>
            <a:r>
              <a:rPr lang="fr-FR" sz="1400">
                <a:solidFill>
                  <a:schemeClr val="bg2"/>
                </a:solidFill>
              </a:rPr>
              <a:t> de l’individu :</a:t>
            </a:r>
          </a:p>
          <a:p>
            <a:pPr algn="just">
              <a:buFontTx/>
              <a:buChar char="-"/>
            </a:pPr>
            <a:r>
              <a:rPr lang="fr-FR" sz="1400">
                <a:solidFill>
                  <a:schemeClr val="bg2"/>
                </a:solidFill>
              </a:rPr>
              <a:t> la famille</a:t>
            </a:r>
          </a:p>
          <a:p>
            <a:pPr algn="just">
              <a:buFontTx/>
              <a:buChar char="-"/>
            </a:pPr>
            <a:r>
              <a:rPr lang="fr-FR" sz="1400">
                <a:solidFill>
                  <a:schemeClr val="bg2"/>
                </a:solidFill>
              </a:rPr>
              <a:t> les relations amoureuses</a:t>
            </a:r>
          </a:p>
          <a:p>
            <a:pPr algn="just">
              <a:buFontTx/>
              <a:buChar char="-"/>
            </a:pPr>
            <a:r>
              <a:rPr lang="fr-FR" sz="1400">
                <a:solidFill>
                  <a:schemeClr val="bg2"/>
                </a:solidFill>
              </a:rPr>
              <a:t> le travail.</a:t>
            </a:r>
          </a:p>
          <a:p>
            <a:pPr algn="just"/>
            <a:endParaRPr lang="fr-FR" sz="1200">
              <a:solidFill>
                <a:schemeClr val="bg2"/>
              </a:solidFill>
            </a:endParaRPr>
          </a:p>
          <a:p>
            <a:pPr algn="just"/>
            <a:r>
              <a:rPr lang="fr-FR" sz="1400">
                <a:solidFill>
                  <a:schemeClr val="bg2"/>
                </a:solidFill>
              </a:rPr>
              <a:t>Le travail parce qu’il : </a:t>
            </a:r>
          </a:p>
          <a:p>
            <a:pPr lvl="1" algn="just">
              <a:buFont typeface="Wingdings" pitchFamily="2" charset="2"/>
              <a:buChar char="ü"/>
            </a:pPr>
            <a:r>
              <a:rPr lang="fr-FR" sz="1400">
                <a:solidFill>
                  <a:schemeClr val="bg2"/>
                </a:solidFill>
              </a:rPr>
              <a:t>permet de trouver sa place dans un groupe social déterminé par le métier et/ou le collectif de travail</a:t>
            </a:r>
          </a:p>
          <a:p>
            <a:pPr lvl="1" algn="just">
              <a:buFont typeface="Wingdings" pitchFamily="2" charset="2"/>
              <a:buChar char="ü"/>
            </a:pPr>
            <a:r>
              <a:rPr lang="fr-FR" sz="1400">
                <a:solidFill>
                  <a:schemeClr val="bg2"/>
                </a:solidFill>
              </a:rPr>
              <a:t> donne un statut reconnu à l’acteur au sein de l’organisation	</a:t>
            </a:r>
          </a:p>
          <a:p>
            <a:pPr lvl="1" algn="just">
              <a:buFont typeface="Wingdings" pitchFamily="2" charset="2"/>
              <a:buChar char="ü"/>
            </a:pPr>
            <a:r>
              <a:rPr lang="fr-FR" sz="1400">
                <a:solidFill>
                  <a:schemeClr val="bg2"/>
                </a:solidFill>
              </a:rPr>
              <a:t>organise et influence les structures mentales et les habitudes collectives des acteurs.</a:t>
            </a:r>
          </a:p>
        </p:txBody>
      </p:sp>
      <p:sp>
        <p:nvSpPr>
          <p:cNvPr id="199700" name="Text Box 20"/>
          <p:cNvSpPr txBox="1">
            <a:spLocks noChangeArrowheads="1"/>
          </p:cNvSpPr>
          <p:nvPr/>
        </p:nvSpPr>
        <p:spPr bwMode="auto">
          <a:xfrm>
            <a:off x="409575" y="2352675"/>
            <a:ext cx="6029325" cy="304800"/>
          </a:xfrm>
          <a:prstGeom prst="rect">
            <a:avLst/>
          </a:prstGeom>
          <a:noFill/>
          <a:ln w="9525">
            <a:noFill/>
            <a:miter lim="800000"/>
            <a:headEnd/>
            <a:tailEnd/>
          </a:ln>
          <a:effectLst/>
        </p:spPr>
        <p:txBody>
          <a:bodyPr>
            <a:spAutoFit/>
          </a:bodyPr>
          <a:lstStyle/>
          <a:p>
            <a:pPr algn="just">
              <a:spcBef>
                <a:spcPct val="50000"/>
              </a:spcBef>
            </a:pPr>
            <a:r>
              <a:rPr lang="fr-FR" sz="1400" i="1">
                <a:solidFill>
                  <a:schemeClr val="bg2"/>
                </a:solidFill>
              </a:rPr>
              <a:t>« Le travail, source constante de vie » (R. Sainsaulieu)</a:t>
            </a:r>
          </a:p>
        </p:txBody>
      </p:sp>
      <p:sp>
        <p:nvSpPr>
          <p:cNvPr id="199701" name="Rectangle 3"/>
          <p:cNvSpPr>
            <a:spLocks noChangeArrowheads="1"/>
          </p:cNvSpPr>
          <p:nvPr/>
        </p:nvSpPr>
        <p:spPr bwMode="auto">
          <a:xfrm>
            <a:off x="581025" y="1995488"/>
            <a:ext cx="6119813" cy="328612"/>
          </a:xfrm>
          <a:prstGeom prst="rect">
            <a:avLst/>
          </a:prstGeom>
          <a:noFill/>
          <a:ln w="9525">
            <a:noFill/>
            <a:miter lim="800000"/>
            <a:headEnd/>
            <a:tailEnd/>
          </a:ln>
        </p:spPr>
        <p:txBody>
          <a:bodyPr/>
          <a:lstStyle/>
          <a:p>
            <a:pPr algn="l">
              <a:lnSpc>
                <a:spcPct val="80000"/>
              </a:lnSpc>
            </a:pPr>
            <a:r>
              <a:rPr lang="fr-FR" sz="1800">
                <a:solidFill>
                  <a:srgbClr val="990099"/>
                </a:solidFill>
                <a:sym typeface="Wingdings" pitchFamily="2" charset="2"/>
              </a:rPr>
              <a:t>      </a:t>
            </a:r>
            <a:r>
              <a:rPr lang="fr-FR" sz="1800">
                <a:solidFill>
                  <a:srgbClr val="915F64"/>
                </a:solidFill>
                <a:sym typeface="Wingdings" pitchFamily="2" charset="2"/>
              </a:rPr>
              <a:t> </a:t>
            </a:r>
            <a:r>
              <a:rPr lang="fr-FR" sz="1800" u="sng">
                <a:solidFill>
                  <a:srgbClr val="915F64"/>
                </a:solidFill>
                <a:sym typeface="Wingdings" pitchFamily="2" charset="2"/>
              </a:rPr>
              <a:t>Le travail, élément de la construction identitaire</a:t>
            </a:r>
            <a:r>
              <a:rPr lang="fr-FR" sz="1600" u="sng">
                <a:solidFill>
                  <a:srgbClr val="990099"/>
                </a:solidFill>
                <a:sym typeface="Wingdings" pitchFamily="2" charset="2"/>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Espace réservé du numéro de diapositive 4"/>
          <p:cNvSpPr>
            <a:spLocks noGrp="1" noChangeArrowheads="1"/>
          </p:cNvSpPr>
          <p:nvPr>
            <p:ph type="sldNum" sz="quarter" idx="10"/>
          </p:nvPr>
        </p:nvSpPr>
        <p:spPr/>
        <p:txBody>
          <a:bodyPr/>
          <a:lstStyle/>
          <a:p>
            <a:pPr>
              <a:defRPr/>
            </a:pPr>
            <a:fld id="{BF9E6939-4897-47A3-9809-DA7E706AB23A}" type="slidenum">
              <a:rPr lang="fr-FR"/>
              <a:pPr>
                <a:defRPr/>
              </a:pPr>
              <a:t>17</a:t>
            </a:fld>
            <a:endParaRPr lang="fr-FR"/>
          </a:p>
        </p:txBody>
      </p:sp>
      <p:sp>
        <p:nvSpPr>
          <p:cNvPr id="54275" name="Rectangle 3"/>
          <p:cNvSpPr>
            <a:spLocks noGrp="1" noChangeArrowheads="1"/>
          </p:cNvSpPr>
          <p:nvPr>
            <p:ph type="body" sz="half" idx="4294967295"/>
          </p:nvPr>
        </p:nvSpPr>
        <p:spPr>
          <a:xfrm>
            <a:off x="166688" y="2205038"/>
            <a:ext cx="6443662" cy="6586537"/>
          </a:xfrm>
        </p:spPr>
        <p:txBody>
          <a:bodyPr/>
          <a:lstStyle/>
          <a:p>
            <a:pPr marL="0" indent="0" algn="just" eaLnBrk="1" hangingPunct="1">
              <a:spcBef>
                <a:spcPct val="0"/>
              </a:spcBef>
              <a:buFontTx/>
              <a:buNone/>
            </a:pPr>
            <a:r>
              <a:rPr sz="1400" dirty="0" smtClean="0">
                <a:solidFill>
                  <a:schemeClr val="bg2"/>
                </a:solidFill>
                <a:sym typeface="Wingdings" pitchFamily="2" charset="2"/>
              </a:rPr>
              <a:t>	</a:t>
            </a:r>
            <a:r>
              <a:rPr sz="1800" u="sng" dirty="0" smtClean="0">
                <a:solidFill>
                  <a:srgbClr val="915F64"/>
                </a:solidFill>
                <a:sym typeface="Wingdings" pitchFamily="2" charset="2"/>
              </a:rPr>
              <a:t> Les émotions et comportements positifs</a:t>
            </a:r>
          </a:p>
          <a:p>
            <a:pPr marL="0" indent="0" algn="just" eaLnBrk="1" hangingPunct="1">
              <a:lnSpc>
                <a:spcPct val="80000"/>
              </a:lnSpc>
              <a:spcBef>
                <a:spcPct val="0"/>
              </a:spcBef>
              <a:buFontTx/>
              <a:buNone/>
            </a:pPr>
            <a:endParaRPr sz="1000" b="1" u="sng" dirty="0" smtClean="0">
              <a:solidFill>
                <a:srgbClr val="990099"/>
              </a:solidFill>
              <a:sym typeface="Wingdings" pitchFamily="2" charset="2"/>
            </a:endParaRPr>
          </a:p>
          <a:p>
            <a:pPr marL="0" indent="0" algn="just">
              <a:lnSpc>
                <a:spcPct val="80000"/>
              </a:lnSpc>
              <a:buFontTx/>
              <a:buNone/>
            </a:pPr>
            <a:r>
              <a:rPr sz="1400" dirty="0" smtClean="0">
                <a:solidFill>
                  <a:schemeClr val="bg2"/>
                </a:solidFill>
              </a:rPr>
              <a:t>            </a:t>
            </a:r>
            <a:r>
              <a:rPr sz="1600" dirty="0" smtClean="0">
                <a:solidFill>
                  <a:schemeClr val="bg2"/>
                </a:solidFill>
              </a:rPr>
              <a:t>Le travail peut, et doit, générer de l’intérêt et donc du </a:t>
            </a:r>
          </a:p>
          <a:p>
            <a:pPr marL="0" indent="0" algn="just">
              <a:lnSpc>
                <a:spcPct val="80000"/>
              </a:lnSpc>
              <a:buFontTx/>
              <a:buNone/>
            </a:pPr>
            <a:r>
              <a:rPr sz="1600" dirty="0" smtClean="0">
                <a:solidFill>
                  <a:schemeClr val="bg2"/>
                </a:solidFill>
              </a:rPr>
              <a:t>          plaisir à travers :</a:t>
            </a:r>
          </a:p>
          <a:p>
            <a:pPr marL="0" indent="0" algn="just">
              <a:lnSpc>
                <a:spcPct val="80000"/>
              </a:lnSpc>
              <a:buFontTx/>
              <a:buNone/>
            </a:pPr>
            <a:r>
              <a:rPr sz="1000" dirty="0" smtClean="0"/>
              <a:t>         	</a:t>
            </a:r>
            <a:r>
              <a:rPr sz="1400" dirty="0" smtClean="0">
                <a:solidFill>
                  <a:schemeClr val="bg2"/>
                </a:solidFill>
                <a:sym typeface="Wingdings" pitchFamily="2" charset="2"/>
              </a:rPr>
              <a:t> </a:t>
            </a:r>
            <a:r>
              <a:rPr sz="1400" u="sng" dirty="0" smtClean="0">
                <a:solidFill>
                  <a:schemeClr val="bg2"/>
                </a:solidFill>
                <a:sym typeface="Wingdings" pitchFamily="2" charset="2"/>
              </a:rPr>
              <a:t>Des émotions positives</a:t>
            </a:r>
          </a:p>
          <a:p>
            <a:pPr marL="0" indent="0" algn="just">
              <a:lnSpc>
                <a:spcPct val="80000"/>
              </a:lnSpc>
              <a:buFontTx/>
              <a:buNone/>
            </a:pPr>
            <a:endParaRPr sz="1200" u="sng" dirty="0" smtClean="0">
              <a:solidFill>
                <a:schemeClr val="bg2"/>
              </a:solidFill>
              <a:sym typeface="Wingdings" pitchFamily="2" charset="2"/>
            </a:endParaRPr>
          </a:p>
          <a:p>
            <a:pPr marL="0" indent="0" algn="just">
              <a:lnSpc>
                <a:spcPct val="80000"/>
              </a:lnSpc>
              <a:buFontTx/>
              <a:buNone/>
            </a:pPr>
            <a:r>
              <a:rPr sz="1400" dirty="0" smtClean="0"/>
              <a:t>	</a:t>
            </a:r>
            <a:r>
              <a:rPr sz="1400" dirty="0" smtClean="0">
                <a:solidFill>
                  <a:schemeClr val="bg2"/>
                </a:solidFill>
              </a:rPr>
              <a:t>- </a:t>
            </a:r>
            <a:r>
              <a:rPr sz="1400" b="1" dirty="0" smtClean="0">
                <a:solidFill>
                  <a:schemeClr val="bg2"/>
                </a:solidFill>
              </a:rPr>
              <a:t>Autonomie</a:t>
            </a:r>
            <a:r>
              <a:rPr sz="1400" dirty="0" smtClean="0">
                <a:solidFill>
                  <a:schemeClr val="bg2"/>
                </a:solidFill>
              </a:rPr>
              <a:t> : </a:t>
            </a:r>
          </a:p>
          <a:p>
            <a:pPr marL="0" indent="0" algn="just">
              <a:lnSpc>
                <a:spcPct val="80000"/>
              </a:lnSpc>
              <a:buFontTx/>
              <a:buNone/>
            </a:pPr>
            <a:r>
              <a:rPr sz="1400" dirty="0" smtClean="0">
                <a:solidFill>
                  <a:schemeClr val="bg2"/>
                </a:solidFill>
              </a:rPr>
              <a:t>	</a:t>
            </a:r>
            <a:r>
              <a:rPr sz="1400" i="1" dirty="0" smtClean="0">
                <a:solidFill>
                  <a:schemeClr val="bg2"/>
                </a:solidFill>
              </a:rPr>
              <a:t>« J’ai la possibilité de mettre de moi même,</a:t>
            </a:r>
          </a:p>
          <a:p>
            <a:pPr marL="0" indent="0" algn="just">
              <a:lnSpc>
                <a:spcPct val="80000"/>
              </a:lnSpc>
              <a:buFontTx/>
              <a:buNone/>
            </a:pPr>
            <a:r>
              <a:rPr sz="1400" i="1" dirty="0" smtClean="0">
                <a:solidFill>
                  <a:schemeClr val="bg2"/>
                </a:solidFill>
              </a:rPr>
              <a:t> 	de m’exprimer, d’apporter quelque chose de personnel ».</a:t>
            </a:r>
          </a:p>
          <a:p>
            <a:pPr marL="0" indent="0" algn="just">
              <a:lnSpc>
                <a:spcPct val="80000"/>
              </a:lnSpc>
              <a:buFontTx/>
              <a:buNone/>
            </a:pPr>
            <a:endParaRPr sz="1400" i="1" dirty="0" smtClean="0">
              <a:solidFill>
                <a:schemeClr val="bg2"/>
              </a:solidFill>
            </a:endParaRPr>
          </a:p>
          <a:p>
            <a:pPr marL="0" indent="0" algn="just">
              <a:lnSpc>
                <a:spcPct val="80000"/>
              </a:lnSpc>
              <a:buFontTx/>
              <a:buNone/>
            </a:pPr>
            <a:r>
              <a:rPr sz="1400" i="1" dirty="0" smtClean="0">
                <a:solidFill>
                  <a:schemeClr val="bg2"/>
                </a:solidFill>
              </a:rPr>
              <a:t>	</a:t>
            </a:r>
            <a:r>
              <a:rPr sz="1400" dirty="0" smtClean="0">
                <a:solidFill>
                  <a:schemeClr val="bg2"/>
                </a:solidFill>
              </a:rPr>
              <a:t>- </a:t>
            </a:r>
            <a:r>
              <a:rPr sz="1400" b="1" dirty="0" smtClean="0">
                <a:solidFill>
                  <a:schemeClr val="bg2"/>
                </a:solidFill>
              </a:rPr>
              <a:t>Apprentissage</a:t>
            </a:r>
            <a:r>
              <a:rPr sz="1400" dirty="0" smtClean="0">
                <a:solidFill>
                  <a:schemeClr val="bg2"/>
                </a:solidFill>
              </a:rPr>
              <a:t> :</a:t>
            </a:r>
            <a:r>
              <a:rPr sz="1000" dirty="0" smtClean="0">
                <a:solidFill>
                  <a:schemeClr val="bg2"/>
                </a:solidFill>
              </a:rPr>
              <a:t> </a:t>
            </a:r>
          </a:p>
          <a:p>
            <a:pPr marL="0" indent="0" algn="just">
              <a:lnSpc>
                <a:spcPct val="80000"/>
              </a:lnSpc>
              <a:buFontTx/>
              <a:buNone/>
            </a:pPr>
            <a:r>
              <a:rPr sz="1000" dirty="0" smtClean="0">
                <a:solidFill>
                  <a:schemeClr val="bg2"/>
                </a:solidFill>
              </a:rPr>
              <a:t>	</a:t>
            </a:r>
            <a:r>
              <a:rPr sz="1400" i="1" dirty="0" smtClean="0">
                <a:solidFill>
                  <a:schemeClr val="bg2"/>
                </a:solidFill>
              </a:rPr>
              <a:t>« Je développe des compétences ou des connaissances 	nouvelles. </a:t>
            </a:r>
          </a:p>
          <a:p>
            <a:pPr marL="0" indent="0" algn="just">
              <a:lnSpc>
                <a:spcPct val="80000"/>
              </a:lnSpc>
              <a:buFontTx/>
              <a:buNone/>
            </a:pPr>
            <a:r>
              <a:rPr sz="1400" i="1" dirty="0" smtClean="0">
                <a:solidFill>
                  <a:schemeClr val="bg2"/>
                </a:solidFill>
              </a:rPr>
              <a:t>	J’apprends des autres et j’apprends aux autres. 	</a:t>
            </a:r>
          </a:p>
          <a:p>
            <a:pPr marL="0" indent="0" algn="just">
              <a:lnSpc>
                <a:spcPct val="80000"/>
              </a:lnSpc>
              <a:buFontTx/>
              <a:buNone/>
            </a:pPr>
            <a:r>
              <a:rPr sz="1400" i="1" dirty="0" smtClean="0">
                <a:solidFill>
                  <a:schemeClr val="bg2"/>
                </a:solidFill>
              </a:rPr>
              <a:t>	Le principe de temporalité est respecté, </a:t>
            </a:r>
          </a:p>
          <a:p>
            <a:pPr marL="0" indent="0" algn="just">
              <a:lnSpc>
                <a:spcPct val="80000"/>
              </a:lnSpc>
              <a:buFontTx/>
              <a:buNone/>
            </a:pPr>
            <a:r>
              <a:rPr sz="1400" i="1" dirty="0" smtClean="0">
                <a:solidFill>
                  <a:schemeClr val="bg2"/>
                </a:solidFill>
              </a:rPr>
              <a:t>	on me laisse le temps de m’approprier la nouveauté. </a:t>
            </a:r>
          </a:p>
          <a:p>
            <a:pPr marL="0" indent="0" algn="just">
              <a:lnSpc>
                <a:spcPct val="80000"/>
              </a:lnSpc>
              <a:buFontTx/>
              <a:buNone/>
            </a:pPr>
            <a:r>
              <a:rPr sz="1400" i="1" dirty="0" smtClean="0">
                <a:solidFill>
                  <a:schemeClr val="bg2"/>
                </a:solidFill>
              </a:rPr>
              <a:t>	Ainsi je gagne en efficacité ».</a:t>
            </a:r>
          </a:p>
          <a:p>
            <a:pPr marL="0" indent="0" algn="just">
              <a:lnSpc>
                <a:spcPct val="80000"/>
              </a:lnSpc>
              <a:buFontTx/>
              <a:buNone/>
            </a:pPr>
            <a:endParaRPr sz="1400" i="1" dirty="0" smtClean="0">
              <a:solidFill>
                <a:schemeClr val="bg2"/>
              </a:solidFill>
            </a:endParaRPr>
          </a:p>
          <a:p>
            <a:pPr marL="0" indent="0" algn="just">
              <a:lnSpc>
                <a:spcPct val="80000"/>
              </a:lnSpc>
              <a:buFontTx/>
              <a:buNone/>
            </a:pPr>
            <a:r>
              <a:rPr sz="1400" i="1" dirty="0" smtClean="0">
                <a:solidFill>
                  <a:schemeClr val="bg2"/>
                </a:solidFill>
              </a:rPr>
              <a:t>	- </a:t>
            </a:r>
            <a:r>
              <a:rPr sz="1400" b="1" dirty="0" smtClean="0">
                <a:solidFill>
                  <a:schemeClr val="bg2"/>
                </a:solidFill>
              </a:rPr>
              <a:t>Appartenance : </a:t>
            </a:r>
          </a:p>
          <a:p>
            <a:pPr marL="0" indent="0" algn="just">
              <a:lnSpc>
                <a:spcPct val="80000"/>
              </a:lnSpc>
              <a:buFontTx/>
              <a:buNone/>
            </a:pPr>
            <a:r>
              <a:rPr sz="1200" b="1" dirty="0" smtClean="0">
                <a:solidFill>
                  <a:schemeClr val="bg2"/>
                </a:solidFill>
              </a:rPr>
              <a:t>	</a:t>
            </a:r>
            <a:r>
              <a:rPr sz="1400" i="1" dirty="0" smtClean="0">
                <a:solidFill>
                  <a:schemeClr val="bg2"/>
                </a:solidFill>
              </a:rPr>
              <a:t>« Je me sens appartenir à une équipe, nous 	travaillons </a:t>
            </a:r>
          </a:p>
          <a:p>
            <a:pPr marL="0" indent="0" algn="just">
              <a:lnSpc>
                <a:spcPct val="80000"/>
              </a:lnSpc>
              <a:buFontTx/>
              <a:buNone/>
            </a:pPr>
            <a:r>
              <a:rPr sz="1400" i="1" dirty="0" smtClean="0">
                <a:solidFill>
                  <a:schemeClr val="bg2"/>
                </a:solidFill>
              </a:rPr>
              <a:t>	ensemble,  l’ambiance est à la coopération et au soutien »</a:t>
            </a:r>
          </a:p>
          <a:p>
            <a:pPr marL="0" indent="0" algn="just">
              <a:lnSpc>
                <a:spcPct val="80000"/>
              </a:lnSpc>
              <a:buFontTx/>
              <a:buNone/>
            </a:pPr>
            <a:endParaRPr sz="1400" i="1" dirty="0" smtClean="0">
              <a:solidFill>
                <a:schemeClr val="bg2"/>
              </a:solidFill>
            </a:endParaRPr>
          </a:p>
          <a:p>
            <a:pPr marL="0" indent="0" algn="just">
              <a:lnSpc>
                <a:spcPct val="80000"/>
              </a:lnSpc>
              <a:buFontTx/>
              <a:buNone/>
            </a:pPr>
            <a:r>
              <a:rPr sz="1400" i="1" dirty="0" smtClean="0">
                <a:solidFill>
                  <a:schemeClr val="bg2"/>
                </a:solidFill>
              </a:rPr>
              <a:t>	- </a:t>
            </a:r>
            <a:r>
              <a:rPr sz="1400" b="1" dirty="0" smtClean="0">
                <a:solidFill>
                  <a:schemeClr val="bg2"/>
                </a:solidFill>
              </a:rPr>
              <a:t>Sens :</a:t>
            </a:r>
          </a:p>
          <a:p>
            <a:pPr marL="0" indent="0" algn="just">
              <a:lnSpc>
                <a:spcPct val="80000"/>
              </a:lnSpc>
              <a:buFontTx/>
              <a:buNone/>
            </a:pPr>
            <a:r>
              <a:rPr sz="1000" b="1" dirty="0" smtClean="0">
                <a:solidFill>
                  <a:schemeClr val="bg2"/>
                </a:solidFill>
              </a:rPr>
              <a:t>	</a:t>
            </a:r>
            <a:r>
              <a:rPr sz="1000" i="1" dirty="0" smtClean="0">
                <a:solidFill>
                  <a:schemeClr val="bg2"/>
                </a:solidFill>
              </a:rPr>
              <a:t> </a:t>
            </a:r>
            <a:r>
              <a:rPr sz="1400" i="1" dirty="0" smtClean="0">
                <a:solidFill>
                  <a:schemeClr val="bg2"/>
                </a:solidFill>
              </a:rPr>
              <a:t>« Je sens que mon travail est utile, et sa finalité </a:t>
            </a:r>
          </a:p>
          <a:p>
            <a:pPr marL="0" indent="0" algn="just">
              <a:lnSpc>
                <a:spcPct val="80000"/>
              </a:lnSpc>
              <a:buFontTx/>
              <a:buNone/>
            </a:pPr>
            <a:r>
              <a:rPr sz="1400" i="1" dirty="0" smtClean="0">
                <a:solidFill>
                  <a:schemeClr val="bg2"/>
                </a:solidFill>
              </a:rPr>
              <a:t>	est en accord avec mes valeurs ».</a:t>
            </a:r>
          </a:p>
          <a:p>
            <a:pPr marL="0" indent="0" algn="just">
              <a:lnSpc>
                <a:spcPct val="80000"/>
              </a:lnSpc>
              <a:buFontTx/>
              <a:buNone/>
            </a:pPr>
            <a:endParaRPr sz="1400" i="1" dirty="0" smtClean="0">
              <a:solidFill>
                <a:schemeClr val="bg2"/>
              </a:solidFill>
            </a:endParaRPr>
          </a:p>
          <a:p>
            <a:pPr marL="0" indent="0" algn="just">
              <a:lnSpc>
                <a:spcPct val="80000"/>
              </a:lnSpc>
              <a:buFontTx/>
              <a:buNone/>
            </a:pPr>
            <a:r>
              <a:rPr sz="1200" i="1" dirty="0" smtClean="0">
                <a:solidFill>
                  <a:schemeClr val="bg2"/>
                </a:solidFill>
              </a:rPr>
              <a:t>	</a:t>
            </a:r>
            <a:r>
              <a:rPr sz="1400" b="1" dirty="0" smtClean="0">
                <a:solidFill>
                  <a:schemeClr val="bg2"/>
                </a:solidFill>
              </a:rPr>
              <a:t>- Reconnaissance :</a:t>
            </a:r>
            <a:r>
              <a:rPr sz="1200" i="1" dirty="0" smtClean="0">
                <a:solidFill>
                  <a:schemeClr val="bg2"/>
                </a:solidFill>
              </a:rPr>
              <a:t> </a:t>
            </a:r>
          </a:p>
          <a:p>
            <a:pPr marL="0" indent="0" algn="just">
              <a:lnSpc>
                <a:spcPct val="80000"/>
              </a:lnSpc>
              <a:buFontTx/>
              <a:buNone/>
            </a:pPr>
            <a:r>
              <a:rPr sz="1200" i="1" dirty="0" smtClean="0">
                <a:solidFill>
                  <a:schemeClr val="bg2"/>
                </a:solidFill>
              </a:rPr>
              <a:t>	</a:t>
            </a:r>
            <a:r>
              <a:rPr sz="1400" i="1" dirty="0" smtClean="0">
                <a:solidFill>
                  <a:schemeClr val="bg2"/>
                </a:solidFill>
              </a:rPr>
              <a:t>« Je sais que mon investissement dans mon travail est reconnu 	</a:t>
            </a:r>
          </a:p>
          <a:p>
            <a:pPr marL="0" indent="0" algn="just">
              <a:lnSpc>
                <a:spcPct val="80000"/>
              </a:lnSpc>
              <a:buFontTx/>
              <a:buNone/>
            </a:pPr>
            <a:r>
              <a:rPr sz="1400" i="1" dirty="0" smtClean="0">
                <a:solidFill>
                  <a:schemeClr val="bg2"/>
                </a:solidFill>
              </a:rPr>
              <a:t>	par ma hiérarchie et par mes pairs. </a:t>
            </a:r>
          </a:p>
          <a:p>
            <a:pPr marL="0" indent="0" algn="just">
              <a:lnSpc>
                <a:spcPct val="80000"/>
              </a:lnSpc>
              <a:buFontTx/>
              <a:buNone/>
            </a:pPr>
            <a:r>
              <a:rPr sz="1400" i="1" dirty="0" smtClean="0">
                <a:solidFill>
                  <a:schemeClr val="bg2"/>
                </a:solidFill>
              </a:rPr>
              <a:t>	On m’accorde également le droit à l’erreur ».</a:t>
            </a:r>
          </a:p>
          <a:p>
            <a:pPr marL="0" indent="0" algn="just">
              <a:lnSpc>
                <a:spcPct val="80000"/>
              </a:lnSpc>
              <a:buFontTx/>
              <a:buNone/>
            </a:pPr>
            <a:endParaRPr sz="1400" b="1" i="1" dirty="0" smtClean="0">
              <a:solidFill>
                <a:schemeClr val="bg2"/>
              </a:solidFill>
            </a:endParaRPr>
          </a:p>
          <a:p>
            <a:pPr marL="0" indent="0" algn="just">
              <a:lnSpc>
                <a:spcPct val="80000"/>
              </a:lnSpc>
              <a:buFontTx/>
              <a:buNone/>
            </a:pPr>
            <a:endParaRPr sz="1000" b="1" i="1" dirty="0" smtClean="0"/>
          </a:p>
        </p:txBody>
      </p:sp>
      <p:sp>
        <p:nvSpPr>
          <p:cNvPr id="54277"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54288" name="Text Box 26"/>
          <p:cNvSpPr txBox="1">
            <a:spLocks noChangeArrowheads="1"/>
          </p:cNvSpPr>
          <p:nvPr/>
        </p:nvSpPr>
        <p:spPr bwMode="auto">
          <a:xfrm>
            <a:off x="3702050" y="5629275"/>
            <a:ext cx="1704975" cy="292100"/>
          </a:xfrm>
          <a:prstGeom prst="rect">
            <a:avLst/>
          </a:prstGeom>
          <a:noFill/>
          <a:ln w="9525">
            <a:noFill/>
            <a:miter lim="800000"/>
            <a:headEnd/>
            <a:tailEnd/>
          </a:ln>
          <a:effectLst/>
        </p:spPr>
        <p:txBody>
          <a:bodyPr>
            <a:spAutoFit/>
          </a:bodyPr>
          <a:lstStyle/>
          <a:p>
            <a:pPr algn="l">
              <a:spcBef>
                <a:spcPct val="50000"/>
              </a:spcBef>
            </a:pPr>
            <a:endParaRPr lang="fr-FR" sz="1300"/>
          </a:p>
        </p:txBody>
      </p:sp>
      <p:cxnSp>
        <p:nvCxnSpPr>
          <p:cNvPr id="54294" name="AutoShape 22"/>
          <p:cNvCxnSpPr>
            <a:cxnSpLocks noChangeShapeType="1"/>
            <a:stCxn id="54277" idx="2"/>
            <a:endCxn id="54277" idx="2"/>
          </p:cNvCxnSpPr>
          <p:nvPr/>
        </p:nvCxnSpPr>
        <p:spPr bwMode="auto">
          <a:xfrm>
            <a:off x="3033713" y="6038850"/>
            <a:ext cx="0" cy="0"/>
          </a:xfrm>
          <a:prstGeom prst="straightConnector1">
            <a:avLst/>
          </a:prstGeom>
          <a:noFill/>
          <a:ln w="9525">
            <a:solidFill>
              <a:schemeClr val="tx1"/>
            </a:solidFill>
            <a:round/>
            <a:headEnd type="triangle" w="med" len="med"/>
            <a:tailEnd type="triangle" w="med" len="med"/>
          </a:ln>
          <a:effectLst/>
        </p:spPr>
      </p:cxnSp>
      <p:sp>
        <p:nvSpPr>
          <p:cNvPr id="54297" name="Text Box 25"/>
          <p:cNvSpPr txBox="1">
            <a:spLocks noChangeArrowheads="1"/>
          </p:cNvSpPr>
          <p:nvPr/>
        </p:nvSpPr>
        <p:spPr bwMode="auto">
          <a:xfrm>
            <a:off x="3962400" y="6191250"/>
            <a:ext cx="2514600" cy="290513"/>
          </a:xfrm>
          <a:prstGeom prst="rect">
            <a:avLst/>
          </a:prstGeom>
          <a:noFill/>
          <a:ln w="9525">
            <a:noFill/>
            <a:miter lim="800000"/>
            <a:headEnd/>
            <a:tailEnd/>
          </a:ln>
          <a:effectLst/>
        </p:spPr>
        <p:txBody>
          <a:bodyPr>
            <a:spAutoFit/>
          </a:bodyPr>
          <a:lstStyle/>
          <a:p>
            <a:pPr algn="l">
              <a:spcBef>
                <a:spcPct val="50000"/>
              </a:spcBef>
            </a:pPr>
            <a:endParaRPr lang="fr-FR" sz="1300"/>
          </a:p>
        </p:txBody>
      </p:sp>
      <p:pic>
        <p:nvPicPr>
          <p:cNvPr id="54301" name="Picture 29" descr="MC900343223[1]"/>
          <p:cNvPicPr>
            <a:picLocks noChangeAspect="1" noChangeArrowheads="1"/>
          </p:cNvPicPr>
          <p:nvPr/>
        </p:nvPicPr>
        <p:blipFill>
          <a:blip r:embed="rId2" cstate="print"/>
          <a:srcRect/>
          <a:stretch>
            <a:fillRect/>
          </a:stretch>
        </p:blipFill>
        <p:spPr bwMode="auto">
          <a:xfrm>
            <a:off x="5969000" y="1719263"/>
            <a:ext cx="736600" cy="1057275"/>
          </a:xfrm>
          <a:prstGeom prst="rect">
            <a:avLst/>
          </a:prstGeom>
          <a:noFill/>
        </p:spPr>
      </p:pic>
      <p:sp>
        <p:nvSpPr>
          <p:cNvPr id="54303" name="Rectangle 31"/>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54304" name="Text Box 32"/>
          <p:cNvSpPr txBox="1">
            <a:spLocks noChangeArrowheads="1"/>
          </p:cNvSpPr>
          <p:nvPr/>
        </p:nvSpPr>
        <p:spPr bwMode="auto">
          <a:xfrm>
            <a:off x="762000" y="185737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(7/9)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Espace réservé du numéro de diapositive 4"/>
          <p:cNvSpPr>
            <a:spLocks noGrp="1" noChangeArrowheads="1"/>
          </p:cNvSpPr>
          <p:nvPr>
            <p:ph type="sldNum" sz="quarter" idx="10"/>
          </p:nvPr>
        </p:nvSpPr>
        <p:spPr/>
        <p:txBody>
          <a:bodyPr/>
          <a:lstStyle/>
          <a:p>
            <a:pPr>
              <a:defRPr/>
            </a:pPr>
            <a:fld id="{9CE01D4E-D360-454F-AA3A-0489F62AA781}" type="slidenum">
              <a:rPr lang="fr-FR"/>
              <a:pPr>
                <a:defRPr/>
              </a:pPr>
              <a:t>18</a:t>
            </a:fld>
            <a:endParaRPr lang="fr-FR"/>
          </a:p>
        </p:txBody>
      </p:sp>
      <p:sp>
        <p:nvSpPr>
          <p:cNvPr id="201731"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01732" name="Rectangle 7"/>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01733" name="Text Box 26"/>
          <p:cNvSpPr txBox="1">
            <a:spLocks noChangeArrowheads="1"/>
          </p:cNvSpPr>
          <p:nvPr/>
        </p:nvSpPr>
        <p:spPr bwMode="auto">
          <a:xfrm>
            <a:off x="3702050" y="5629275"/>
            <a:ext cx="1704975" cy="292100"/>
          </a:xfrm>
          <a:prstGeom prst="rect">
            <a:avLst/>
          </a:prstGeom>
          <a:noFill/>
          <a:ln w="9525">
            <a:noFill/>
            <a:miter lim="800000"/>
            <a:headEnd/>
            <a:tailEnd/>
          </a:ln>
          <a:effectLst/>
        </p:spPr>
        <p:txBody>
          <a:bodyPr>
            <a:spAutoFit/>
          </a:bodyPr>
          <a:lstStyle/>
          <a:p>
            <a:pPr algn="l">
              <a:spcBef>
                <a:spcPct val="50000"/>
              </a:spcBef>
            </a:pPr>
            <a:endParaRPr lang="fr-FR" sz="1300"/>
          </a:p>
        </p:txBody>
      </p:sp>
      <p:cxnSp>
        <p:nvCxnSpPr>
          <p:cNvPr id="201734" name="AutoShape 6"/>
          <p:cNvCxnSpPr>
            <a:cxnSpLocks noChangeShapeType="1"/>
            <a:stCxn id="201731" idx="2"/>
            <a:endCxn id="201731" idx="2"/>
          </p:cNvCxnSpPr>
          <p:nvPr/>
        </p:nvCxnSpPr>
        <p:spPr bwMode="auto">
          <a:xfrm>
            <a:off x="3033713" y="6038850"/>
            <a:ext cx="0" cy="0"/>
          </a:xfrm>
          <a:prstGeom prst="straightConnector1">
            <a:avLst/>
          </a:prstGeom>
          <a:noFill/>
          <a:ln w="9525">
            <a:solidFill>
              <a:schemeClr val="tx1"/>
            </a:solidFill>
            <a:round/>
            <a:headEnd type="triangle" w="med" len="med"/>
            <a:tailEnd type="triangle" w="med" len="med"/>
          </a:ln>
          <a:effectLst/>
        </p:spPr>
      </p:cxnSp>
      <p:sp>
        <p:nvSpPr>
          <p:cNvPr id="201735" name="Text Box 7"/>
          <p:cNvSpPr txBox="1">
            <a:spLocks noChangeArrowheads="1"/>
          </p:cNvSpPr>
          <p:nvPr/>
        </p:nvSpPr>
        <p:spPr bwMode="auto">
          <a:xfrm>
            <a:off x="3962400" y="6191250"/>
            <a:ext cx="2514600" cy="290513"/>
          </a:xfrm>
          <a:prstGeom prst="rect">
            <a:avLst/>
          </a:prstGeom>
          <a:noFill/>
          <a:ln w="9525">
            <a:noFill/>
            <a:miter lim="800000"/>
            <a:headEnd/>
            <a:tailEnd/>
          </a:ln>
          <a:effectLst/>
        </p:spPr>
        <p:txBody>
          <a:bodyPr>
            <a:spAutoFit/>
          </a:bodyPr>
          <a:lstStyle/>
          <a:p>
            <a:pPr algn="l">
              <a:spcBef>
                <a:spcPct val="50000"/>
              </a:spcBef>
            </a:pPr>
            <a:endParaRPr lang="fr-FR" sz="1300"/>
          </a:p>
        </p:txBody>
      </p:sp>
      <p:grpSp>
        <p:nvGrpSpPr>
          <p:cNvPr id="201738" name="Group 10"/>
          <p:cNvGrpSpPr>
            <a:grpSpLocks/>
          </p:cNvGrpSpPr>
          <p:nvPr/>
        </p:nvGrpSpPr>
        <p:grpSpPr bwMode="auto">
          <a:xfrm>
            <a:off x="801688" y="2070100"/>
            <a:ext cx="4841875" cy="3243263"/>
            <a:chOff x="1986" y="722"/>
            <a:chExt cx="1782" cy="2263"/>
          </a:xfrm>
        </p:grpSpPr>
        <p:grpSp>
          <p:nvGrpSpPr>
            <p:cNvPr id="201739" name="Group 11"/>
            <p:cNvGrpSpPr>
              <a:grpSpLocks/>
            </p:cNvGrpSpPr>
            <p:nvPr/>
          </p:nvGrpSpPr>
          <p:grpSpPr bwMode="auto">
            <a:xfrm>
              <a:off x="2428" y="722"/>
              <a:ext cx="990" cy="1000"/>
              <a:chOff x="2428" y="722"/>
              <a:chExt cx="990" cy="1000"/>
            </a:xfrm>
          </p:grpSpPr>
          <p:pic>
            <p:nvPicPr>
              <p:cNvPr id="2" name="Espace réservé du contenu 5"/>
              <p:cNvPicPr>
                <a:picLocks noChangeArrowheads="1"/>
              </p:cNvPicPr>
              <p:nvPr/>
            </p:nvPicPr>
            <p:blipFill>
              <a:blip r:embed="rId2" cstate="print">
                <a:grayscl/>
              </a:blip>
              <a:srcRect/>
              <a:stretch>
                <a:fillRect/>
              </a:stretch>
            </p:blipFill>
            <p:spPr bwMode="auto">
              <a:xfrm rot="1402611">
                <a:off x="2499" y="722"/>
                <a:ext cx="919" cy="688"/>
              </a:xfrm>
              <a:prstGeom prst="rect">
                <a:avLst/>
              </a:prstGeom>
              <a:noFill/>
            </p:spPr>
          </p:pic>
          <p:pic>
            <p:nvPicPr>
              <p:cNvPr id="3" name="Espace réservé du contenu 5"/>
              <p:cNvPicPr>
                <a:picLocks noChangeArrowheads="1"/>
              </p:cNvPicPr>
              <p:nvPr/>
            </p:nvPicPr>
            <p:blipFill>
              <a:blip r:embed="rId2" cstate="print">
                <a:grayscl/>
              </a:blip>
              <a:srcRect/>
              <a:stretch>
                <a:fillRect/>
              </a:stretch>
            </p:blipFill>
            <p:spPr bwMode="auto">
              <a:xfrm rot="11962803">
                <a:off x="2428" y="1034"/>
                <a:ext cx="919" cy="688"/>
              </a:xfrm>
              <a:prstGeom prst="rect">
                <a:avLst/>
              </a:prstGeom>
              <a:noFill/>
            </p:spPr>
          </p:pic>
        </p:grpSp>
        <p:grpSp>
          <p:nvGrpSpPr>
            <p:cNvPr id="201742" name="Group 14"/>
            <p:cNvGrpSpPr>
              <a:grpSpLocks/>
            </p:cNvGrpSpPr>
            <p:nvPr/>
          </p:nvGrpSpPr>
          <p:grpSpPr bwMode="auto">
            <a:xfrm rot="3210914">
              <a:off x="1633" y="1826"/>
              <a:ext cx="1408" cy="702"/>
              <a:chOff x="2428" y="722"/>
              <a:chExt cx="990" cy="1000"/>
            </a:xfrm>
          </p:grpSpPr>
          <p:pic>
            <p:nvPicPr>
              <p:cNvPr id="4" name="Espace réservé du contenu 5"/>
              <p:cNvPicPr>
                <a:picLocks noChangeArrowheads="1"/>
              </p:cNvPicPr>
              <p:nvPr/>
            </p:nvPicPr>
            <p:blipFill>
              <a:blip r:embed="rId3" cstate="print">
                <a:grayscl/>
              </a:blip>
              <a:srcRect/>
              <a:stretch>
                <a:fillRect/>
              </a:stretch>
            </p:blipFill>
            <p:spPr bwMode="auto">
              <a:xfrm rot="1402611">
                <a:off x="2499" y="722"/>
                <a:ext cx="919" cy="688"/>
              </a:xfrm>
              <a:prstGeom prst="rect">
                <a:avLst/>
              </a:prstGeom>
              <a:noFill/>
            </p:spPr>
          </p:pic>
          <p:pic>
            <p:nvPicPr>
              <p:cNvPr id="6" name="Espace réservé du contenu 5"/>
              <p:cNvPicPr>
                <a:picLocks noChangeArrowheads="1"/>
              </p:cNvPicPr>
              <p:nvPr/>
            </p:nvPicPr>
            <p:blipFill>
              <a:blip r:embed="rId3" cstate="print">
                <a:grayscl/>
              </a:blip>
              <a:srcRect/>
              <a:stretch>
                <a:fillRect/>
              </a:stretch>
            </p:blipFill>
            <p:spPr bwMode="auto">
              <a:xfrm rot="11962803">
                <a:off x="2428" y="1034"/>
                <a:ext cx="919" cy="688"/>
              </a:xfrm>
              <a:prstGeom prst="rect">
                <a:avLst/>
              </a:prstGeom>
              <a:noFill/>
            </p:spPr>
          </p:pic>
        </p:grpSp>
        <p:grpSp>
          <p:nvGrpSpPr>
            <p:cNvPr id="201745" name="Group 17"/>
            <p:cNvGrpSpPr>
              <a:grpSpLocks/>
            </p:cNvGrpSpPr>
            <p:nvPr/>
          </p:nvGrpSpPr>
          <p:grpSpPr bwMode="auto">
            <a:xfrm rot="-3263522">
              <a:off x="2713" y="1929"/>
              <a:ext cx="1410" cy="701"/>
              <a:chOff x="2428" y="722"/>
              <a:chExt cx="990" cy="1000"/>
            </a:xfrm>
          </p:grpSpPr>
          <p:pic>
            <p:nvPicPr>
              <p:cNvPr id="5" name="Espace réservé du contenu 5"/>
              <p:cNvPicPr>
                <a:picLocks noChangeArrowheads="1"/>
              </p:cNvPicPr>
              <p:nvPr/>
            </p:nvPicPr>
            <p:blipFill>
              <a:blip r:embed="rId4" cstate="print">
                <a:grayscl/>
              </a:blip>
              <a:srcRect/>
              <a:stretch>
                <a:fillRect/>
              </a:stretch>
            </p:blipFill>
            <p:spPr bwMode="auto">
              <a:xfrm rot="1402611">
                <a:off x="2499" y="722"/>
                <a:ext cx="919" cy="688"/>
              </a:xfrm>
              <a:prstGeom prst="rect">
                <a:avLst/>
              </a:prstGeom>
              <a:noFill/>
            </p:spPr>
          </p:pic>
          <p:pic>
            <p:nvPicPr>
              <p:cNvPr id="7" name="Espace réservé du contenu 5"/>
              <p:cNvPicPr>
                <a:picLocks noChangeArrowheads="1"/>
              </p:cNvPicPr>
              <p:nvPr/>
            </p:nvPicPr>
            <p:blipFill>
              <a:blip r:embed="rId4" cstate="print">
                <a:grayscl/>
              </a:blip>
              <a:srcRect/>
              <a:stretch>
                <a:fillRect/>
              </a:stretch>
            </p:blipFill>
            <p:spPr bwMode="auto">
              <a:xfrm rot="11962803">
                <a:off x="2428" y="1034"/>
                <a:ext cx="919" cy="688"/>
              </a:xfrm>
              <a:prstGeom prst="rect">
                <a:avLst/>
              </a:prstGeom>
              <a:noFill/>
            </p:spPr>
          </p:pic>
        </p:grpSp>
      </p:grpSp>
      <p:sp>
        <p:nvSpPr>
          <p:cNvPr id="201748" name="Oval 20"/>
          <p:cNvSpPr>
            <a:spLocks noChangeArrowheads="1"/>
          </p:cNvSpPr>
          <p:nvPr/>
        </p:nvSpPr>
        <p:spPr bwMode="auto">
          <a:xfrm>
            <a:off x="533400" y="2241550"/>
            <a:ext cx="1417638" cy="1019175"/>
          </a:xfrm>
          <a:prstGeom prst="ellipse">
            <a:avLst/>
          </a:prstGeom>
          <a:solidFill>
            <a:srgbClr val="FF99FF"/>
          </a:solidFill>
          <a:ln w="9525">
            <a:solidFill>
              <a:schemeClr val="tx1"/>
            </a:solidFill>
            <a:round/>
            <a:headEnd/>
            <a:tailEnd/>
          </a:ln>
          <a:effectLst/>
        </p:spPr>
        <p:txBody>
          <a:bodyPr wrap="none" anchor="ctr"/>
          <a:lstStyle/>
          <a:p>
            <a:r>
              <a:rPr lang="fr-FR" sz="1400" b="1">
                <a:solidFill>
                  <a:schemeClr val="bg2"/>
                </a:solidFill>
              </a:rPr>
              <a:t>Emotions</a:t>
            </a:r>
          </a:p>
          <a:p>
            <a:r>
              <a:rPr lang="fr-FR" sz="1400" b="1">
                <a:solidFill>
                  <a:schemeClr val="bg2"/>
                </a:solidFill>
              </a:rPr>
              <a:t>positives</a:t>
            </a:r>
          </a:p>
        </p:txBody>
      </p:sp>
      <p:sp>
        <p:nvSpPr>
          <p:cNvPr id="201749" name="Oval 21"/>
          <p:cNvSpPr>
            <a:spLocks noChangeArrowheads="1"/>
          </p:cNvSpPr>
          <p:nvPr/>
        </p:nvSpPr>
        <p:spPr bwMode="auto">
          <a:xfrm>
            <a:off x="4778375" y="2320925"/>
            <a:ext cx="1419225" cy="1019175"/>
          </a:xfrm>
          <a:prstGeom prst="ellipse">
            <a:avLst/>
          </a:prstGeom>
          <a:solidFill>
            <a:srgbClr val="FF6600"/>
          </a:solidFill>
          <a:ln w="9525">
            <a:solidFill>
              <a:schemeClr val="tx1"/>
            </a:solidFill>
            <a:round/>
            <a:headEnd/>
            <a:tailEnd/>
          </a:ln>
          <a:effectLst/>
        </p:spPr>
        <p:txBody>
          <a:bodyPr wrap="none" anchor="ctr"/>
          <a:lstStyle/>
          <a:p>
            <a:r>
              <a:rPr lang="fr-FR" sz="1400" b="1">
                <a:solidFill>
                  <a:schemeClr val="bg2"/>
                </a:solidFill>
              </a:rPr>
              <a:t>Comportements</a:t>
            </a:r>
          </a:p>
          <a:p>
            <a:r>
              <a:rPr lang="fr-FR" sz="1400" b="1">
                <a:solidFill>
                  <a:schemeClr val="bg2"/>
                </a:solidFill>
              </a:rPr>
              <a:t>positifs</a:t>
            </a:r>
          </a:p>
        </p:txBody>
      </p:sp>
      <p:sp>
        <p:nvSpPr>
          <p:cNvPr id="201750" name="Oval 22"/>
          <p:cNvSpPr>
            <a:spLocks noChangeArrowheads="1"/>
          </p:cNvSpPr>
          <p:nvPr/>
        </p:nvSpPr>
        <p:spPr bwMode="auto">
          <a:xfrm>
            <a:off x="2624138" y="4784725"/>
            <a:ext cx="1417637" cy="1019175"/>
          </a:xfrm>
          <a:prstGeom prst="ellipse">
            <a:avLst/>
          </a:prstGeom>
          <a:solidFill>
            <a:srgbClr val="FFCC00"/>
          </a:solidFill>
          <a:ln w="9525">
            <a:solidFill>
              <a:schemeClr val="tx1"/>
            </a:solidFill>
            <a:round/>
            <a:headEnd/>
            <a:tailEnd/>
          </a:ln>
          <a:effectLst/>
        </p:spPr>
        <p:txBody>
          <a:bodyPr wrap="none" anchor="ctr"/>
          <a:lstStyle/>
          <a:p>
            <a:r>
              <a:rPr lang="fr-FR" sz="1800" b="1">
                <a:solidFill>
                  <a:schemeClr val="bg2"/>
                </a:solidFill>
              </a:rPr>
              <a:t>Situations </a:t>
            </a:r>
          </a:p>
          <a:p>
            <a:r>
              <a:rPr lang="fr-FR" sz="1800" b="1">
                <a:solidFill>
                  <a:schemeClr val="bg2"/>
                </a:solidFill>
              </a:rPr>
              <a:t>de travail</a:t>
            </a:r>
          </a:p>
        </p:txBody>
      </p:sp>
      <p:sp>
        <p:nvSpPr>
          <p:cNvPr id="201751" name="Rectangle 23"/>
          <p:cNvSpPr>
            <a:spLocks noChangeArrowheads="1"/>
          </p:cNvSpPr>
          <p:nvPr/>
        </p:nvSpPr>
        <p:spPr bwMode="auto">
          <a:xfrm>
            <a:off x="1012825" y="5759450"/>
            <a:ext cx="5213350" cy="304800"/>
          </a:xfrm>
          <a:prstGeom prst="rect">
            <a:avLst/>
          </a:prstGeom>
          <a:noFill/>
          <a:ln w="9525">
            <a:noFill/>
            <a:miter lim="800000"/>
            <a:headEnd/>
            <a:tailEnd/>
          </a:ln>
          <a:effectLst/>
        </p:spPr>
        <p:txBody>
          <a:bodyPr wrap="none">
            <a:spAutoFit/>
          </a:bodyPr>
          <a:lstStyle/>
          <a:p>
            <a:pPr algn="l"/>
            <a:r>
              <a:rPr lang="fr-FR" sz="1400" b="1">
                <a:solidFill>
                  <a:schemeClr val="bg2"/>
                </a:solidFill>
              </a:rPr>
              <a:t>Lien entre émotions, comportements et situations de travail</a:t>
            </a:r>
          </a:p>
        </p:txBody>
      </p:sp>
      <p:sp>
        <p:nvSpPr>
          <p:cNvPr id="201752" name="Text Box 24"/>
          <p:cNvSpPr txBox="1">
            <a:spLocks noChangeArrowheads="1"/>
          </p:cNvSpPr>
          <p:nvPr/>
        </p:nvSpPr>
        <p:spPr bwMode="auto">
          <a:xfrm>
            <a:off x="133350" y="6115050"/>
            <a:ext cx="6467475" cy="942975"/>
          </a:xfrm>
          <a:prstGeom prst="rect">
            <a:avLst/>
          </a:prstGeom>
          <a:noFill/>
          <a:ln w="9525">
            <a:noFill/>
            <a:miter lim="800000"/>
            <a:headEnd/>
            <a:tailEnd/>
          </a:ln>
          <a:effectLst/>
        </p:spPr>
        <p:txBody>
          <a:bodyPr>
            <a:spAutoFit/>
          </a:bodyPr>
          <a:lstStyle/>
          <a:p>
            <a:pPr algn="just">
              <a:spcBef>
                <a:spcPct val="50000"/>
              </a:spcBef>
            </a:pPr>
            <a:r>
              <a:rPr lang="fr-FR" sz="1400">
                <a:solidFill>
                  <a:schemeClr val="bg2"/>
                </a:solidFill>
              </a:rPr>
              <a:t>Une situation de travail qui apporte une satisfaction à l’acteur, par son contenu, ou son environnement par exemple, induira des émotions positives, et donc un comportement positif, qui rejaillira sur la motivation à exercer l’activité productive. </a:t>
            </a:r>
          </a:p>
        </p:txBody>
      </p:sp>
      <p:sp>
        <p:nvSpPr>
          <p:cNvPr id="201759" name="Rectangle 31"/>
          <p:cNvSpPr>
            <a:spLocks noChangeArrowheads="1"/>
          </p:cNvSpPr>
          <p:nvPr/>
        </p:nvSpPr>
        <p:spPr bwMode="auto">
          <a:xfrm>
            <a:off x="209550" y="135890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2.LE TRAVAIL ENTRE PLAISIR ET MAL-ÊTRE</a:t>
            </a:r>
          </a:p>
        </p:txBody>
      </p:sp>
      <p:sp>
        <p:nvSpPr>
          <p:cNvPr id="201760" name="Text Box 32"/>
          <p:cNvSpPr txBox="1">
            <a:spLocks noChangeArrowheads="1"/>
          </p:cNvSpPr>
          <p:nvPr/>
        </p:nvSpPr>
        <p:spPr bwMode="auto">
          <a:xfrm>
            <a:off x="742950" y="179070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(8/9)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 name="Espace réservé du numéro de diapositive 4"/>
          <p:cNvSpPr>
            <a:spLocks noGrp="1" noChangeArrowheads="1"/>
          </p:cNvSpPr>
          <p:nvPr>
            <p:ph type="sldNum" sz="quarter" idx="10"/>
          </p:nvPr>
        </p:nvSpPr>
        <p:spPr/>
        <p:txBody>
          <a:bodyPr/>
          <a:lstStyle/>
          <a:p>
            <a:pPr>
              <a:defRPr/>
            </a:pPr>
            <a:fld id="{D9AEC0F6-287B-41AD-8B07-35FC1FC47738}" type="slidenum">
              <a:rPr lang="fr-FR"/>
              <a:pPr>
                <a:defRPr/>
              </a:pPr>
              <a:t>19</a:t>
            </a:fld>
            <a:endParaRPr lang="fr-FR"/>
          </a:p>
        </p:txBody>
      </p:sp>
      <p:sp>
        <p:nvSpPr>
          <p:cNvPr id="203778"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03779" name="Rectangle 7"/>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03780" name="Text Box 26"/>
          <p:cNvSpPr txBox="1">
            <a:spLocks noChangeArrowheads="1"/>
          </p:cNvSpPr>
          <p:nvPr/>
        </p:nvSpPr>
        <p:spPr bwMode="auto">
          <a:xfrm>
            <a:off x="3702050" y="5629275"/>
            <a:ext cx="1704975" cy="292100"/>
          </a:xfrm>
          <a:prstGeom prst="rect">
            <a:avLst/>
          </a:prstGeom>
          <a:noFill/>
          <a:ln w="9525">
            <a:noFill/>
            <a:miter lim="800000"/>
            <a:headEnd/>
            <a:tailEnd/>
          </a:ln>
          <a:effectLst/>
        </p:spPr>
        <p:txBody>
          <a:bodyPr>
            <a:spAutoFit/>
          </a:bodyPr>
          <a:lstStyle/>
          <a:p>
            <a:pPr algn="l">
              <a:spcBef>
                <a:spcPct val="50000"/>
              </a:spcBef>
            </a:pPr>
            <a:endParaRPr lang="fr-FR" sz="1300"/>
          </a:p>
        </p:txBody>
      </p:sp>
      <p:cxnSp>
        <p:nvCxnSpPr>
          <p:cNvPr id="203781" name="AutoShape 5"/>
          <p:cNvCxnSpPr>
            <a:cxnSpLocks noChangeShapeType="1"/>
            <a:stCxn id="203778" idx="2"/>
            <a:endCxn id="203778" idx="2"/>
          </p:cNvCxnSpPr>
          <p:nvPr/>
        </p:nvCxnSpPr>
        <p:spPr bwMode="auto">
          <a:xfrm>
            <a:off x="3033713" y="6038850"/>
            <a:ext cx="0" cy="0"/>
          </a:xfrm>
          <a:prstGeom prst="straightConnector1">
            <a:avLst/>
          </a:prstGeom>
          <a:noFill/>
          <a:ln w="9525">
            <a:solidFill>
              <a:schemeClr val="tx1"/>
            </a:solidFill>
            <a:round/>
            <a:headEnd type="triangle" w="med" len="med"/>
            <a:tailEnd type="triangle" w="med" len="med"/>
          </a:ln>
          <a:effectLst/>
        </p:spPr>
      </p:cxnSp>
      <p:pic>
        <p:nvPicPr>
          <p:cNvPr id="203803" name="Picture 27" descr="MC900229685[1]"/>
          <p:cNvPicPr>
            <a:picLocks noChangeAspect="1" noChangeArrowheads="1"/>
          </p:cNvPicPr>
          <p:nvPr/>
        </p:nvPicPr>
        <p:blipFill>
          <a:blip r:embed="rId2" cstate="print"/>
          <a:srcRect/>
          <a:stretch>
            <a:fillRect/>
          </a:stretch>
        </p:blipFill>
        <p:spPr bwMode="auto">
          <a:xfrm>
            <a:off x="2233613" y="3170238"/>
            <a:ext cx="2376487" cy="2312987"/>
          </a:xfrm>
          <a:prstGeom prst="rect">
            <a:avLst/>
          </a:prstGeom>
          <a:noFill/>
        </p:spPr>
      </p:pic>
      <p:sp>
        <p:nvSpPr>
          <p:cNvPr id="203804" name="Text Box 28"/>
          <p:cNvSpPr txBox="1">
            <a:spLocks noChangeArrowheads="1"/>
          </p:cNvSpPr>
          <p:nvPr/>
        </p:nvSpPr>
        <p:spPr bwMode="auto">
          <a:xfrm>
            <a:off x="835025" y="2116138"/>
            <a:ext cx="1765300" cy="346075"/>
          </a:xfrm>
          <a:prstGeom prst="rect">
            <a:avLst/>
          </a:prstGeom>
          <a:solidFill>
            <a:srgbClr val="FF6600"/>
          </a:solidFill>
          <a:ln w="9525">
            <a:solidFill>
              <a:schemeClr val="bg2"/>
            </a:solidFill>
            <a:miter lim="800000"/>
            <a:headEnd/>
            <a:tailEnd/>
          </a:ln>
          <a:effectLst/>
        </p:spPr>
        <p:txBody>
          <a:bodyPr>
            <a:spAutoFit/>
          </a:bodyPr>
          <a:lstStyle/>
          <a:p>
            <a:pPr algn="l">
              <a:spcBef>
                <a:spcPct val="50000"/>
              </a:spcBef>
            </a:pPr>
            <a:r>
              <a:rPr lang="fr-FR" sz="1600" b="1">
                <a:solidFill>
                  <a:schemeClr val="bg2"/>
                </a:solidFill>
              </a:rPr>
              <a:t>ENGAGEMENT</a:t>
            </a:r>
          </a:p>
        </p:txBody>
      </p:sp>
      <p:sp>
        <p:nvSpPr>
          <p:cNvPr id="203805" name="Text Box 29"/>
          <p:cNvSpPr txBox="1">
            <a:spLocks noChangeArrowheads="1"/>
          </p:cNvSpPr>
          <p:nvPr/>
        </p:nvSpPr>
        <p:spPr bwMode="auto">
          <a:xfrm>
            <a:off x="4633913" y="2051050"/>
            <a:ext cx="1765300" cy="346075"/>
          </a:xfrm>
          <a:prstGeom prst="rect">
            <a:avLst/>
          </a:prstGeom>
          <a:solidFill>
            <a:srgbClr val="FF6600"/>
          </a:solidFill>
          <a:ln w="9525">
            <a:solidFill>
              <a:schemeClr val="bg2"/>
            </a:solidFill>
            <a:miter lim="800000"/>
            <a:headEnd/>
            <a:tailEnd/>
          </a:ln>
          <a:effectLst/>
        </p:spPr>
        <p:txBody>
          <a:bodyPr>
            <a:spAutoFit/>
          </a:bodyPr>
          <a:lstStyle/>
          <a:p>
            <a:pPr algn="l">
              <a:spcBef>
                <a:spcPct val="50000"/>
              </a:spcBef>
            </a:pPr>
            <a:r>
              <a:rPr lang="fr-FR" sz="1600" b="1">
                <a:solidFill>
                  <a:schemeClr val="bg2"/>
                </a:solidFill>
              </a:rPr>
              <a:t>COOPERATION</a:t>
            </a:r>
          </a:p>
        </p:txBody>
      </p:sp>
      <p:sp>
        <p:nvSpPr>
          <p:cNvPr id="203806" name="Text Box 30"/>
          <p:cNvSpPr txBox="1">
            <a:spLocks noChangeArrowheads="1"/>
          </p:cNvSpPr>
          <p:nvPr/>
        </p:nvSpPr>
        <p:spPr bwMode="auto">
          <a:xfrm>
            <a:off x="342900" y="5000625"/>
            <a:ext cx="1765300" cy="346075"/>
          </a:xfrm>
          <a:prstGeom prst="rect">
            <a:avLst/>
          </a:prstGeom>
          <a:solidFill>
            <a:srgbClr val="FF6600"/>
          </a:solidFill>
          <a:ln w="9525">
            <a:solidFill>
              <a:schemeClr val="bg2"/>
            </a:solidFill>
            <a:miter lim="800000"/>
            <a:headEnd/>
            <a:tailEnd/>
          </a:ln>
          <a:effectLst/>
        </p:spPr>
        <p:txBody>
          <a:bodyPr>
            <a:spAutoFit/>
          </a:bodyPr>
          <a:lstStyle/>
          <a:p>
            <a:pPr algn="l">
              <a:spcBef>
                <a:spcPct val="50000"/>
              </a:spcBef>
            </a:pPr>
            <a:r>
              <a:rPr lang="fr-FR" sz="1600" b="1">
                <a:solidFill>
                  <a:schemeClr val="bg2"/>
                </a:solidFill>
              </a:rPr>
              <a:t>EFFICACITE</a:t>
            </a:r>
          </a:p>
        </p:txBody>
      </p:sp>
      <p:sp>
        <p:nvSpPr>
          <p:cNvPr id="203807" name="Text Box 31"/>
          <p:cNvSpPr txBox="1">
            <a:spLocks noChangeArrowheads="1"/>
          </p:cNvSpPr>
          <p:nvPr/>
        </p:nvSpPr>
        <p:spPr bwMode="auto">
          <a:xfrm>
            <a:off x="4718050" y="4338638"/>
            <a:ext cx="1765300" cy="346075"/>
          </a:xfrm>
          <a:prstGeom prst="rect">
            <a:avLst/>
          </a:prstGeom>
          <a:solidFill>
            <a:srgbClr val="FF6600"/>
          </a:solidFill>
          <a:ln w="9525">
            <a:solidFill>
              <a:schemeClr val="bg2"/>
            </a:solidFill>
            <a:miter lim="800000"/>
            <a:headEnd/>
            <a:tailEnd/>
          </a:ln>
          <a:effectLst/>
        </p:spPr>
        <p:txBody>
          <a:bodyPr>
            <a:spAutoFit/>
          </a:bodyPr>
          <a:lstStyle/>
          <a:p>
            <a:pPr algn="l">
              <a:spcBef>
                <a:spcPct val="50000"/>
              </a:spcBef>
            </a:pPr>
            <a:r>
              <a:rPr lang="fr-FR" sz="1600" b="1">
                <a:solidFill>
                  <a:schemeClr val="bg2"/>
                </a:solidFill>
              </a:rPr>
              <a:t>CREATIVITE</a:t>
            </a:r>
          </a:p>
        </p:txBody>
      </p:sp>
      <p:sp>
        <p:nvSpPr>
          <p:cNvPr id="203808" name="Text Box 32"/>
          <p:cNvSpPr txBox="1">
            <a:spLocks noChangeArrowheads="1"/>
          </p:cNvSpPr>
          <p:nvPr/>
        </p:nvSpPr>
        <p:spPr bwMode="auto">
          <a:xfrm>
            <a:off x="2476500" y="5886450"/>
            <a:ext cx="1765300" cy="346075"/>
          </a:xfrm>
          <a:prstGeom prst="rect">
            <a:avLst/>
          </a:prstGeom>
          <a:solidFill>
            <a:srgbClr val="FF6600"/>
          </a:solidFill>
          <a:ln w="9525">
            <a:solidFill>
              <a:schemeClr val="bg2"/>
            </a:solidFill>
            <a:miter lim="800000"/>
            <a:headEnd/>
            <a:tailEnd/>
          </a:ln>
          <a:effectLst/>
        </p:spPr>
        <p:txBody>
          <a:bodyPr>
            <a:spAutoFit/>
          </a:bodyPr>
          <a:lstStyle/>
          <a:p>
            <a:pPr>
              <a:spcBef>
                <a:spcPct val="50000"/>
              </a:spcBef>
            </a:pPr>
            <a:r>
              <a:rPr lang="fr-FR" sz="1600" b="1">
                <a:solidFill>
                  <a:schemeClr val="bg2"/>
                </a:solidFill>
              </a:rPr>
              <a:t>ADAPTATION</a:t>
            </a:r>
          </a:p>
        </p:txBody>
      </p:sp>
      <p:pic>
        <p:nvPicPr>
          <p:cNvPr id="203809" name="Picture 33" descr="MC900434669[1]"/>
          <p:cNvPicPr preferRelativeResize="0">
            <a:picLocks noChangeArrowheads="1"/>
          </p:cNvPicPr>
          <p:nvPr/>
        </p:nvPicPr>
        <p:blipFill>
          <a:blip r:embed="rId3" cstate="print"/>
          <a:srcRect/>
          <a:stretch>
            <a:fillRect/>
          </a:stretch>
        </p:blipFill>
        <p:spPr bwMode="auto">
          <a:xfrm rot="10532424">
            <a:off x="1004888" y="2586038"/>
            <a:ext cx="1204912" cy="1681162"/>
          </a:xfrm>
          <a:prstGeom prst="rect">
            <a:avLst/>
          </a:prstGeom>
          <a:noFill/>
        </p:spPr>
      </p:pic>
      <p:sp>
        <p:nvSpPr>
          <p:cNvPr id="203810" name="Text Box 34"/>
          <p:cNvSpPr txBox="1">
            <a:spLocks noChangeArrowheads="1"/>
          </p:cNvSpPr>
          <p:nvPr/>
        </p:nvSpPr>
        <p:spPr bwMode="auto">
          <a:xfrm>
            <a:off x="1069975" y="3206750"/>
            <a:ext cx="1149350" cy="701675"/>
          </a:xfrm>
          <a:prstGeom prst="rect">
            <a:avLst/>
          </a:prstGeom>
          <a:solidFill>
            <a:srgbClr val="FF99FF"/>
          </a:solidFill>
          <a:ln w="9525">
            <a:noFill/>
            <a:miter lim="800000"/>
            <a:headEnd/>
            <a:tailEnd/>
          </a:ln>
          <a:effectLst/>
        </p:spPr>
        <p:txBody>
          <a:bodyPr>
            <a:spAutoFit/>
          </a:bodyPr>
          <a:lstStyle/>
          <a:p>
            <a:pPr algn="l"/>
            <a:r>
              <a:rPr lang="fr-FR">
                <a:solidFill>
                  <a:schemeClr val="bg2"/>
                </a:solidFill>
              </a:rPr>
              <a:t>Appartenance</a:t>
            </a:r>
          </a:p>
          <a:p>
            <a:pPr algn="l"/>
            <a:r>
              <a:rPr lang="fr-FR">
                <a:solidFill>
                  <a:schemeClr val="bg2"/>
                </a:solidFill>
              </a:rPr>
              <a:t>Reconnaissance</a:t>
            </a:r>
          </a:p>
          <a:p>
            <a:pPr algn="l"/>
            <a:r>
              <a:rPr lang="fr-FR">
                <a:solidFill>
                  <a:schemeClr val="bg2"/>
                </a:solidFill>
              </a:rPr>
              <a:t>Autonomie</a:t>
            </a:r>
          </a:p>
          <a:p>
            <a:pPr algn="l"/>
            <a:r>
              <a:rPr lang="fr-FR">
                <a:solidFill>
                  <a:schemeClr val="bg2"/>
                </a:solidFill>
              </a:rPr>
              <a:t>Sens</a:t>
            </a:r>
          </a:p>
        </p:txBody>
      </p:sp>
      <p:pic>
        <p:nvPicPr>
          <p:cNvPr id="203812" name="Picture 36" descr="MC900434669[1]"/>
          <p:cNvPicPr preferRelativeResize="0">
            <a:picLocks noChangeArrowheads="1"/>
          </p:cNvPicPr>
          <p:nvPr/>
        </p:nvPicPr>
        <p:blipFill>
          <a:blip r:embed="rId3" cstate="print"/>
          <a:srcRect/>
          <a:stretch>
            <a:fillRect/>
          </a:stretch>
        </p:blipFill>
        <p:spPr bwMode="auto">
          <a:xfrm rot="10800000">
            <a:off x="4814888" y="2349500"/>
            <a:ext cx="1204912" cy="1681163"/>
          </a:xfrm>
          <a:prstGeom prst="rect">
            <a:avLst/>
          </a:prstGeom>
          <a:noFill/>
        </p:spPr>
      </p:pic>
      <p:sp>
        <p:nvSpPr>
          <p:cNvPr id="203813" name="Text Box 37"/>
          <p:cNvSpPr txBox="1">
            <a:spLocks noChangeArrowheads="1"/>
          </p:cNvSpPr>
          <p:nvPr/>
        </p:nvSpPr>
        <p:spPr bwMode="auto">
          <a:xfrm>
            <a:off x="4860925" y="3030538"/>
            <a:ext cx="1149350" cy="701675"/>
          </a:xfrm>
          <a:prstGeom prst="rect">
            <a:avLst/>
          </a:prstGeom>
          <a:solidFill>
            <a:srgbClr val="FF99FF"/>
          </a:solidFill>
          <a:ln w="9525">
            <a:noFill/>
            <a:miter lim="800000"/>
            <a:headEnd/>
            <a:tailEnd/>
          </a:ln>
          <a:effectLst/>
        </p:spPr>
        <p:txBody>
          <a:bodyPr>
            <a:spAutoFit/>
          </a:bodyPr>
          <a:lstStyle/>
          <a:p>
            <a:pPr algn="l"/>
            <a:r>
              <a:rPr lang="fr-FR">
                <a:solidFill>
                  <a:schemeClr val="bg2"/>
                </a:solidFill>
              </a:rPr>
              <a:t>Appartenance</a:t>
            </a:r>
          </a:p>
          <a:p>
            <a:pPr algn="l"/>
            <a:r>
              <a:rPr lang="fr-FR">
                <a:solidFill>
                  <a:schemeClr val="bg2"/>
                </a:solidFill>
              </a:rPr>
              <a:t>Collectif</a:t>
            </a:r>
          </a:p>
          <a:p>
            <a:pPr algn="l"/>
            <a:r>
              <a:rPr lang="fr-FR">
                <a:solidFill>
                  <a:schemeClr val="bg2"/>
                </a:solidFill>
              </a:rPr>
              <a:t>Sens</a:t>
            </a:r>
          </a:p>
          <a:p>
            <a:pPr algn="l"/>
            <a:r>
              <a:rPr lang="fr-FR">
                <a:solidFill>
                  <a:schemeClr val="bg2"/>
                </a:solidFill>
              </a:rPr>
              <a:t>Apprentissage</a:t>
            </a:r>
          </a:p>
        </p:txBody>
      </p:sp>
      <p:pic>
        <p:nvPicPr>
          <p:cNvPr id="203814" name="Picture 38" descr="MC900434669[1]"/>
          <p:cNvPicPr preferRelativeResize="0">
            <a:picLocks noChangeArrowheads="1"/>
          </p:cNvPicPr>
          <p:nvPr/>
        </p:nvPicPr>
        <p:blipFill>
          <a:blip r:embed="rId3" cstate="print"/>
          <a:srcRect/>
          <a:stretch>
            <a:fillRect/>
          </a:stretch>
        </p:blipFill>
        <p:spPr bwMode="auto">
          <a:xfrm rot="10800000">
            <a:off x="4824413" y="4672013"/>
            <a:ext cx="1204912" cy="1681162"/>
          </a:xfrm>
          <a:prstGeom prst="rect">
            <a:avLst/>
          </a:prstGeom>
          <a:noFill/>
        </p:spPr>
      </p:pic>
      <p:sp>
        <p:nvSpPr>
          <p:cNvPr id="203815" name="Text Box 39"/>
          <p:cNvSpPr txBox="1">
            <a:spLocks noChangeArrowheads="1"/>
          </p:cNvSpPr>
          <p:nvPr/>
        </p:nvSpPr>
        <p:spPr bwMode="auto">
          <a:xfrm>
            <a:off x="4899025" y="5389563"/>
            <a:ext cx="1149350" cy="549275"/>
          </a:xfrm>
          <a:prstGeom prst="rect">
            <a:avLst/>
          </a:prstGeom>
          <a:solidFill>
            <a:srgbClr val="FF99FF"/>
          </a:solidFill>
          <a:ln w="9525">
            <a:noFill/>
            <a:miter lim="800000"/>
            <a:headEnd/>
            <a:tailEnd/>
          </a:ln>
          <a:effectLst/>
        </p:spPr>
        <p:txBody>
          <a:bodyPr>
            <a:spAutoFit/>
          </a:bodyPr>
          <a:lstStyle/>
          <a:p>
            <a:pPr algn="l"/>
            <a:r>
              <a:rPr lang="fr-FR">
                <a:solidFill>
                  <a:schemeClr val="bg2"/>
                </a:solidFill>
              </a:rPr>
              <a:t>Autonomie</a:t>
            </a:r>
          </a:p>
          <a:p>
            <a:pPr algn="l"/>
            <a:r>
              <a:rPr lang="fr-FR">
                <a:solidFill>
                  <a:schemeClr val="bg2"/>
                </a:solidFill>
              </a:rPr>
              <a:t>Apprentissage</a:t>
            </a:r>
          </a:p>
          <a:p>
            <a:pPr algn="l"/>
            <a:r>
              <a:rPr lang="fr-FR">
                <a:solidFill>
                  <a:schemeClr val="bg2"/>
                </a:solidFill>
              </a:rPr>
              <a:t>Reconnaissance</a:t>
            </a:r>
          </a:p>
        </p:txBody>
      </p:sp>
      <p:sp>
        <p:nvSpPr>
          <p:cNvPr id="203816" name="AutoShape 40"/>
          <p:cNvSpPr>
            <a:spLocks noChangeArrowheads="1"/>
          </p:cNvSpPr>
          <p:nvPr/>
        </p:nvSpPr>
        <p:spPr bwMode="auto">
          <a:xfrm>
            <a:off x="2212975" y="8167688"/>
            <a:ext cx="2163763" cy="495300"/>
          </a:xfrm>
          <a:prstGeom prst="leftRightArrow">
            <a:avLst>
              <a:gd name="adj1" fmla="val 50000"/>
              <a:gd name="adj2" fmla="val 87372"/>
            </a:avLst>
          </a:prstGeom>
          <a:solidFill>
            <a:srgbClr val="C0C0C0">
              <a:alpha val="53999"/>
            </a:srgbClr>
          </a:solidFill>
          <a:ln w="9525">
            <a:solidFill>
              <a:srgbClr val="C0C0C0"/>
            </a:solidFill>
            <a:miter lim="800000"/>
            <a:headEnd/>
            <a:tailEnd/>
          </a:ln>
          <a:effectLst/>
        </p:spPr>
        <p:txBody>
          <a:bodyPr wrap="none" anchor="ctr"/>
          <a:lstStyle/>
          <a:p>
            <a:endParaRPr lang="fr-FR"/>
          </a:p>
        </p:txBody>
      </p:sp>
      <p:sp>
        <p:nvSpPr>
          <p:cNvPr id="203817" name="Text Box 41"/>
          <p:cNvSpPr txBox="1">
            <a:spLocks noChangeArrowheads="1"/>
          </p:cNvSpPr>
          <p:nvPr/>
        </p:nvSpPr>
        <p:spPr bwMode="auto">
          <a:xfrm>
            <a:off x="371475" y="8032750"/>
            <a:ext cx="1765300" cy="636588"/>
          </a:xfrm>
          <a:prstGeom prst="rect">
            <a:avLst/>
          </a:prstGeom>
          <a:solidFill>
            <a:srgbClr val="FF99FF"/>
          </a:solidFill>
          <a:ln w="12700">
            <a:solidFill>
              <a:schemeClr val="tx1"/>
            </a:solidFill>
            <a:prstDash val="sysDot"/>
            <a:miter lim="800000"/>
            <a:headEnd/>
            <a:tailEnd/>
          </a:ln>
          <a:effectLst/>
        </p:spPr>
        <p:txBody>
          <a:bodyPr>
            <a:spAutoFit/>
          </a:bodyPr>
          <a:lstStyle/>
          <a:p>
            <a:pPr>
              <a:spcBef>
                <a:spcPct val="50000"/>
              </a:spcBef>
            </a:pPr>
            <a:r>
              <a:rPr lang="fr-FR" sz="1400" b="1">
                <a:solidFill>
                  <a:schemeClr val="bg2"/>
                </a:solidFill>
              </a:rPr>
              <a:t>EMOTIONS</a:t>
            </a:r>
          </a:p>
          <a:p>
            <a:pPr>
              <a:spcBef>
                <a:spcPct val="50000"/>
              </a:spcBef>
            </a:pPr>
            <a:r>
              <a:rPr lang="fr-FR" sz="1400" b="1">
                <a:solidFill>
                  <a:schemeClr val="bg2"/>
                </a:solidFill>
              </a:rPr>
              <a:t>POSITIVES</a:t>
            </a:r>
          </a:p>
        </p:txBody>
      </p:sp>
      <p:sp>
        <p:nvSpPr>
          <p:cNvPr id="203818" name="Text Box 42"/>
          <p:cNvSpPr txBox="1">
            <a:spLocks noChangeArrowheads="1"/>
          </p:cNvSpPr>
          <p:nvPr/>
        </p:nvSpPr>
        <p:spPr bwMode="auto">
          <a:xfrm>
            <a:off x="4448175" y="8061325"/>
            <a:ext cx="2181225" cy="636588"/>
          </a:xfrm>
          <a:prstGeom prst="rect">
            <a:avLst/>
          </a:prstGeom>
          <a:solidFill>
            <a:srgbClr val="FF6600"/>
          </a:solidFill>
          <a:ln w="12700">
            <a:solidFill>
              <a:schemeClr val="tx1"/>
            </a:solidFill>
            <a:prstDash val="sysDot"/>
            <a:miter lim="800000"/>
            <a:headEnd/>
            <a:tailEnd/>
          </a:ln>
          <a:effectLst/>
        </p:spPr>
        <p:txBody>
          <a:bodyPr>
            <a:spAutoFit/>
          </a:bodyPr>
          <a:lstStyle/>
          <a:p>
            <a:pPr>
              <a:spcBef>
                <a:spcPct val="50000"/>
              </a:spcBef>
            </a:pPr>
            <a:r>
              <a:rPr lang="fr-FR" sz="1400" b="1">
                <a:solidFill>
                  <a:schemeClr val="bg2"/>
                </a:solidFill>
              </a:rPr>
              <a:t>COMPORTEMENTS</a:t>
            </a:r>
          </a:p>
          <a:p>
            <a:pPr>
              <a:spcBef>
                <a:spcPct val="50000"/>
              </a:spcBef>
            </a:pPr>
            <a:r>
              <a:rPr lang="fr-FR" sz="1400" b="1">
                <a:solidFill>
                  <a:schemeClr val="bg2"/>
                </a:solidFill>
              </a:rPr>
              <a:t>POSITIFS</a:t>
            </a:r>
          </a:p>
        </p:txBody>
      </p:sp>
      <p:pic>
        <p:nvPicPr>
          <p:cNvPr id="203819" name="Picture 43" descr="MC900434669[1]"/>
          <p:cNvPicPr preferRelativeResize="0">
            <a:picLocks noChangeArrowheads="1"/>
          </p:cNvPicPr>
          <p:nvPr/>
        </p:nvPicPr>
        <p:blipFill>
          <a:blip r:embed="rId3" cstate="print"/>
          <a:srcRect/>
          <a:stretch>
            <a:fillRect/>
          </a:stretch>
        </p:blipFill>
        <p:spPr bwMode="auto">
          <a:xfrm rot="9357660">
            <a:off x="2657475" y="6276975"/>
            <a:ext cx="1204913" cy="1681163"/>
          </a:xfrm>
          <a:prstGeom prst="rect">
            <a:avLst/>
          </a:prstGeom>
          <a:noFill/>
        </p:spPr>
      </p:pic>
      <p:sp>
        <p:nvSpPr>
          <p:cNvPr id="203820" name="Text Box 44"/>
          <p:cNvSpPr txBox="1">
            <a:spLocks noChangeArrowheads="1"/>
          </p:cNvSpPr>
          <p:nvPr/>
        </p:nvSpPr>
        <p:spPr bwMode="auto">
          <a:xfrm>
            <a:off x="2813050" y="7034213"/>
            <a:ext cx="1079500" cy="549275"/>
          </a:xfrm>
          <a:prstGeom prst="rect">
            <a:avLst/>
          </a:prstGeom>
          <a:solidFill>
            <a:srgbClr val="FF99FF"/>
          </a:solidFill>
          <a:ln w="9525">
            <a:noFill/>
            <a:miter lim="800000"/>
            <a:headEnd/>
            <a:tailEnd/>
          </a:ln>
          <a:effectLst/>
        </p:spPr>
        <p:txBody>
          <a:bodyPr>
            <a:spAutoFit/>
          </a:bodyPr>
          <a:lstStyle/>
          <a:p>
            <a:pPr algn="l"/>
            <a:r>
              <a:rPr lang="fr-FR">
                <a:solidFill>
                  <a:schemeClr val="bg2"/>
                </a:solidFill>
              </a:rPr>
              <a:t>Appartenance</a:t>
            </a:r>
          </a:p>
          <a:p>
            <a:pPr algn="l"/>
            <a:r>
              <a:rPr lang="fr-FR">
                <a:solidFill>
                  <a:schemeClr val="bg2"/>
                </a:solidFill>
              </a:rPr>
              <a:t>Collectif</a:t>
            </a:r>
          </a:p>
          <a:p>
            <a:pPr algn="l"/>
            <a:r>
              <a:rPr lang="fr-FR">
                <a:solidFill>
                  <a:schemeClr val="bg2"/>
                </a:solidFill>
              </a:rPr>
              <a:t>Apprentissage</a:t>
            </a:r>
          </a:p>
        </p:txBody>
      </p:sp>
      <p:pic>
        <p:nvPicPr>
          <p:cNvPr id="203822" name="Picture 46" descr="MC900434669[1]"/>
          <p:cNvPicPr preferRelativeResize="0">
            <a:picLocks noChangeArrowheads="1"/>
          </p:cNvPicPr>
          <p:nvPr/>
        </p:nvPicPr>
        <p:blipFill>
          <a:blip r:embed="rId3" cstate="print"/>
          <a:srcRect/>
          <a:stretch>
            <a:fillRect/>
          </a:stretch>
        </p:blipFill>
        <p:spPr bwMode="auto">
          <a:xfrm rot="10800000">
            <a:off x="325438" y="5383213"/>
            <a:ext cx="1204912" cy="1681162"/>
          </a:xfrm>
          <a:prstGeom prst="rect">
            <a:avLst/>
          </a:prstGeom>
          <a:noFill/>
        </p:spPr>
      </p:pic>
      <p:sp>
        <p:nvSpPr>
          <p:cNvPr id="203823" name="Text Box 47"/>
          <p:cNvSpPr txBox="1">
            <a:spLocks noChangeArrowheads="1"/>
          </p:cNvSpPr>
          <p:nvPr/>
        </p:nvSpPr>
        <p:spPr bwMode="auto">
          <a:xfrm>
            <a:off x="374650" y="6081713"/>
            <a:ext cx="1130300" cy="701675"/>
          </a:xfrm>
          <a:prstGeom prst="rect">
            <a:avLst/>
          </a:prstGeom>
          <a:solidFill>
            <a:srgbClr val="FF99FF"/>
          </a:solidFill>
          <a:ln w="9525">
            <a:noFill/>
            <a:miter lim="800000"/>
            <a:headEnd/>
            <a:tailEnd/>
          </a:ln>
          <a:effectLst/>
        </p:spPr>
        <p:txBody>
          <a:bodyPr>
            <a:spAutoFit/>
          </a:bodyPr>
          <a:lstStyle/>
          <a:p>
            <a:pPr algn="l"/>
            <a:r>
              <a:rPr lang="fr-FR">
                <a:solidFill>
                  <a:schemeClr val="bg2"/>
                </a:solidFill>
              </a:rPr>
              <a:t>Autonomie</a:t>
            </a:r>
          </a:p>
          <a:p>
            <a:pPr algn="l"/>
            <a:r>
              <a:rPr lang="fr-FR">
                <a:solidFill>
                  <a:schemeClr val="bg2"/>
                </a:solidFill>
              </a:rPr>
              <a:t>Collectif</a:t>
            </a:r>
          </a:p>
          <a:p>
            <a:pPr algn="l"/>
            <a:r>
              <a:rPr lang="fr-FR">
                <a:solidFill>
                  <a:schemeClr val="bg2"/>
                </a:solidFill>
              </a:rPr>
              <a:t>Sens</a:t>
            </a:r>
          </a:p>
          <a:p>
            <a:pPr algn="l"/>
            <a:r>
              <a:rPr lang="fr-FR">
                <a:solidFill>
                  <a:schemeClr val="bg2"/>
                </a:solidFill>
              </a:rPr>
              <a:t>Reconnaissance</a:t>
            </a:r>
          </a:p>
        </p:txBody>
      </p:sp>
      <p:sp>
        <p:nvSpPr>
          <p:cNvPr id="203824" name="Line 48"/>
          <p:cNvSpPr>
            <a:spLocks noChangeShapeType="1"/>
          </p:cNvSpPr>
          <p:nvPr/>
        </p:nvSpPr>
        <p:spPr bwMode="auto">
          <a:xfrm rot="15150569" flipV="1">
            <a:off x="2208213" y="2509838"/>
            <a:ext cx="1041400" cy="704850"/>
          </a:xfrm>
          <a:prstGeom prst="line">
            <a:avLst/>
          </a:prstGeom>
          <a:noFill/>
          <a:ln w="28575">
            <a:solidFill>
              <a:schemeClr val="bg2"/>
            </a:solidFill>
            <a:round/>
            <a:headEnd/>
            <a:tailEnd type="triangle" w="med" len="med"/>
          </a:ln>
          <a:effectLst/>
        </p:spPr>
        <p:txBody>
          <a:bodyPr/>
          <a:lstStyle/>
          <a:p>
            <a:endParaRPr lang="fr-FR"/>
          </a:p>
        </p:txBody>
      </p:sp>
      <p:sp>
        <p:nvSpPr>
          <p:cNvPr id="203825" name="Line 49"/>
          <p:cNvSpPr>
            <a:spLocks noChangeShapeType="1"/>
          </p:cNvSpPr>
          <p:nvPr/>
        </p:nvSpPr>
        <p:spPr bwMode="auto">
          <a:xfrm flipV="1">
            <a:off x="3981450" y="2417763"/>
            <a:ext cx="1165225" cy="808037"/>
          </a:xfrm>
          <a:prstGeom prst="line">
            <a:avLst/>
          </a:prstGeom>
          <a:noFill/>
          <a:ln w="28575">
            <a:solidFill>
              <a:schemeClr val="bg2"/>
            </a:solidFill>
            <a:round/>
            <a:headEnd/>
            <a:tailEnd type="triangle" w="med" len="med"/>
          </a:ln>
          <a:effectLst/>
        </p:spPr>
        <p:txBody>
          <a:bodyPr/>
          <a:lstStyle/>
          <a:p>
            <a:endParaRPr lang="fr-FR"/>
          </a:p>
        </p:txBody>
      </p:sp>
      <p:sp>
        <p:nvSpPr>
          <p:cNvPr id="203826" name="Line 50"/>
          <p:cNvSpPr>
            <a:spLocks noChangeShapeType="1"/>
          </p:cNvSpPr>
          <p:nvPr/>
        </p:nvSpPr>
        <p:spPr bwMode="auto">
          <a:xfrm rot="3696579" flipV="1">
            <a:off x="4637882" y="3894931"/>
            <a:ext cx="658812" cy="409575"/>
          </a:xfrm>
          <a:prstGeom prst="line">
            <a:avLst/>
          </a:prstGeom>
          <a:noFill/>
          <a:ln w="28575">
            <a:solidFill>
              <a:schemeClr val="bg2"/>
            </a:solidFill>
            <a:round/>
            <a:headEnd/>
            <a:tailEnd type="triangle" w="med" len="med"/>
          </a:ln>
          <a:effectLst/>
        </p:spPr>
        <p:txBody>
          <a:bodyPr/>
          <a:lstStyle/>
          <a:p>
            <a:endParaRPr lang="fr-FR"/>
          </a:p>
        </p:txBody>
      </p:sp>
      <p:sp>
        <p:nvSpPr>
          <p:cNvPr id="203827" name="Line 51"/>
          <p:cNvSpPr>
            <a:spLocks noChangeShapeType="1"/>
          </p:cNvSpPr>
          <p:nvPr/>
        </p:nvSpPr>
        <p:spPr bwMode="auto">
          <a:xfrm rot="7212277" flipV="1">
            <a:off x="3212306" y="5631657"/>
            <a:ext cx="331787" cy="158750"/>
          </a:xfrm>
          <a:prstGeom prst="line">
            <a:avLst/>
          </a:prstGeom>
          <a:noFill/>
          <a:ln w="28575">
            <a:solidFill>
              <a:schemeClr val="bg2"/>
            </a:solidFill>
            <a:round/>
            <a:headEnd/>
            <a:tailEnd type="triangle" w="med" len="med"/>
          </a:ln>
          <a:effectLst/>
        </p:spPr>
        <p:txBody>
          <a:bodyPr/>
          <a:lstStyle/>
          <a:p>
            <a:endParaRPr lang="fr-FR"/>
          </a:p>
        </p:txBody>
      </p:sp>
      <p:sp>
        <p:nvSpPr>
          <p:cNvPr id="203828" name="Line 52"/>
          <p:cNvSpPr>
            <a:spLocks noChangeShapeType="1"/>
          </p:cNvSpPr>
          <p:nvPr/>
        </p:nvSpPr>
        <p:spPr bwMode="auto">
          <a:xfrm rot="10800000" flipV="1">
            <a:off x="1320800" y="4403725"/>
            <a:ext cx="957263" cy="615950"/>
          </a:xfrm>
          <a:prstGeom prst="line">
            <a:avLst/>
          </a:prstGeom>
          <a:noFill/>
          <a:ln w="28575">
            <a:solidFill>
              <a:schemeClr val="bg2"/>
            </a:solidFill>
            <a:round/>
            <a:headEnd/>
            <a:tailEnd type="triangle" w="med" len="med"/>
          </a:ln>
          <a:effectLst/>
        </p:spPr>
        <p:txBody>
          <a:bodyPr/>
          <a:lstStyle/>
          <a:p>
            <a:endParaRPr lang="fr-FR"/>
          </a:p>
        </p:txBody>
      </p:sp>
      <p:sp>
        <p:nvSpPr>
          <p:cNvPr id="203830" name="Rectangle 54"/>
          <p:cNvSpPr>
            <a:spLocks noChangeArrowheads="1"/>
          </p:cNvSpPr>
          <p:nvPr/>
        </p:nvSpPr>
        <p:spPr bwMode="auto">
          <a:xfrm>
            <a:off x="219075" y="13398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03831" name="Text Box 55"/>
          <p:cNvSpPr txBox="1">
            <a:spLocks noChangeArrowheads="1"/>
          </p:cNvSpPr>
          <p:nvPr/>
        </p:nvSpPr>
        <p:spPr bwMode="auto">
          <a:xfrm>
            <a:off x="742950" y="1685925"/>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LE TRAVAIL SOURCE DE PLAISIR (9/9)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numéro de diapositive 4"/>
          <p:cNvSpPr>
            <a:spLocks noGrp="1" noChangeArrowheads="1"/>
          </p:cNvSpPr>
          <p:nvPr>
            <p:ph type="sldNum" sz="quarter" idx="10"/>
          </p:nvPr>
        </p:nvSpPr>
        <p:spPr/>
        <p:txBody>
          <a:bodyPr/>
          <a:lstStyle/>
          <a:p>
            <a:pPr>
              <a:defRPr/>
            </a:pPr>
            <a:fld id="{4C49FACB-2DC7-4721-9FDF-4CE88AD1134D}" type="slidenum">
              <a:rPr lang="fr-FR"/>
              <a:pPr>
                <a:defRPr/>
              </a:pPr>
              <a:t>2</a:t>
            </a:fld>
            <a:endParaRPr lang="fr-FR"/>
          </a:p>
        </p:txBody>
      </p:sp>
      <p:sp>
        <p:nvSpPr>
          <p:cNvPr id="8198" name="Text Box 6"/>
          <p:cNvSpPr txBox="1">
            <a:spLocks noChangeArrowheads="1"/>
          </p:cNvSpPr>
          <p:nvPr/>
        </p:nvSpPr>
        <p:spPr bwMode="auto">
          <a:xfrm>
            <a:off x="1181100" y="3914775"/>
            <a:ext cx="4667250" cy="1323439"/>
          </a:xfrm>
          <a:prstGeom prst="rect">
            <a:avLst/>
          </a:prstGeom>
          <a:noFill/>
          <a:ln w="9525">
            <a:noFill/>
            <a:miter lim="800000"/>
            <a:headEnd/>
            <a:tailEnd/>
          </a:ln>
          <a:effectLst/>
        </p:spPr>
        <p:txBody>
          <a:bodyPr>
            <a:spAutoFit/>
          </a:bodyPr>
          <a:lstStyle/>
          <a:p>
            <a:pPr algn="just">
              <a:spcBef>
                <a:spcPct val="50000"/>
              </a:spcBef>
            </a:pPr>
            <a:r>
              <a:rPr lang="fr-FR" sz="1600" dirty="0">
                <a:solidFill>
                  <a:schemeClr val="bg2"/>
                </a:solidFill>
              </a:rPr>
              <a:t>Ce guide a été réalisé par Chantal </a:t>
            </a:r>
            <a:r>
              <a:rPr lang="fr-FR" sz="1600" dirty="0" smtClean="0">
                <a:solidFill>
                  <a:schemeClr val="bg2"/>
                </a:solidFill>
              </a:rPr>
              <a:t>ECHAVIDRE ( master 2 management travail et développement social, Paris Dauphine), en </a:t>
            </a:r>
            <a:r>
              <a:rPr lang="fr-FR" sz="1600" dirty="0">
                <a:solidFill>
                  <a:schemeClr val="bg2"/>
                </a:solidFill>
              </a:rPr>
              <a:t>collaboration avec Sandrine BRUZZO, psychologue du travail du cabinet JLO Conseil.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Espace réservé du numéro de diapositive 4"/>
          <p:cNvSpPr>
            <a:spLocks noGrp="1" noChangeArrowheads="1"/>
          </p:cNvSpPr>
          <p:nvPr>
            <p:ph type="sldNum" sz="quarter" idx="10"/>
          </p:nvPr>
        </p:nvSpPr>
        <p:spPr/>
        <p:txBody>
          <a:bodyPr/>
          <a:lstStyle/>
          <a:p>
            <a:pPr>
              <a:defRPr/>
            </a:pPr>
            <a:fld id="{282471F7-CF67-4428-BB52-90D1E57F29CE}" type="slidenum">
              <a:rPr lang="fr-FR"/>
              <a:pPr>
                <a:defRPr/>
              </a:pPr>
              <a:t>20</a:t>
            </a:fld>
            <a:endParaRPr lang="fr-FR"/>
          </a:p>
        </p:txBody>
      </p:sp>
      <p:sp>
        <p:nvSpPr>
          <p:cNvPr id="204804" name="Text Box 26"/>
          <p:cNvSpPr txBox="1">
            <a:spLocks noChangeArrowheads="1"/>
          </p:cNvSpPr>
          <p:nvPr/>
        </p:nvSpPr>
        <p:spPr bwMode="auto">
          <a:xfrm>
            <a:off x="3702050" y="5629275"/>
            <a:ext cx="1704975" cy="292100"/>
          </a:xfrm>
          <a:prstGeom prst="rect">
            <a:avLst/>
          </a:prstGeom>
          <a:noFill/>
          <a:ln w="9525">
            <a:noFill/>
            <a:miter lim="800000"/>
            <a:headEnd/>
            <a:tailEnd/>
          </a:ln>
          <a:effectLst/>
        </p:spPr>
        <p:txBody>
          <a:bodyPr>
            <a:spAutoFit/>
          </a:bodyPr>
          <a:lstStyle/>
          <a:p>
            <a:pPr algn="l">
              <a:spcBef>
                <a:spcPct val="50000"/>
              </a:spcBef>
            </a:pPr>
            <a:endParaRPr lang="fr-FR" sz="1300"/>
          </a:p>
        </p:txBody>
      </p:sp>
      <p:cxnSp>
        <p:nvCxnSpPr>
          <p:cNvPr id="204805" name="AutoShape 5"/>
          <p:cNvCxnSpPr>
            <a:cxnSpLocks noChangeShapeType="1"/>
          </p:cNvCxnSpPr>
          <p:nvPr/>
        </p:nvCxnSpPr>
        <p:spPr bwMode="auto">
          <a:xfrm>
            <a:off x="3033713" y="6038850"/>
            <a:ext cx="0" cy="0"/>
          </a:xfrm>
          <a:prstGeom prst="straightConnector1">
            <a:avLst/>
          </a:prstGeom>
          <a:noFill/>
          <a:ln w="9525">
            <a:solidFill>
              <a:schemeClr val="tx1"/>
            </a:solidFill>
            <a:round/>
            <a:headEnd type="triangle" w="med" len="med"/>
            <a:tailEnd type="triangle" w="med" len="med"/>
          </a:ln>
          <a:effectLst/>
        </p:spPr>
      </p:cxnSp>
      <p:sp>
        <p:nvSpPr>
          <p:cNvPr id="204833" name="AutoShape 33"/>
          <p:cNvSpPr>
            <a:spLocks noChangeArrowheads="1"/>
          </p:cNvSpPr>
          <p:nvPr/>
        </p:nvSpPr>
        <p:spPr bwMode="auto">
          <a:xfrm>
            <a:off x="1838325" y="2181225"/>
            <a:ext cx="3076575" cy="1304925"/>
          </a:xfrm>
          <a:prstGeom prst="bevel">
            <a:avLst>
              <a:gd name="adj" fmla="val 12500"/>
            </a:avLst>
          </a:prstGeom>
          <a:solidFill>
            <a:srgbClr val="FFCC00">
              <a:alpha val="69000"/>
            </a:srgbClr>
          </a:solidFill>
          <a:ln w="9525">
            <a:solidFill>
              <a:schemeClr val="tx1"/>
            </a:solidFill>
            <a:miter lim="800000"/>
            <a:headEnd/>
            <a:tailEnd/>
          </a:ln>
          <a:effectLst/>
        </p:spPr>
        <p:txBody>
          <a:bodyPr wrap="none"/>
          <a:lstStyle/>
          <a:p>
            <a:pPr algn="l"/>
            <a:r>
              <a:rPr lang="fr-FR" sz="1200">
                <a:solidFill>
                  <a:schemeClr val="bg2"/>
                </a:solidFill>
              </a:rPr>
              <a:t>Situation de travail :</a:t>
            </a:r>
          </a:p>
          <a:p>
            <a:pPr algn="l"/>
            <a:r>
              <a:rPr lang="fr-FR" sz="1200">
                <a:solidFill>
                  <a:schemeClr val="bg2"/>
                </a:solidFill>
              </a:rPr>
              <a:t>- Organisation du travail</a:t>
            </a:r>
          </a:p>
          <a:p>
            <a:pPr algn="l"/>
            <a:r>
              <a:rPr lang="fr-FR" sz="1200">
                <a:solidFill>
                  <a:schemeClr val="bg2"/>
                </a:solidFill>
              </a:rPr>
              <a:t>- Contenu du travail</a:t>
            </a:r>
          </a:p>
          <a:p>
            <a:pPr algn="l">
              <a:buFontTx/>
              <a:buChar char="-"/>
            </a:pPr>
            <a:r>
              <a:rPr lang="fr-FR" sz="1200">
                <a:solidFill>
                  <a:schemeClr val="bg2"/>
                </a:solidFill>
              </a:rPr>
              <a:t> Relations interpersonnelles</a:t>
            </a:r>
          </a:p>
          <a:p>
            <a:pPr algn="l">
              <a:buFontTx/>
              <a:buChar char="-"/>
            </a:pPr>
            <a:r>
              <a:rPr lang="fr-FR" sz="1200">
                <a:solidFill>
                  <a:schemeClr val="bg2"/>
                </a:solidFill>
              </a:rPr>
              <a:t> …</a:t>
            </a:r>
          </a:p>
        </p:txBody>
      </p:sp>
      <p:sp>
        <p:nvSpPr>
          <p:cNvPr id="204834" name="Line 34"/>
          <p:cNvSpPr>
            <a:spLocks noChangeShapeType="1"/>
          </p:cNvSpPr>
          <p:nvPr/>
        </p:nvSpPr>
        <p:spPr bwMode="auto">
          <a:xfrm>
            <a:off x="3381375" y="3486150"/>
            <a:ext cx="9525" cy="142875"/>
          </a:xfrm>
          <a:prstGeom prst="line">
            <a:avLst/>
          </a:prstGeom>
          <a:noFill/>
          <a:ln w="28575">
            <a:solidFill>
              <a:srgbClr val="808080"/>
            </a:solidFill>
            <a:round/>
            <a:headEnd/>
            <a:tailEnd/>
          </a:ln>
          <a:effectLst/>
        </p:spPr>
        <p:txBody>
          <a:bodyPr/>
          <a:lstStyle/>
          <a:p>
            <a:endParaRPr lang="fr-FR"/>
          </a:p>
        </p:txBody>
      </p:sp>
      <p:sp>
        <p:nvSpPr>
          <p:cNvPr id="204835" name="Line 35"/>
          <p:cNvSpPr>
            <a:spLocks noChangeShapeType="1"/>
          </p:cNvSpPr>
          <p:nvPr/>
        </p:nvSpPr>
        <p:spPr bwMode="auto">
          <a:xfrm flipH="1">
            <a:off x="1866900" y="3629025"/>
            <a:ext cx="1504950" cy="0"/>
          </a:xfrm>
          <a:prstGeom prst="line">
            <a:avLst/>
          </a:prstGeom>
          <a:noFill/>
          <a:ln w="28575">
            <a:solidFill>
              <a:srgbClr val="808080"/>
            </a:solidFill>
            <a:round/>
            <a:headEnd/>
            <a:tailEnd/>
          </a:ln>
          <a:effectLst/>
        </p:spPr>
        <p:txBody>
          <a:bodyPr/>
          <a:lstStyle/>
          <a:p>
            <a:endParaRPr lang="fr-FR"/>
          </a:p>
        </p:txBody>
      </p:sp>
      <p:sp>
        <p:nvSpPr>
          <p:cNvPr id="204836" name="Line 36"/>
          <p:cNvSpPr>
            <a:spLocks noChangeShapeType="1"/>
          </p:cNvSpPr>
          <p:nvPr/>
        </p:nvSpPr>
        <p:spPr bwMode="auto">
          <a:xfrm flipV="1">
            <a:off x="3409950" y="3619500"/>
            <a:ext cx="1504950" cy="9525"/>
          </a:xfrm>
          <a:prstGeom prst="line">
            <a:avLst/>
          </a:prstGeom>
          <a:noFill/>
          <a:ln w="28575">
            <a:solidFill>
              <a:srgbClr val="808080"/>
            </a:solidFill>
            <a:round/>
            <a:headEnd/>
            <a:tailEnd/>
          </a:ln>
          <a:effectLst/>
        </p:spPr>
        <p:txBody>
          <a:bodyPr/>
          <a:lstStyle/>
          <a:p>
            <a:endParaRPr lang="fr-FR"/>
          </a:p>
        </p:txBody>
      </p:sp>
      <p:sp>
        <p:nvSpPr>
          <p:cNvPr id="204837" name="Line 37"/>
          <p:cNvSpPr>
            <a:spLocks noChangeShapeType="1"/>
          </p:cNvSpPr>
          <p:nvPr/>
        </p:nvSpPr>
        <p:spPr bwMode="auto">
          <a:xfrm>
            <a:off x="1876425" y="3638550"/>
            <a:ext cx="0" cy="244475"/>
          </a:xfrm>
          <a:prstGeom prst="line">
            <a:avLst/>
          </a:prstGeom>
          <a:noFill/>
          <a:ln w="28575">
            <a:solidFill>
              <a:srgbClr val="808080"/>
            </a:solidFill>
            <a:round/>
            <a:headEnd/>
            <a:tailEnd type="triangle" w="med" len="med"/>
          </a:ln>
          <a:effectLst/>
        </p:spPr>
        <p:txBody>
          <a:bodyPr/>
          <a:lstStyle/>
          <a:p>
            <a:endParaRPr lang="fr-FR"/>
          </a:p>
        </p:txBody>
      </p:sp>
      <p:sp>
        <p:nvSpPr>
          <p:cNvPr id="204838" name="AutoShape 38"/>
          <p:cNvSpPr>
            <a:spLocks noChangeArrowheads="1"/>
          </p:cNvSpPr>
          <p:nvPr/>
        </p:nvSpPr>
        <p:spPr bwMode="auto">
          <a:xfrm>
            <a:off x="885825" y="3902075"/>
            <a:ext cx="2114550" cy="946150"/>
          </a:xfrm>
          <a:prstGeom prst="bevel">
            <a:avLst>
              <a:gd name="adj" fmla="val 12500"/>
            </a:avLst>
          </a:prstGeom>
          <a:solidFill>
            <a:srgbClr val="00FF00">
              <a:alpha val="60001"/>
            </a:srgbClr>
          </a:solidFill>
          <a:ln w="9525">
            <a:solidFill>
              <a:schemeClr val="tx1"/>
            </a:solidFill>
            <a:miter lim="800000"/>
            <a:headEnd/>
            <a:tailEnd/>
          </a:ln>
          <a:effectLst/>
        </p:spPr>
        <p:txBody>
          <a:bodyPr wrap="none" anchor="ctr"/>
          <a:lstStyle/>
          <a:p>
            <a:r>
              <a:rPr lang="fr-FR" sz="1400">
                <a:solidFill>
                  <a:schemeClr val="bg2"/>
                </a:solidFill>
              </a:rPr>
              <a:t>Emotions positives</a:t>
            </a:r>
          </a:p>
          <a:p>
            <a:r>
              <a:rPr lang="fr-FR" sz="1400">
                <a:solidFill>
                  <a:schemeClr val="bg2"/>
                </a:solidFill>
              </a:rPr>
              <a:t>Comportements positifs</a:t>
            </a:r>
          </a:p>
        </p:txBody>
      </p:sp>
      <p:sp>
        <p:nvSpPr>
          <p:cNvPr id="204839" name="AutoShape 39"/>
          <p:cNvSpPr>
            <a:spLocks noChangeArrowheads="1"/>
          </p:cNvSpPr>
          <p:nvPr/>
        </p:nvSpPr>
        <p:spPr bwMode="auto">
          <a:xfrm>
            <a:off x="3838575" y="3892550"/>
            <a:ext cx="2201863" cy="946150"/>
          </a:xfrm>
          <a:prstGeom prst="bevel">
            <a:avLst>
              <a:gd name="adj" fmla="val 12500"/>
            </a:avLst>
          </a:prstGeom>
          <a:solidFill>
            <a:srgbClr val="FF0000">
              <a:alpha val="59000"/>
            </a:srgbClr>
          </a:solidFill>
          <a:ln w="9525">
            <a:solidFill>
              <a:schemeClr val="tx1"/>
            </a:solidFill>
            <a:miter lim="800000"/>
            <a:headEnd/>
            <a:tailEnd/>
          </a:ln>
          <a:effectLst/>
        </p:spPr>
        <p:txBody>
          <a:bodyPr wrap="none" anchor="ctr"/>
          <a:lstStyle/>
          <a:p>
            <a:r>
              <a:rPr lang="fr-FR" sz="1400">
                <a:solidFill>
                  <a:schemeClr val="bg2"/>
                </a:solidFill>
              </a:rPr>
              <a:t>Emotions négatives</a:t>
            </a:r>
          </a:p>
          <a:p>
            <a:r>
              <a:rPr lang="fr-FR" sz="1400">
                <a:solidFill>
                  <a:schemeClr val="bg2"/>
                </a:solidFill>
              </a:rPr>
              <a:t>Comportements négatifs</a:t>
            </a:r>
          </a:p>
        </p:txBody>
      </p:sp>
      <p:sp>
        <p:nvSpPr>
          <p:cNvPr id="204840" name="Line 40"/>
          <p:cNvSpPr>
            <a:spLocks noChangeShapeType="1"/>
          </p:cNvSpPr>
          <p:nvPr/>
        </p:nvSpPr>
        <p:spPr bwMode="auto">
          <a:xfrm>
            <a:off x="4902200" y="3644900"/>
            <a:ext cx="0" cy="244475"/>
          </a:xfrm>
          <a:prstGeom prst="line">
            <a:avLst/>
          </a:prstGeom>
          <a:noFill/>
          <a:ln w="28575">
            <a:solidFill>
              <a:srgbClr val="808080"/>
            </a:solidFill>
            <a:round/>
            <a:headEnd/>
            <a:tailEnd type="triangle" w="med" len="med"/>
          </a:ln>
          <a:effectLst/>
        </p:spPr>
        <p:txBody>
          <a:bodyPr/>
          <a:lstStyle/>
          <a:p>
            <a:endParaRPr lang="fr-FR"/>
          </a:p>
        </p:txBody>
      </p:sp>
      <p:sp>
        <p:nvSpPr>
          <p:cNvPr id="204841" name="Line 41"/>
          <p:cNvSpPr>
            <a:spLocks noChangeShapeType="1"/>
          </p:cNvSpPr>
          <p:nvPr/>
        </p:nvSpPr>
        <p:spPr bwMode="auto">
          <a:xfrm>
            <a:off x="1809750" y="4876800"/>
            <a:ext cx="0" cy="263525"/>
          </a:xfrm>
          <a:prstGeom prst="line">
            <a:avLst/>
          </a:prstGeom>
          <a:noFill/>
          <a:ln w="28575">
            <a:solidFill>
              <a:srgbClr val="808080"/>
            </a:solidFill>
            <a:round/>
            <a:headEnd/>
            <a:tailEnd type="triangle" w="med" len="med"/>
          </a:ln>
          <a:effectLst/>
        </p:spPr>
        <p:txBody>
          <a:bodyPr/>
          <a:lstStyle/>
          <a:p>
            <a:endParaRPr lang="fr-FR"/>
          </a:p>
        </p:txBody>
      </p:sp>
      <p:sp>
        <p:nvSpPr>
          <p:cNvPr id="204842" name="Line 42"/>
          <p:cNvSpPr>
            <a:spLocks noChangeShapeType="1"/>
          </p:cNvSpPr>
          <p:nvPr/>
        </p:nvSpPr>
        <p:spPr bwMode="auto">
          <a:xfrm>
            <a:off x="4911725" y="4883150"/>
            <a:ext cx="0" cy="263525"/>
          </a:xfrm>
          <a:prstGeom prst="line">
            <a:avLst/>
          </a:prstGeom>
          <a:noFill/>
          <a:ln w="28575">
            <a:solidFill>
              <a:srgbClr val="808080"/>
            </a:solidFill>
            <a:round/>
            <a:headEnd/>
            <a:tailEnd type="triangle" w="med" len="med"/>
          </a:ln>
          <a:effectLst/>
        </p:spPr>
        <p:txBody>
          <a:bodyPr/>
          <a:lstStyle/>
          <a:p>
            <a:endParaRPr lang="fr-FR"/>
          </a:p>
        </p:txBody>
      </p:sp>
      <p:sp>
        <p:nvSpPr>
          <p:cNvPr id="204843" name="AutoShape 43"/>
          <p:cNvSpPr>
            <a:spLocks noChangeArrowheads="1"/>
          </p:cNvSpPr>
          <p:nvPr/>
        </p:nvSpPr>
        <p:spPr bwMode="auto">
          <a:xfrm>
            <a:off x="854075" y="5159375"/>
            <a:ext cx="2182813" cy="946150"/>
          </a:xfrm>
          <a:prstGeom prst="bevel">
            <a:avLst>
              <a:gd name="adj" fmla="val 12500"/>
            </a:avLst>
          </a:prstGeom>
          <a:noFill/>
          <a:ln w="9525">
            <a:solidFill>
              <a:schemeClr val="tx1"/>
            </a:solidFill>
            <a:miter lim="800000"/>
            <a:headEnd/>
            <a:tailEnd/>
          </a:ln>
          <a:effectLst/>
        </p:spPr>
        <p:txBody>
          <a:bodyPr wrap="none" anchor="ctr"/>
          <a:lstStyle/>
          <a:p>
            <a:r>
              <a:rPr lang="fr-FR" sz="1400" b="1">
                <a:solidFill>
                  <a:srgbClr val="669900"/>
                </a:solidFill>
              </a:rPr>
              <a:t>Facteurs de protection</a:t>
            </a:r>
          </a:p>
          <a:p>
            <a:r>
              <a:rPr lang="fr-FR" sz="1400" b="1">
                <a:solidFill>
                  <a:srgbClr val="669900"/>
                </a:solidFill>
              </a:rPr>
              <a:t>(ou de ressource)</a:t>
            </a:r>
          </a:p>
        </p:txBody>
      </p:sp>
      <p:sp>
        <p:nvSpPr>
          <p:cNvPr id="204844" name="AutoShape 44"/>
          <p:cNvSpPr>
            <a:spLocks noChangeArrowheads="1"/>
          </p:cNvSpPr>
          <p:nvPr/>
        </p:nvSpPr>
        <p:spPr bwMode="auto">
          <a:xfrm>
            <a:off x="3914775" y="5159375"/>
            <a:ext cx="2116138" cy="946150"/>
          </a:xfrm>
          <a:prstGeom prst="bevel">
            <a:avLst>
              <a:gd name="adj" fmla="val 12500"/>
            </a:avLst>
          </a:prstGeom>
          <a:noFill/>
          <a:ln w="9525">
            <a:solidFill>
              <a:schemeClr val="tx1"/>
            </a:solidFill>
            <a:miter lim="800000"/>
            <a:headEnd/>
            <a:tailEnd/>
          </a:ln>
          <a:effectLst/>
        </p:spPr>
        <p:txBody>
          <a:bodyPr wrap="none" anchor="ctr"/>
          <a:lstStyle/>
          <a:p>
            <a:r>
              <a:rPr lang="fr-FR" sz="1400" b="1">
                <a:solidFill>
                  <a:srgbClr val="FF5050"/>
                </a:solidFill>
              </a:rPr>
              <a:t>Facteurs de risque</a:t>
            </a:r>
          </a:p>
          <a:p>
            <a:r>
              <a:rPr lang="fr-FR" sz="1400" b="1">
                <a:solidFill>
                  <a:srgbClr val="FF5050"/>
                </a:solidFill>
              </a:rPr>
              <a:t>(ou de contrainte)</a:t>
            </a:r>
          </a:p>
        </p:txBody>
      </p:sp>
      <p:sp>
        <p:nvSpPr>
          <p:cNvPr id="204845" name="AutoShape 45"/>
          <p:cNvSpPr>
            <a:spLocks noChangeArrowheads="1"/>
          </p:cNvSpPr>
          <p:nvPr/>
        </p:nvSpPr>
        <p:spPr bwMode="auto">
          <a:xfrm>
            <a:off x="928688" y="6153150"/>
            <a:ext cx="1133475" cy="4191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9525">
            <a:solidFill>
              <a:schemeClr val="tx1"/>
            </a:solidFill>
            <a:miter lim="800000"/>
            <a:headEnd/>
            <a:tailEnd/>
          </a:ln>
          <a:effectLst/>
        </p:spPr>
        <p:txBody>
          <a:bodyPr wrap="none" anchor="ctr"/>
          <a:lstStyle/>
          <a:p>
            <a:endParaRPr lang="fr-FR"/>
          </a:p>
        </p:txBody>
      </p:sp>
      <p:sp>
        <p:nvSpPr>
          <p:cNvPr id="204846" name="Text Box 46"/>
          <p:cNvSpPr txBox="1">
            <a:spLocks noChangeArrowheads="1"/>
          </p:cNvSpPr>
          <p:nvPr/>
        </p:nvSpPr>
        <p:spPr bwMode="auto">
          <a:xfrm>
            <a:off x="2162175" y="6105525"/>
            <a:ext cx="4343400" cy="396875"/>
          </a:xfrm>
          <a:prstGeom prst="rect">
            <a:avLst/>
          </a:prstGeom>
          <a:noFill/>
          <a:ln w="9525">
            <a:noFill/>
            <a:miter lim="800000"/>
            <a:headEnd/>
            <a:tailEnd/>
          </a:ln>
          <a:effectLst/>
        </p:spPr>
        <p:txBody>
          <a:bodyPr>
            <a:spAutoFit/>
          </a:bodyPr>
          <a:lstStyle/>
          <a:p>
            <a:pPr algn="l">
              <a:spcBef>
                <a:spcPct val="50000"/>
              </a:spcBef>
            </a:pPr>
            <a:r>
              <a:rPr lang="fr-FR" sz="2000" b="1">
                <a:solidFill>
                  <a:schemeClr val="bg2"/>
                </a:solidFill>
              </a:rPr>
              <a:t>Tout est une question d’équilibre</a:t>
            </a:r>
          </a:p>
        </p:txBody>
      </p:sp>
      <p:sp>
        <p:nvSpPr>
          <p:cNvPr id="204847" name="Text Box 47"/>
          <p:cNvSpPr txBox="1">
            <a:spLocks noChangeArrowheads="1"/>
          </p:cNvSpPr>
          <p:nvPr/>
        </p:nvSpPr>
        <p:spPr bwMode="auto">
          <a:xfrm>
            <a:off x="476250" y="6515100"/>
            <a:ext cx="6210300" cy="2219325"/>
          </a:xfrm>
          <a:prstGeom prst="rect">
            <a:avLst/>
          </a:prstGeom>
          <a:noFill/>
          <a:ln w="9525">
            <a:noFill/>
            <a:miter lim="800000"/>
            <a:headEnd/>
            <a:tailEnd/>
          </a:ln>
          <a:effectLst/>
        </p:spPr>
        <p:txBody>
          <a:bodyPr>
            <a:spAutoFit/>
          </a:bodyPr>
          <a:lstStyle/>
          <a:p>
            <a:pPr algn="just">
              <a:spcBef>
                <a:spcPct val="50000"/>
              </a:spcBef>
            </a:pPr>
            <a:r>
              <a:rPr lang="fr-FR" sz="1400">
                <a:solidFill>
                  <a:schemeClr val="bg2"/>
                </a:solidFill>
              </a:rPr>
              <a:t>La situation de travail influence les pensées de l’acteur et donc ses émotions. Si elles sont positives, les comportements seront positifs, ce qui induira des facteurs de protection contre les aléas inévitables de l’activité, et les atteintes à la santé du salarié qui pourraient en découler. </a:t>
            </a:r>
          </a:p>
          <a:p>
            <a:pPr algn="just">
              <a:spcBef>
                <a:spcPct val="50000"/>
              </a:spcBef>
            </a:pPr>
            <a:r>
              <a:rPr lang="fr-FR" sz="1400" i="1">
                <a:solidFill>
                  <a:schemeClr val="bg2"/>
                </a:solidFill>
              </a:rPr>
              <a:t>A contrario</a:t>
            </a:r>
            <a:r>
              <a:rPr lang="fr-FR" sz="1400">
                <a:solidFill>
                  <a:schemeClr val="bg2"/>
                </a:solidFill>
              </a:rPr>
              <a:t>, si la situation de travail se complique, les pensées, les émotions et le comportement peuvent devenir négatifs, et les conditions dans lesquelles se déroulera l’activité généreront des facteurs de risque. </a:t>
            </a:r>
          </a:p>
          <a:p>
            <a:pPr algn="just">
              <a:spcBef>
                <a:spcPct val="50000"/>
              </a:spcBef>
            </a:pPr>
            <a:r>
              <a:rPr lang="fr-FR" sz="1400">
                <a:solidFill>
                  <a:schemeClr val="bg2"/>
                </a:solidFill>
              </a:rPr>
              <a:t>Toute situation de travail génère des facteurs de protection et des facteurs de risque. </a:t>
            </a:r>
          </a:p>
        </p:txBody>
      </p:sp>
      <p:sp>
        <p:nvSpPr>
          <p:cNvPr id="204848" name="Rectangle 48"/>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04849" name="Text Box 49"/>
          <p:cNvSpPr txBox="1">
            <a:spLocks noChangeArrowheads="1"/>
          </p:cNvSpPr>
          <p:nvPr/>
        </p:nvSpPr>
        <p:spPr bwMode="auto">
          <a:xfrm>
            <a:off x="628650" y="173355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FACTEURS DE RISQUE ET FACTEURS DE PROTECTION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Espace réservé du numéro de diapositive 4"/>
          <p:cNvSpPr>
            <a:spLocks noGrp="1" noChangeArrowheads="1"/>
          </p:cNvSpPr>
          <p:nvPr>
            <p:ph type="sldNum" sz="quarter" idx="10"/>
          </p:nvPr>
        </p:nvSpPr>
        <p:spPr/>
        <p:txBody>
          <a:bodyPr/>
          <a:lstStyle/>
          <a:p>
            <a:pPr>
              <a:defRPr/>
            </a:pPr>
            <a:fld id="{E982599F-697A-4134-82F7-B92DD351FC98}" type="slidenum">
              <a:rPr lang="fr-FR"/>
              <a:pPr>
                <a:defRPr/>
              </a:pPr>
              <a:t>21</a:t>
            </a:fld>
            <a:endParaRPr lang="fr-FR"/>
          </a:p>
        </p:txBody>
      </p:sp>
      <p:sp>
        <p:nvSpPr>
          <p:cNvPr id="3092" name="Rectangle 3"/>
          <p:cNvSpPr>
            <a:spLocks noGrp="1" noChangeArrowheads="1"/>
          </p:cNvSpPr>
          <p:nvPr>
            <p:ph type="body" sz="half" idx="1"/>
          </p:nvPr>
        </p:nvSpPr>
        <p:spPr>
          <a:xfrm>
            <a:off x="581025" y="2224088"/>
            <a:ext cx="6119813" cy="328612"/>
          </a:xfrm>
        </p:spPr>
        <p:txBody>
          <a:bodyPr/>
          <a:lstStyle/>
          <a:p>
            <a:pPr marL="0" indent="0" eaLnBrk="1" hangingPunct="1">
              <a:lnSpc>
                <a:spcPct val="80000"/>
              </a:lnSpc>
              <a:spcBef>
                <a:spcPct val="0"/>
              </a:spcBef>
              <a:buFontTx/>
              <a:buNone/>
            </a:pPr>
            <a:r>
              <a:rPr sz="1800" smtClean="0">
                <a:solidFill>
                  <a:srgbClr val="990099"/>
                </a:solidFill>
                <a:sym typeface="Wingdings" pitchFamily="2" charset="2"/>
              </a:rPr>
              <a:t>      </a:t>
            </a:r>
            <a:r>
              <a:rPr sz="1800" smtClean="0">
                <a:solidFill>
                  <a:srgbClr val="915F64"/>
                </a:solidFill>
                <a:sym typeface="Wingdings" pitchFamily="2" charset="2"/>
              </a:rPr>
              <a:t> </a:t>
            </a:r>
            <a:r>
              <a:rPr sz="1800" u="sng" smtClean="0">
                <a:solidFill>
                  <a:srgbClr val="915F64"/>
                </a:solidFill>
                <a:sym typeface="Wingdings" pitchFamily="2" charset="2"/>
              </a:rPr>
              <a:t>les facteurs de protection</a:t>
            </a:r>
            <a:r>
              <a:rPr sz="1600" u="sng" smtClean="0">
                <a:solidFill>
                  <a:srgbClr val="990099"/>
                </a:solidFill>
                <a:sym typeface="Wingdings" pitchFamily="2" charset="2"/>
              </a:rPr>
              <a:t> </a:t>
            </a:r>
          </a:p>
        </p:txBody>
      </p:sp>
      <p:sp>
        <p:nvSpPr>
          <p:cNvPr id="3093"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3096" name="Text Box 1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3098" name="Line 24"/>
          <p:cNvSpPr>
            <a:spLocks noChangeShapeType="1"/>
          </p:cNvSpPr>
          <p:nvPr/>
        </p:nvSpPr>
        <p:spPr bwMode="auto">
          <a:xfrm>
            <a:off x="3048000" y="3848100"/>
            <a:ext cx="0" cy="0"/>
          </a:xfrm>
          <a:prstGeom prst="line">
            <a:avLst/>
          </a:prstGeom>
          <a:noFill/>
          <a:ln w="9525">
            <a:solidFill>
              <a:schemeClr val="tx1"/>
            </a:solidFill>
            <a:round/>
            <a:headEnd/>
            <a:tailEnd/>
          </a:ln>
          <a:effectLst/>
        </p:spPr>
        <p:txBody>
          <a:bodyPr/>
          <a:lstStyle/>
          <a:p>
            <a:endParaRPr lang="fr-FR"/>
          </a:p>
        </p:txBody>
      </p:sp>
      <p:sp>
        <p:nvSpPr>
          <p:cNvPr id="3099" name="Line 26"/>
          <p:cNvSpPr>
            <a:spLocks noChangeShapeType="1"/>
          </p:cNvSpPr>
          <p:nvPr/>
        </p:nvSpPr>
        <p:spPr bwMode="auto">
          <a:xfrm flipH="1">
            <a:off x="4302125" y="10844213"/>
            <a:ext cx="2209800" cy="0"/>
          </a:xfrm>
          <a:prstGeom prst="line">
            <a:avLst/>
          </a:prstGeom>
          <a:noFill/>
          <a:ln w="9525">
            <a:solidFill>
              <a:schemeClr val="tx1"/>
            </a:solidFill>
            <a:round/>
            <a:headEnd/>
            <a:tailEnd/>
          </a:ln>
          <a:effectLst/>
        </p:spPr>
        <p:txBody>
          <a:bodyPr/>
          <a:lstStyle/>
          <a:p>
            <a:endParaRPr lang="fr-FR"/>
          </a:p>
        </p:txBody>
      </p:sp>
      <p:sp>
        <p:nvSpPr>
          <p:cNvPr id="3100" name="Line 27"/>
          <p:cNvSpPr>
            <a:spLocks noChangeShapeType="1"/>
          </p:cNvSpPr>
          <p:nvPr/>
        </p:nvSpPr>
        <p:spPr bwMode="auto">
          <a:xfrm flipH="1">
            <a:off x="4302125" y="10844213"/>
            <a:ext cx="2209800" cy="0"/>
          </a:xfrm>
          <a:prstGeom prst="line">
            <a:avLst/>
          </a:prstGeom>
          <a:noFill/>
          <a:ln w="9525">
            <a:solidFill>
              <a:schemeClr val="tx1"/>
            </a:solidFill>
            <a:round/>
            <a:headEnd/>
            <a:tailEnd/>
          </a:ln>
          <a:effectLst/>
        </p:spPr>
        <p:txBody>
          <a:bodyPr/>
          <a:lstStyle/>
          <a:p>
            <a:endParaRPr lang="fr-FR"/>
          </a:p>
        </p:txBody>
      </p:sp>
      <p:sp>
        <p:nvSpPr>
          <p:cNvPr id="3105" name="Text Box 33"/>
          <p:cNvSpPr txBox="1">
            <a:spLocks noChangeArrowheads="1"/>
          </p:cNvSpPr>
          <p:nvPr/>
        </p:nvSpPr>
        <p:spPr bwMode="auto">
          <a:xfrm>
            <a:off x="441325" y="1460500"/>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3106" name="Text Box 34"/>
          <p:cNvSpPr txBox="1">
            <a:spLocks noChangeArrowheads="1"/>
          </p:cNvSpPr>
          <p:nvPr/>
        </p:nvSpPr>
        <p:spPr bwMode="auto">
          <a:xfrm>
            <a:off x="527050" y="1355725"/>
            <a:ext cx="184150" cy="290513"/>
          </a:xfrm>
          <a:prstGeom prst="rect">
            <a:avLst/>
          </a:prstGeom>
          <a:noFill/>
          <a:ln w="9525">
            <a:noFill/>
            <a:miter lim="800000"/>
            <a:headEnd/>
            <a:tailEnd/>
          </a:ln>
          <a:effectLst/>
        </p:spPr>
        <p:txBody>
          <a:bodyPr wrap="none">
            <a:spAutoFit/>
          </a:bodyPr>
          <a:lstStyle/>
          <a:p>
            <a:pPr algn="l"/>
            <a:endParaRPr lang="fr-FR" sz="1300"/>
          </a:p>
        </p:txBody>
      </p:sp>
      <p:grpSp>
        <p:nvGrpSpPr>
          <p:cNvPr id="3135" name="Group 63"/>
          <p:cNvGrpSpPr>
            <a:grpSpLocks/>
          </p:cNvGrpSpPr>
          <p:nvPr/>
        </p:nvGrpSpPr>
        <p:grpSpPr bwMode="auto">
          <a:xfrm>
            <a:off x="476250" y="2720975"/>
            <a:ext cx="6191250" cy="3549650"/>
            <a:chOff x="192" y="1114"/>
            <a:chExt cx="4044" cy="2236"/>
          </a:xfrm>
        </p:grpSpPr>
        <p:sp>
          <p:nvSpPr>
            <p:cNvPr id="3130" name="AutoShape 58"/>
            <p:cNvSpPr>
              <a:spLocks noChangeArrowheads="1"/>
            </p:cNvSpPr>
            <p:nvPr/>
          </p:nvSpPr>
          <p:spPr bwMode="auto">
            <a:xfrm>
              <a:off x="192" y="1114"/>
              <a:ext cx="4044" cy="2236"/>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3131" name="Text Box 59"/>
            <p:cNvSpPr txBox="1">
              <a:spLocks noChangeArrowheads="1"/>
            </p:cNvSpPr>
            <p:nvPr/>
          </p:nvSpPr>
          <p:spPr bwMode="auto">
            <a:xfrm>
              <a:off x="260" y="1284"/>
              <a:ext cx="3959" cy="1666"/>
            </a:xfrm>
            <a:prstGeom prst="rect">
              <a:avLst/>
            </a:prstGeom>
            <a:noFill/>
            <a:ln w="9525">
              <a:noFill/>
              <a:miter lim="800000"/>
              <a:headEnd/>
              <a:tailEnd/>
            </a:ln>
            <a:effectLst/>
          </p:spPr>
          <p:txBody>
            <a:bodyPr>
              <a:spAutoFit/>
            </a:bodyPr>
            <a:lstStyle/>
            <a:p>
              <a:pPr lvl="1" algn="l">
                <a:buFont typeface="Wingdings" pitchFamily="2" charset="2"/>
                <a:buChar char="ð"/>
              </a:pPr>
              <a:r>
                <a:rPr lang="fr-FR" sz="1400" u="sng">
                  <a:solidFill>
                    <a:schemeClr val="bg2"/>
                  </a:solidFill>
                  <a:sym typeface="Wingdings" pitchFamily="2" charset="2"/>
                </a:rPr>
                <a:t> Notions de facteurs de protection (ou de ressource)</a:t>
              </a:r>
            </a:p>
            <a:p>
              <a:pPr algn="l">
                <a:buFont typeface="Wingdings" pitchFamily="2" charset="2"/>
                <a:buNone/>
              </a:pPr>
              <a:endParaRPr lang="fr-FR" sz="1400" u="sng">
                <a:solidFill>
                  <a:schemeClr val="bg2"/>
                </a:solidFill>
                <a:sym typeface="Wingdings" pitchFamily="2" charset="2"/>
              </a:endParaRPr>
            </a:p>
            <a:p>
              <a:pPr algn="l">
                <a:buFont typeface="Wingdings" pitchFamily="2" charset="2"/>
                <a:buNone/>
              </a:pPr>
              <a:r>
                <a:rPr lang="fr-FR" sz="1400">
                  <a:solidFill>
                    <a:schemeClr val="bg2"/>
                  </a:solidFill>
                  <a:sym typeface="Wingdings" pitchFamily="2" charset="2"/>
                </a:rPr>
                <a:t>Ce sont des facteurs qui contribuent à :</a:t>
              </a:r>
            </a:p>
            <a:p>
              <a:pPr lvl="1" algn="l">
                <a:buFontTx/>
                <a:buChar char="-"/>
              </a:pPr>
              <a:r>
                <a:rPr lang="fr-FR" sz="1400">
                  <a:solidFill>
                    <a:schemeClr val="bg2"/>
                  </a:solidFill>
                  <a:sym typeface="Wingdings" pitchFamily="2" charset="2"/>
                </a:rPr>
                <a:t> Souder le collectif de travail en réduisant la tension entre les salariés et leur permettre de faire face aux exigences du travail et de l’organisation,</a:t>
              </a:r>
            </a:p>
            <a:p>
              <a:pPr lvl="1" algn="l">
                <a:buFontTx/>
                <a:buChar char="-"/>
              </a:pPr>
              <a:r>
                <a:rPr lang="fr-FR" sz="1400">
                  <a:solidFill>
                    <a:schemeClr val="bg2"/>
                  </a:solidFill>
                  <a:sym typeface="Wingdings" pitchFamily="2" charset="2"/>
                </a:rPr>
                <a:t> Faire un travail de qualité générant une reconnaissance de leur identité professionnelle,</a:t>
              </a:r>
            </a:p>
            <a:p>
              <a:pPr lvl="1" algn="l">
                <a:buFontTx/>
                <a:buChar char="-"/>
              </a:pPr>
              <a:r>
                <a:rPr lang="fr-FR" sz="1400">
                  <a:solidFill>
                    <a:schemeClr val="bg2"/>
                  </a:solidFill>
                  <a:sym typeface="Wingdings" pitchFamily="2" charset="2"/>
                </a:rPr>
                <a:t> Asseoir un éthos* positif individuel et collectif</a:t>
              </a:r>
            </a:p>
            <a:p>
              <a:pPr lvl="1" algn="l">
                <a:buFontTx/>
                <a:buChar char="-"/>
              </a:pPr>
              <a:r>
                <a:rPr lang="fr-FR" sz="1400">
                  <a:solidFill>
                    <a:schemeClr val="bg2"/>
                  </a:solidFill>
                  <a:sym typeface="Wingdings" pitchFamily="2" charset="2"/>
                </a:rPr>
                <a:t> Favoriser le bon fonctionnement de l’organisation et donc sa performance</a:t>
              </a:r>
            </a:p>
            <a:p>
              <a:pPr algn="l">
                <a:buFontTx/>
                <a:buChar char="-"/>
              </a:pPr>
              <a:endParaRPr lang="fr-FR" sz="1400">
                <a:solidFill>
                  <a:schemeClr val="bg2"/>
                </a:solidFill>
                <a:sym typeface="Wingdings" pitchFamily="2" charset="2"/>
              </a:endParaRPr>
            </a:p>
          </p:txBody>
        </p:sp>
        <p:sp>
          <p:nvSpPr>
            <p:cNvPr id="3132" name="Text Box 60"/>
            <p:cNvSpPr txBox="1">
              <a:spLocks noChangeArrowheads="1"/>
            </p:cNvSpPr>
            <p:nvPr/>
          </p:nvSpPr>
          <p:spPr bwMode="auto">
            <a:xfrm>
              <a:off x="280" y="2783"/>
              <a:ext cx="3852" cy="527"/>
            </a:xfrm>
            <a:prstGeom prst="rect">
              <a:avLst/>
            </a:prstGeom>
            <a:noFill/>
            <a:ln w="9525">
              <a:noFill/>
              <a:miter lim="800000"/>
              <a:headEnd/>
              <a:tailEnd/>
            </a:ln>
            <a:effectLst/>
          </p:spPr>
          <p:txBody>
            <a:bodyPr>
              <a:spAutoFit/>
            </a:bodyPr>
            <a:lstStyle/>
            <a:p>
              <a:pPr algn="l">
                <a:spcBef>
                  <a:spcPct val="50000"/>
                </a:spcBef>
                <a:buFont typeface="Wingdings" pitchFamily="2" charset="2"/>
                <a:buChar char="è"/>
              </a:pPr>
              <a:r>
                <a:rPr lang="fr-FR" sz="1400">
                  <a:solidFill>
                    <a:schemeClr val="bg2"/>
                  </a:solidFill>
                </a:rPr>
                <a:t>Ils sont perçus comme en lien avec des effets positifs sur la santé.</a:t>
              </a:r>
            </a:p>
            <a:p>
              <a:pPr algn="l">
                <a:spcBef>
                  <a:spcPct val="50000"/>
                </a:spcBef>
                <a:buFont typeface="Wingdings" pitchFamily="2" charset="2"/>
                <a:buNone/>
              </a:pPr>
              <a:r>
                <a:rPr lang="fr-FR" sz="1400" i="1">
                  <a:solidFill>
                    <a:schemeClr val="bg2"/>
                  </a:solidFill>
                </a:rPr>
                <a:t>Exemples</a:t>
              </a:r>
              <a:r>
                <a:rPr lang="fr-FR" sz="1400">
                  <a:solidFill>
                    <a:schemeClr val="bg2"/>
                  </a:solidFill>
                </a:rPr>
                <a:t> : </a:t>
              </a:r>
              <a:r>
                <a:rPr lang="fr-FR" sz="1400" i="1">
                  <a:solidFill>
                    <a:schemeClr val="bg2"/>
                  </a:solidFill>
                </a:rPr>
                <a:t>Reconnaissance, autonomie, soutien managérial, sens du travail, communication, participation ….</a:t>
              </a:r>
            </a:p>
          </p:txBody>
        </p:sp>
      </p:grpSp>
      <p:sp>
        <p:nvSpPr>
          <p:cNvPr id="3137" name="Rectangle 65"/>
          <p:cNvSpPr>
            <a:spLocks noChangeArrowheads="1"/>
          </p:cNvSpPr>
          <p:nvPr/>
        </p:nvSpPr>
        <p:spPr bwMode="auto">
          <a:xfrm>
            <a:off x="444500" y="8332788"/>
            <a:ext cx="6153150" cy="396875"/>
          </a:xfrm>
          <a:prstGeom prst="rect">
            <a:avLst/>
          </a:prstGeom>
          <a:noFill/>
          <a:ln w="9525">
            <a:noFill/>
            <a:miter lim="800000"/>
            <a:headEnd/>
            <a:tailEnd/>
          </a:ln>
          <a:effectLst/>
        </p:spPr>
        <p:txBody>
          <a:bodyPr>
            <a:spAutoFit/>
          </a:bodyPr>
          <a:lstStyle/>
          <a:p>
            <a:pPr algn="l"/>
            <a:r>
              <a:rPr lang="fr-CA" b="1" i="1">
                <a:solidFill>
                  <a:schemeClr val="bg2"/>
                </a:solidFill>
              </a:rPr>
              <a:t>* L’ethos du travail «désigne l’ensemble des valeurs, des attitudes et des croyances relatives au travail qui induisent une manière de vivre son travail au quotidien».</a:t>
            </a:r>
            <a:endParaRPr lang="fr-FR" b="1" i="1">
              <a:solidFill>
                <a:schemeClr val="bg2"/>
              </a:solidFill>
            </a:endParaRPr>
          </a:p>
        </p:txBody>
      </p:sp>
      <p:sp>
        <p:nvSpPr>
          <p:cNvPr id="3144" name="Rectangle 72"/>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3145" name="Text Box 73"/>
          <p:cNvSpPr txBox="1">
            <a:spLocks noChangeArrowheads="1"/>
          </p:cNvSpPr>
          <p:nvPr/>
        </p:nvSpPr>
        <p:spPr bwMode="auto">
          <a:xfrm>
            <a:off x="628650" y="173355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FACTEURS DE RISQUE ET FACTEURS DE PROTECTION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Espace réservé du numéro de diapositive 4"/>
          <p:cNvSpPr>
            <a:spLocks noGrp="1" noChangeArrowheads="1"/>
          </p:cNvSpPr>
          <p:nvPr>
            <p:ph type="sldNum" sz="quarter" idx="10"/>
          </p:nvPr>
        </p:nvSpPr>
        <p:spPr/>
        <p:txBody>
          <a:bodyPr/>
          <a:lstStyle/>
          <a:p>
            <a:pPr>
              <a:defRPr/>
            </a:pPr>
            <a:fld id="{4060FFDE-CA8C-4B92-A362-EFF9F58091D6}" type="slidenum">
              <a:rPr lang="fr-FR"/>
              <a:pPr>
                <a:defRPr/>
              </a:pPr>
              <a:t>22</a:t>
            </a:fld>
            <a:endParaRPr lang="fr-FR"/>
          </a:p>
        </p:txBody>
      </p:sp>
      <p:sp>
        <p:nvSpPr>
          <p:cNvPr id="206850" name="Rectangle 3"/>
          <p:cNvSpPr>
            <a:spLocks noGrp="1" noChangeArrowheads="1"/>
          </p:cNvSpPr>
          <p:nvPr>
            <p:ph type="body" sz="half" idx="4294967295"/>
          </p:nvPr>
        </p:nvSpPr>
        <p:spPr>
          <a:xfrm>
            <a:off x="1138238" y="2271713"/>
            <a:ext cx="5719762" cy="328612"/>
          </a:xfrm>
        </p:spPr>
        <p:txBody>
          <a:bodyPr/>
          <a:lstStyle/>
          <a:p>
            <a:pPr marL="0" indent="0" eaLnBrk="1" hangingPunct="1">
              <a:lnSpc>
                <a:spcPct val="80000"/>
              </a:lnSpc>
              <a:spcBef>
                <a:spcPct val="0"/>
              </a:spcBef>
              <a:buFontTx/>
              <a:buNone/>
            </a:pPr>
            <a:r>
              <a:rPr sz="1800" smtClean="0">
                <a:solidFill>
                  <a:srgbClr val="915F64"/>
                </a:solidFill>
                <a:sym typeface="Wingdings" pitchFamily="2" charset="2"/>
              </a:rPr>
              <a:t> </a:t>
            </a:r>
            <a:r>
              <a:rPr sz="1800" u="sng" smtClean="0">
                <a:solidFill>
                  <a:srgbClr val="915F64"/>
                </a:solidFill>
                <a:sym typeface="Wingdings" pitchFamily="2" charset="2"/>
              </a:rPr>
              <a:t>les facteurs de protection</a:t>
            </a:r>
            <a:r>
              <a:rPr sz="1600" u="sng" smtClean="0">
                <a:solidFill>
                  <a:srgbClr val="990099"/>
                </a:solidFill>
                <a:sym typeface="Wingdings" pitchFamily="2" charset="2"/>
              </a:rPr>
              <a:t> </a:t>
            </a:r>
          </a:p>
        </p:txBody>
      </p:sp>
      <p:sp>
        <p:nvSpPr>
          <p:cNvPr id="206852" name="Text Box 1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06853" name="Line 24"/>
          <p:cNvSpPr>
            <a:spLocks noChangeShapeType="1"/>
          </p:cNvSpPr>
          <p:nvPr/>
        </p:nvSpPr>
        <p:spPr bwMode="auto">
          <a:xfrm>
            <a:off x="3048000" y="3848100"/>
            <a:ext cx="0" cy="0"/>
          </a:xfrm>
          <a:prstGeom prst="line">
            <a:avLst/>
          </a:prstGeom>
          <a:noFill/>
          <a:ln w="9525">
            <a:solidFill>
              <a:schemeClr val="tx1"/>
            </a:solidFill>
            <a:round/>
            <a:headEnd/>
            <a:tailEnd/>
          </a:ln>
          <a:effectLst/>
        </p:spPr>
        <p:txBody>
          <a:bodyPr/>
          <a:lstStyle/>
          <a:p>
            <a:endParaRPr lang="fr-FR"/>
          </a:p>
        </p:txBody>
      </p:sp>
      <p:sp>
        <p:nvSpPr>
          <p:cNvPr id="206854" name="Line 26"/>
          <p:cNvSpPr>
            <a:spLocks noChangeShapeType="1"/>
          </p:cNvSpPr>
          <p:nvPr/>
        </p:nvSpPr>
        <p:spPr bwMode="auto">
          <a:xfrm flipH="1">
            <a:off x="4302125" y="10844213"/>
            <a:ext cx="2209800" cy="0"/>
          </a:xfrm>
          <a:prstGeom prst="line">
            <a:avLst/>
          </a:prstGeom>
          <a:noFill/>
          <a:ln w="9525">
            <a:solidFill>
              <a:schemeClr val="tx1"/>
            </a:solidFill>
            <a:round/>
            <a:headEnd/>
            <a:tailEnd/>
          </a:ln>
          <a:effectLst/>
        </p:spPr>
        <p:txBody>
          <a:bodyPr/>
          <a:lstStyle/>
          <a:p>
            <a:endParaRPr lang="fr-FR"/>
          </a:p>
        </p:txBody>
      </p:sp>
      <p:sp>
        <p:nvSpPr>
          <p:cNvPr id="206855" name="Line 27"/>
          <p:cNvSpPr>
            <a:spLocks noChangeShapeType="1"/>
          </p:cNvSpPr>
          <p:nvPr/>
        </p:nvSpPr>
        <p:spPr bwMode="auto">
          <a:xfrm flipH="1">
            <a:off x="4302125" y="10844213"/>
            <a:ext cx="2209800" cy="0"/>
          </a:xfrm>
          <a:prstGeom prst="line">
            <a:avLst/>
          </a:prstGeom>
          <a:noFill/>
          <a:ln w="9525">
            <a:solidFill>
              <a:schemeClr val="tx1"/>
            </a:solidFill>
            <a:round/>
            <a:headEnd/>
            <a:tailEnd/>
          </a:ln>
          <a:effectLst/>
        </p:spPr>
        <p:txBody>
          <a:bodyPr/>
          <a:lstStyle/>
          <a:p>
            <a:endParaRPr lang="fr-FR"/>
          </a:p>
        </p:txBody>
      </p:sp>
      <p:sp>
        <p:nvSpPr>
          <p:cNvPr id="206856" name="Text Box 8"/>
          <p:cNvSpPr txBox="1">
            <a:spLocks noChangeArrowheads="1"/>
          </p:cNvSpPr>
          <p:nvPr/>
        </p:nvSpPr>
        <p:spPr bwMode="auto">
          <a:xfrm>
            <a:off x="441325" y="1460500"/>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206857" name="Text Box 9"/>
          <p:cNvSpPr txBox="1">
            <a:spLocks noChangeArrowheads="1"/>
          </p:cNvSpPr>
          <p:nvPr/>
        </p:nvSpPr>
        <p:spPr bwMode="auto">
          <a:xfrm>
            <a:off x="527050" y="135572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206865" name="AutoShape 17"/>
          <p:cNvSpPr>
            <a:spLocks noChangeArrowheads="1"/>
          </p:cNvSpPr>
          <p:nvPr/>
        </p:nvSpPr>
        <p:spPr bwMode="auto">
          <a:xfrm>
            <a:off x="301625" y="3343275"/>
            <a:ext cx="2865438" cy="1792288"/>
          </a:xfrm>
          <a:prstGeom prst="wave">
            <a:avLst>
              <a:gd name="adj1" fmla="val 13005"/>
              <a:gd name="adj2" fmla="val 0"/>
            </a:avLst>
          </a:prstGeom>
          <a:noFill/>
          <a:ln w="9525">
            <a:solidFill>
              <a:schemeClr val="tx1"/>
            </a:solidFill>
            <a:round/>
            <a:headEnd/>
            <a:tailEnd/>
          </a:ln>
          <a:effectLst/>
        </p:spPr>
        <p:txBody>
          <a:bodyPr wrap="none" anchor="ctr"/>
          <a:lstStyle/>
          <a:p>
            <a:endParaRPr lang="fr-FR"/>
          </a:p>
        </p:txBody>
      </p:sp>
      <p:sp>
        <p:nvSpPr>
          <p:cNvPr id="206866" name="Text Box 176"/>
          <p:cNvSpPr txBox="1">
            <a:spLocks noChangeArrowheads="1"/>
          </p:cNvSpPr>
          <p:nvPr/>
        </p:nvSpPr>
        <p:spPr bwMode="auto">
          <a:xfrm>
            <a:off x="1431925" y="3292475"/>
            <a:ext cx="1720850" cy="274638"/>
          </a:xfrm>
          <a:prstGeom prst="rect">
            <a:avLst/>
          </a:prstGeom>
          <a:solidFill>
            <a:srgbClr val="00FF00"/>
          </a:solidFill>
          <a:ln w="9525">
            <a:noFill/>
            <a:miter lim="800000"/>
            <a:headEnd/>
            <a:tailEnd/>
          </a:ln>
          <a:effectLst/>
        </p:spPr>
        <p:txBody>
          <a:bodyPr>
            <a:spAutoFit/>
          </a:bodyPr>
          <a:lstStyle/>
          <a:p>
            <a:pPr algn="l"/>
            <a:r>
              <a:rPr lang="fr-FR" sz="1200" b="1">
                <a:solidFill>
                  <a:schemeClr val="bg2"/>
                </a:solidFill>
              </a:rPr>
              <a:t>Relations au travail</a:t>
            </a:r>
          </a:p>
        </p:txBody>
      </p:sp>
      <p:sp>
        <p:nvSpPr>
          <p:cNvPr id="206868" name="Text Box 20"/>
          <p:cNvSpPr txBox="1">
            <a:spLocks noChangeArrowheads="1"/>
          </p:cNvSpPr>
          <p:nvPr/>
        </p:nvSpPr>
        <p:spPr bwMode="auto">
          <a:xfrm>
            <a:off x="430213" y="3492500"/>
            <a:ext cx="1101725" cy="260350"/>
          </a:xfrm>
          <a:prstGeom prst="rect">
            <a:avLst/>
          </a:prstGeom>
          <a:noFill/>
          <a:ln w="9525">
            <a:noFill/>
            <a:miter lim="800000"/>
            <a:headEnd/>
            <a:tailEnd/>
          </a:ln>
          <a:effectLst/>
        </p:spPr>
        <p:txBody>
          <a:bodyPr wrap="none">
            <a:spAutoFit/>
          </a:bodyPr>
          <a:lstStyle/>
          <a:p>
            <a:pPr algn="l"/>
            <a:r>
              <a:rPr lang="fr-FR" sz="1100">
                <a:solidFill>
                  <a:schemeClr val="bg2"/>
                </a:solidFill>
              </a:rPr>
              <a:t>Collectif soudé</a:t>
            </a:r>
          </a:p>
        </p:txBody>
      </p:sp>
      <p:sp>
        <p:nvSpPr>
          <p:cNvPr id="206869" name="Text Box 21"/>
          <p:cNvSpPr txBox="1">
            <a:spLocks noChangeArrowheads="1"/>
          </p:cNvSpPr>
          <p:nvPr/>
        </p:nvSpPr>
        <p:spPr bwMode="auto">
          <a:xfrm>
            <a:off x="388938" y="4135438"/>
            <a:ext cx="1385887" cy="428625"/>
          </a:xfrm>
          <a:prstGeom prst="rect">
            <a:avLst/>
          </a:prstGeom>
          <a:noFill/>
          <a:ln w="9525">
            <a:noFill/>
            <a:miter lim="800000"/>
            <a:headEnd/>
            <a:tailEnd/>
          </a:ln>
          <a:effectLst/>
        </p:spPr>
        <p:txBody>
          <a:bodyPr wrap="none">
            <a:spAutoFit/>
          </a:bodyPr>
          <a:lstStyle/>
          <a:p>
            <a:pPr algn="l"/>
            <a:r>
              <a:rPr lang="fr-FR" sz="1100">
                <a:solidFill>
                  <a:schemeClr val="bg2"/>
                </a:solidFill>
              </a:rPr>
              <a:t>Respect des autres</a:t>
            </a:r>
          </a:p>
          <a:p>
            <a:pPr algn="l"/>
            <a:r>
              <a:rPr lang="fr-FR" sz="1100">
                <a:solidFill>
                  <a:schemeClr val="bg2"/>
                </a:solidFill>
              </a:rPr>
              <a:t>et du matériel</a:t>
            </a:r>
          </a:p>
        </p:txBody>
      </p:sp>
      <p:sp>
        <p:nvSpPr>
          <p:cNvPr id="206870" name="Text Box 22"/>
          <p:cNvSpPr txBox="1">
            <a:spLocks noChangeArrowheads="1"/>
          </p:cNvSpPr>
          <p:nvPr/>
        </p:nvSpPr>
        <p:spPr bwMode="auto">
          <a:xfrm>
            <a:off x="644525" y="3757613"/>
            <a:ext cx="704850" cy="260350"/>
          </a:xfrm>
          <a:prstGeom prst="rect">
            <a:avLst/>
          </a:prstGeom>
          <a:noFill/>
          <a:ln w="9525">
            <a:noFill/>
            <a:miter lim="800000"/>
            <a:headEnd/>
            <a:tailEnd/>
          </a:ln>
          <a:effectLst/>
        </p:spPr>
        <p:txBody>
          <a:bodyPr wrap="none">
            <a:spAutoFit/>
          </a:bodyPr>
          <a:lstStyle/>
          <a:p>
            <a:pPr algn="l"/>
            <a:r>
              <a:rPr lang="fr-FR" sz="1100">
                <a:solidFill>
                  <a:schemeClr val="bg2"/>
                </a:solidFill>
              </a:rPr>
              <a:t>Entraide</a:t>
            </a:r>
          </a:p>
        </p:txBody>
      </p:sp>
      <p:sp>
        <p:nvSpPr>
          <p:cNvPr id="206871" name="Text Box 23"/>
          <p:cNvSpPr txBox="1">
            <a:spLocks noChangeArrowheads="1"/>
          </p:cNvSpPr>
          <p:nvPr/>
        </p:nvSpPr>
        <p:spPr bwMode="auto">
          <a:xfrm>
            <a:off x="1838325" y="4527550"/>
            <a:ext cx="1271588" cy="260350"/>
          </a:xfrm>
          <a:prstGeom prst="rect">
            <a:avLst/>
          </a:prstGeom>
          <a:noFill/>
          <a:ln w="9525">
            <a:noFill/>
            <a:miter lim="800000"/>
            <a:headEnd/>
            <a:tailEnd/>
          </a:ln>
          <a:effectLst/>
        </p:spPr>
        <p:txBody>
          <a:bodyPr wrap="none">
            <a:spAutoFit/>
          </a:bodyPr>
          <a:lstStyle/>
          <a:p>
            <a:pPr algn="l"/>
            <a:r>
              <a:rPr lang="fr-FR" sz="1100">
                <a:solidFill>
                  <a:schemeClr val="bg2"/>
                </a:solidFill>
              </a:rPr>
              <a:t>Espace de parole</a:t>
            </a:r>
          </a:p>
        </p:txBody>
      </p:sp>
      <p:sp>
        <p:nvSpPr>
          <p:cNvPr id="206872" name="Text Box 24"/>
          <p:cNvSpPr txBox="1">
            <a:spLocks noChangeArrowheads="1"/>
          </p:cNvSpPr>
          <p:nvPr/>
        </p:nvSpPr>
        <p:spPr bwMode="auto">
          <a:xfrm>
            <a:off x="2182813" y="4049713"/>
            <a:ext cx="842962" cy="260350"/>
          </a:xfrm>
          <a:prstGeom prst="rect">
            <a:avLst/>
          </a:prstGeom>
          <a:noFill/>
          <a:ln w="9525">
            <a:noFill/>
            <a:miter lim="800000"/>
            <a:headEnd/>
            <a:tailEnd/>
          </a:ln>
          <a:effectLst/>
        </p:spPr>
        <p:txBody>
          <a:bodyPr wrap="none">
            <a:spAutoFit/>
          </a:bodyPr>
          <a:lstStyle/>
          <a:p>
            <a:pPr algn="l"/>
            <a:r>
              <a:rPr lang="fr-FR" sz="1100">
                <a:solidFill>
                  <a:schemeClr val="bg2"/>
                </a:solidFill>
              </a:rPr>
              <a:t>Intégration</a:t>
            </a:r>
          </a:p>
        </p:txBody>
      </p:sp>
      <p:sp>
        <p:nvSpPr>
          <p:cNvPr id="206874" name="AutoShape 26"/>
          <p:cNvSpPr>
            <a:spLocks noChangeArrowheads="1"/>
          </p:cNvSpPr>
          <p:nvPr/>
        </p:nvSpPr>
        <p:spPr bwMode="auto">
          <a:xfrm>
            <a:off x="3613150" y="3379788"/>
            <a:ext cx="2863850" cy="1793875"/>
          </a:xfrm>
          <a:prstGeom prst="wave">
            <a:avLst>
              <a:gd name="adj1" fmla="val 13005"/>
              <a:gd name="adj2" fmla="val 0"/>
            </a:avLst>
          </a:prstGeom>
          <a:noFill/>
          <a:ln w="9525">
            <a:solidFill>
              <a:schemeClr val="tx1"/>
            </a:solidFill>
            <a:round/>
            <a:headEnd/>
            <a:tailEnd/>
          </a:ln>
          <a:effectLst/>
        </p:spPr>
        <p:txBody>
          <a:bodyPr wrap="none" anchor="ctr"/>
          <a:lstStyle/>
          <a:p>
            <a:endParaRPr lang="fr-FR"/>
          </a:p>
        </p:txBody>
      </p:sp>
      <p:sp>
        <p:nvSpPr>
          <p:cNvPr id="206875" name="Text Box 176"/>
          <p:cNvSpPr txBox="1">
            <a:spLocks noChangeArrowheads="1"/>
          </p:cNvSpPr>
          <p:nvPr/>
        </p:nvSpPr>
        <p:spPr bwMode="auto">
          <a:xfrm>
            <a:off x="4743450" y="3321050"/>
            <a:ext cx="1720850" cy="274638"/>
          </a:xfrm>
          <a:prstGeom prst="rect">
            <a:avLst/>
          </a:prstGeom>
          <a:solidFill>
            <a:srgbClr val="00FF00"/>
          </a:solidFill>
          <a:ln w="9525">
            <a:noFill/>
            <a:miter lim="800000"/>
            <a:headEnd/>
            <a:tailEnd/>
          </a:ln>
          <a:effectLst/>
        </p:spPr>
        <p:txBody>
          <a:bodyPr>
            <a:spAutoFit/>
          </a:bodyPr>
          <a:lstStyle/>
          <a:p>
            <a:pPr algn="l"/>
            <a:r>
              <a:rPr lang="fr-FR" sz="1200" b="1"/>
              <a:t>Contenu du travail</a:t>
            </a:r>
          </a:p>
        </p:txBody>
      </p:sp>
      <p:sp>
        <p:nvSpPr>
          <p:cNvPr id="206877" name="Text Box 29"/>
          <p:cNvSpPr txBox="1">
            <a:spLocks noChangeArrowheads="1"/>
          </p:cNvSpPr>
          <p:nvPr/>
        </p:nvSpPr>
        <p:spPr bwMode="auto">
          <a:xfrm>
            <a:off x="3749675" y="3492500"/>
            <a:ext cx="1254125" cy="428625"/>
          </a:xfrm>
          <a:prstGeom prst="rect">
            <a:avLst/>
          </a:prstGeom>
          <a:noFill/>
          <a:ln w="9525">
            <a:noFill/>
            <a:miter lim="800000"/>
            <a:headEnd/>
            <a:tailEnd/>
          </a:ln>
          <a:effectLst/>
        </p:spPr>
        <p:txBody>
          <a:bodyPr wrap="none">
            <a:spAutoFit/>
          </a:bodyPr>
          <a:lstStyle/>
          <a:p>
            <a:pPr algn="l"/>
            <a:r>
              <a:rPr lang="fr-FR" sz="1100">
                <a:solidFill>
                  <a:schemeClr val="bg2"/>
                </a:solidFill>
              </a:rPr>
              <a:t>Adéquation</a:t>
            </a:r>
          </a:p>
          <a:p>
            <a:pPr algn="l"/>
            <a:r>
              <a:rPr lang="fr-FR" sz="1100">
                <a:solidFill>
                  <a:schemeClr val="bg2"/>
                </a:solidFill>
              </a:rPr>
              <a:t>Objectifs/moyens</a:t>
            </a:r>
          </a:p>
        </p:txBody>
      </p:sp>
      <p:sp>
        <p:nvSpPr>
          <p:cNvPr id="206878" name="Text Box 30"/>
          <p:cNvSpPr txBox="1">
            <a:spLocks noChangeArrowheads="1"/>
          </p:cNvSpPr>
          <p:nvPr/>
        </p:nvSpPr>
        <p:spPr bwMode="auto">
          <a:xfrm>
            <a:off x="4464050" y="4060825"/>
            <a:ext cx="852488" cy="260350"/>
          </a:xfrm>
          <a:prstGeom prst="rect">
            <a:avLst/>
          </a:prstGeom>
          <a:noFill/>
          <a:ln w="9525">
            <a:noFill/>
            <a:miter lim="800000"/>
            <a:headEnd/>
            <a:tailEnd/>
          </a:ln>
          <a:effectLst/>
        </p:spPr>
        <p:txBody>
          <a:bodyPr wrap="none">
            <a:spAutoFit/>
          </a:bodyPr>
          <a:lstStyle/>
          <a:p>
            <a:pPr algn="l"/>
            <a:r>
              <a:rPr lang="fr-FR" sz="1100">
                <a:solidFill>
                  <a:schemeClr val="bg2"/>
                </a:solidFill>
              </a:rPr>
              <a:t>Autonomie</a:t>
            </a:r>
          </a:p>
        </p:txBody>
      </p:sp>
      <p:sp>
        <p:nvSpPr>
          <p:cNvPr id="206879" name="Text Box 31"/>
          <p:cNvSpPr txBox="1">
            <a:spLocks noChangeArrowheads="1"/>
          </p:cNvSpPr>
          <p:nvPr/>
        </p:nvSpPr>
        <p:spPr bwMode="auto">
          <a:xfrm>
            <a:off x="5308600" y="3863975"/>
            <a:ext cx="1108075" cy="260350"/>
          </a:xfrm>
          <a:prstGeom prst="rect">
            <a:avLst/>
          </a:prstGeom>
          <a:noFill/>
          <a:ln w="9525">
            <a:noFill/>
            <a:miter lim="800000"/>
            <a:headEnd/>
            <a:tailEnd/>
          </a:ln>
          <a:effectLst/>
        </p:spPr>
        <p:txBody>
          <a:bodyPr wrap="none">
            <a:spAutoFit/>
          </a:bodyPr>
          <a:lstStyle/>
          <a:p>
            <a:pPr algn="l"/>
            <a:r>
              <a:rPr lang="fr-FR" sz="1100">
                <a:solidFill>
                  <a:schemeClr val="bg2"/>
                </a:solidFill>
              </a:rPr>
              <a:t>Sens du travail</a:t>
            </a:r>
          </a:p>
        </p:txBody>
      </p:sp>
      <p:sp>
        <p:nvSpPr>
          <p:cNvPr id="206880" name="Text Box 32"/>
          <p:cNvSpPr txBox="1">
            <a:spLocks noChangeArrowheads="1"/>
          </p:cNvSpPr>
          <p:nvPr/>
        </p:nvSpPr>
        <p:spPr bwMode="auto">
          <a:xfrm>
            <a:off x="3592513" y="3954463"/>
            <a:ext cx="1108075" cy="260350"/>
          </a:xfrm>
          <a:prstGeom prst="rect">
            <a:avLst/>
          </a:prstGeom>
          <a:noFill/>
          <a:ln w="9525">
            <a:noFill/>
            <a:miter lim="800000"/>
            <a:headEnd/>
            <a:tailEnd/>
          </a:ln>
          <a:effectLst/>
        </p:spPr>
        <p:txBody>
          <a:bodyPr wrap="none">
            <a:spAutoFit/>
          </a:bodyPr>
          <a:lstStyle/>
          <a:p>
            <a:pPr algn="l"/>
            <a:r>
              <a:rPr lang="fr-FR" sz="1100">
                <a:solidFill>
                  <a:schemeClr val="bg2"/>
                </a:solidFill>
              </a:rPr>
              <a:t>Sens au travail</a:t>
            </a:r>
          </a:p>
        </p:txBody>
      </p:sp>
      <p:sp>
        <p:nvSpPr>
          <p:cNvPr id="206881" name="Text Box 33"/>
          <p:cNvSpPr txBox="1">
            <a:spLocks noChangeArrowheads="1"/>
          </p:cNvSpPr>
          <p:nvPr/>
        </p:nvSpPr>
        <p:spPr bwMode="auto">
          <a:xfrm>
            <a:off x="5287963" y="4083050"/>
            <a:ext cx="1163637" cy="765175"/>
          </a:xfrm>
          <a:prstGeom prst="rect">
            <a:avLst/>
          </a:prstGeom>
          <a:noFill/>
          <a:ln w="9525">
            <a:noFill/>
            <a:miter lim="800000"/>
            <a:headEnd/>
            <a:tailEnd/>
          </a:ln>
          <a:effectLst/>
        </p:spPr>
        <p:txBody>
          <a:bodyPr wrap="none">
            <a:spAutoFit/>
          </a:bodyPr>
          <a:lstStyle/>
          <a:p>
            <a:pPr algn="l"/>
            <a:r>
              <a:rPr lang="fr-FR" sz="1100">
                <a:solidFill>
                  <a:schemeClr val="bg2"/>
                </a:solidFill>
              </a:rPr>
              <a:t>Equilibre vie</a:t>
            </a:r>
          </a:p>
          <a:p>
            <a:pPr algn="l"/>
            <a:r>
              <a:rPr lang="fr-FR" sz="1100">
                <a:solidFill>
                  <a:schemeClr val="bg2"/>
                </a:solidFill>
              </a:rPr>
              <a:t>professionnelle/</a:t>
            </a:r>
          </a:p>
          <a:p>
            <a:pPr algn="l"/>
            <a:r>
              <a:rPr lang="fr-FR" sz="1100">
                <a:solidFill>
                  <a:schemeClr val="bg2"/>
                </a:solidFill>
              </a:rPr>
              <a:t>vie</a:t>
            </a:r>
          </a:p>
          <a:p>
            <a:pPr algn="l"/>
            <a:r>
              <a:rPr lang="fr-FR" sz="1100">
                <a:solidFill>
                  <a:schemeClr val="bg2"/>
                </a:solidFill>
              </a:rPr>
              <a:t>privée</a:t>
            </a:r>
          </a:p>
        </p:txBody>
      </p:sp>
      <p:sp>
        <p:nvSpPr>
          <p:cNvPr id="206882" name="Text Box 34"/>
          <p:cNvSpPr txBox="1">
            <a:spLocks noChangeArrowheads="1"/>
          </p:cNvSpPr>
          <p:nvPr/>
        </p:nvSpPr>
        <p:spPr bwMode="auto">
          <a:xfrm>
            <a:off x="3717925" y="4391025"/>
            <a:ext cx="908050" cy="260350"/>
          </a:xfrm>
          <a:prstGeom prst="rect">
            <a:avLst/>
          </a:prstGeom>
          <a:noFill/>
          <a:ln w="9525">
            <a:noFill/>
            <a:miter lim="800000"/>
            <a:headEnd/>
            <a:tailEnd/>
          </a:ln>
          <a:effectLst/>
        </p:spPr>
        <p:txBody>
          <a:bodyPr wrap="none">
            <a:spAutoFit/>
          </a:bodyPr>
          <a:lstStyle/>
          <a:p>
            <a:pPr algn="l"/>
            <a:r>
              <a:rPr lang="fr-FR" sz="1100">
                <a:solidFill>
                  <a:schemeClr val="bg2"/>
                </a:solidFill>
              </a:rPr>
              <a:t>Anticipation</a:t>
            </a:r>
          </a:p>
        </p:txBody>
      </p:sp>
      <p:sp>
        <p:nvSpPr>
          <p:cNvPr id="206883" name="AutoShape 35"/>
          <p:cNvSpPr>
            <a:spLocks noChangeArrowheads="1"/>
          </p:cNvSpPr>
          <p:nvPr/>
        </p:nvSpPr>
        <p:spPr bwMode="auto">
          <a:xfrm>
            <a:off x="168275" y="6089650"/>
            <a:ext cx="2865438" cy="1792288"/>
          </a:xfrm>
          <a:prstGeom prst="wave">
            <a:avLst>
              <a:gd name="adj1" fmla="val 13005"/>
              <a:gd name="adj2" fmla="val 0"/>
            </a:avLst>
          </a:prstGeom>
          <a:noFill/>
          <a:ln w="9525">
            <a:solidFill>
              <a:schemeClr val="tx1"/>
            </a:solidFill>
            <a:round/>
            <a:headEnd/>
            <a:tailEnd/>
          </a:ln>
          <a:effectLst/>
        </p:spPr>
        <p:txBody>
          <a:bodyPr wrap="none" anchor="ctr"/>
          <a:lstStyle/>
          <a:p>
            <a:endParaRPr lang="fr-FR"/>
          </a:p>
        </p:txBody>
      </p:sp>
      <p:sp>
        <p:nvSpPr>
          <p:cNvPr id="206884" name="Text Box 176"/>
          <p:cNvSpPr txBox="1">
            <a:spLocks noChangeArrowheads="1"/>
          </p:cNvSpPr>
          <p:nvPr/>
        </p:nvSpPr>
        <p:spPr bwMode="auto">
          <a:xfrm>
            <a:off x="1041400" y="5859463"/>
            <a:ext cx="2000250" cy="457200"/>
          </a:xfrm>
          <a:prstGeom prst="rect">
            <a:avLst/>
          </a:prstGeom>
          <a:solidFill>
            <a:srgbClr val="00FF00"/>
          </a:solidFill>
          <a:ln w="9525">
            <a:noFill/>
            <a:miter lim="800000"/>
            <a:headEnd/>
            <a:tailEnd/>
          </a:ln>
          <a:effectLst/>
        </p:spPr>
        <p:txBody>
          <a:bodyPr>
            <a:spAutoFit/>
          </a:bodyPr>
          <a:lstStyle/>
          <a:p>
            <a:r>
              <a:rPr lang="fr-FR" sz="1200" b="1"/>
              <a:t>Evolutions organisationnelles</a:t>
            </a:r>
          </a:p>
        </p:txBody>
      </p:sp>
      <p:sp>
        <p:nvSpPr>
          <p:cNvPr id="206885" name="Text Box 37"/>
          <p:cNvSpPr txBox="1">
            <a:spLocks noChangeArrowheads="1"/>
          </p:cNvSpPr>
          <p:nvPr/>
        </p:nvSpPr>
        <p:spPr bwMode="auto">
          <a:xfrm>
            <a:off x="2401888" y="4835525"/>
            <a:ext cx="346075" cy="244475"/>
          </a:xfrm>
          <a:prstGeom prst="rect">
            <a:avLst/>
          </a:prstGeom>
          <a:noFill/>
          <a:ln w="9525">
            <a:noFill/>
            <a:miter lim="800000"/>
            <a:headEnd/>
            <a:tailEnd/>
          </a:ln>
          <a:effectLst/>
        </p:spPr>
        <p:txBody>
          <a:bodyPr wrap="none">
            <a:spAutoFit/>
          </a:bodyPr>
          <a:lstStyle/>
          <a:p>
            <a:pPr algn="l"/>
            <a:r>
              <a:rPr lang="fr-FR"/>
              <a:t>….</a:t>
            </a:r>
          </a:p>
        </p:txBody>
      </p:sp>
      <p:sp>
        <p:nvSpPr>
          <p:cNvPr id="206886" name="Text Box 38"/>
          <p:cNvSpPr txBox="1">
            <a:spLocks noChangeArrowheads="1"/>
          </p:cNvSpPr>
          <p:nvPr/>
        </p:nvSpPr>
        <p:spPr bwMode="auto">
          <a:xfrm>
            <a:off x="5821363" y="4778375"/>
            <a:ext cx="346075" cy="244475"/>
          </a:xfrm>
          <a:prstGeom prst="rect">
            <a:avLst/>
          </a:prstGeom>
          <a:noFill/>
          <a:ln w="9525">
            <a:noFill/>
            <a:miter lim="800000"/>
            <a:headEnd/>
            <a:tailEnd/>
          </a:ln>
          <a:effectLst/>
        </p:spPr>
        <p:txBody>
          <a:bodyPr wrap="none">
            <a:spAutoFit/>
          </a:bodyPr>
          <a:lstStyle/>
          <a:p>
            <a:pPr algn="l"/>
            <a:r>
              <a:rPr lang="fr-FR"/>
              <a:t>….</a:t>
            </a:r>
          </a:p>
        </p:txBody>
      </p:sp>
      <p:sp>
        <p:nvSpPr>
          <p:cNvPr id="206888" name="Text Box 40"/>
          <p:cNvSpPr txBox="1">
            <a:spLocks noChangeArrowheads="1"/>
          </p:cNvSpPr>
          <p:nvPr/>
        </p:nvSpPr>
        <p:spPr bwMode="auto">
          <a:xfrm>
            <a:off x="196850" y="6284913"/>
            <a:ext cx="1528763" cy="596900"/>
          </a:xfrm>
          <a:prstGeom prst="rect">
            <a:avLst/>
          </a:prstGeom>
          <a:noFill/>
          <a:ln w="9525">
            <a:noFill/>
            <a:miter lim="800000"/>
            <a:headEnd/>
            <a:tailEnd/>
          </a:ln>
          <a:effectLst/>
        </p:spPr>
        <p:txBody>
          <a:bodyPr wrap="none">
            <a:spAutoFit/>
          </a:bodyPr>
          <a:lstStyle/>
          <a:p>
            <a:pPr algn="l"/>
            <a:r>
              <a:rPr lang="fr-FR" sz="1100">
                <a:solidFill>
                  <a:schemeClr val="bg2"/>
                </a:solidFill>
              </a:rPr>
              <a:t>Communication claire</a:t>
            </a:r>
          </a:p>
          <a:p>
            <a:pPr algn="l"/>
            <a:r>
              <a:rPr lang="fr-FR" sz="1100">
                <a:solidFill>
                  <a:schemeClr val="bg2"/>
                </a:solidFill>
              </a:rPr>
              <a:t>sur la stratégie de </a:t>
            </a:r>
          </a:p>
          <a:p>
            <a:pPr algn="l"/>
            <a:r>
              <a:rPr lang="fr-FR" sz="1100">
                <a:solidFill>
                  <a:schemeClr val="bg2"/>
                </a:solidFill>
              </a:rPr>
              <a:t>l’entreprise</a:t>
            </a:r>
          </a:p>
        </p:txBody>
      </p:sp>
      <p:sp>
        <p:nvSpPr>
          <p:cNvPr id="206889" name="Text Box 41"/>
          <p:cNvSpPr txBox="1">
            <a:spLocks noChangeArrowheads="1"/>
          </p:cNvSpPr>
          <p:nvPr/>
        </p:nvSpPr>
        <p:spPr bwMode="auto">
          <a:xfrm>
            <a:off x="1655763" y="6562725"/>
            <a:ext cx="1347787" cy="596900"/>
          </a:xfrm>
          <a:prstGeom prst="rect">
            <a:avLst/>
          </a:prstGeom>
          <a:noFill/>
          <a:ln w="9525">
            <a:noFill/>
            <a:miter lim="800000"/>
            <a:headEnd/>
            <a:tailEnd/>
          </a:ln>
          <a:effectLst/>
        </p:spPr>
        <p:txBody>
          <a:bodyPr wrap="none">
            <a:spAutoFit/>
          </a:bodyPr>
          <a:lstStyle/>
          <a:p>
            <a:pPr algn="l"/>
            <a:r>
              <a:rPr lang="fr-FR" sz="1100">
                <a:solidFill>
                  <a:schemeClr val="bg2"/>
                </a:solidFill>
              </a:rPr>
              <a:t>Accompagnement </a:t>
            </a:r>
          </a:p>
          <a:p>
            <a:pPr algn="l"/>
            <a:r>
              <a:rPr lang="fr-FR" sz="1100">
                <a:solidFill>
                  <a:schemeClr val="bg2"/>
                </a:solidFill>
              </a:rPr>
              <a:t>efficace</a:t>
            </a:r>
          </a:p>
          <a:p>
            <a:pPr algn="l"/>
            <a:r>
              <a:rPr lang="fr-FR" sz="1100">
                <a:solidFill>
                  <a:schemeClr val="bg2"/>
                </a:solidFill>
              </a:rPr>
              <a:t>des changements</a:t>
            </a:r>
          </a:p>
        </p:txBody>
      </p:sp>
      <p:sp>
        <p:nvSpPr>
          <p:cNvPr id="206890" name="Text Box 42"/>
          <p:cNvSpPr txBox="1">
            <a:spLocks noChangeArrowheads="1"/>
          </p:cNvSpPr>
          <p:nvPr/>
        </p:nvSpPr>
        <p:spPr bwMode="auto">
          <a:xfrm>
            <a:off x="161925" y="7004050"/>
            <a:ext cx="976313" cy="260350"/>
          </a:xfrm>
          <a:prstGeom prst="rect">
            <a:avLst/>
          </a:prstGeom>
          <a:noFill/>
          <a:ln w="9525">
            <a:noFill/>
            <a:miter lim="800000"/>
            <a:headEnd/>
            <a:tailEnd/>
          </a:ln>
          <a:effectLst/>
        </p:spPr>
        <p:txBody>
          <a:bodyPr wrap="none">
            <a:spAutoFit/>
          </a:bodyPr>
          <a:lstStyle/>
          <a:p>
            <a:pPr algn="l"/>
            <a:r>
              <a:rPr lang="fr-FR" sz="1100">
                <a:solidFill>
                  <a:schemeClr val="bg2"/>
                </a:solidFill>
              </a:rPr>
              <a:t>Concertation</a:t>
            </a:r>
          </a:p>
        </p:txBody>
      </p:sp>
      <p:sp>
        <p:nvSpPr>
          <p:cNvPr id="206891" name="Text Box 43"/>
          <p:cNvSpPr txBox="1">
            <a:spLocks noChangeArrowheads="1"/>
          </p:cNvSpPr>
          <p:nvPr/>
        </p:nvSpPr>
        <p:spPr bwMode="auto">
          <a:xfrm>
            <a:off x="1012825" y="7024688"/>
            <a:ext cx="812800" cy="260350"/>
          </a:xfrm>
          <a:prstGeom prst="rect">
            <a:avLst/>
          </a:prstGeom>
          <a:noFill/>
          <a:ln w="9525">
            <a:noFill/>
            <a:miter lim="800000"/>
            <a:headEnd/>
            <a:tailEnd/>
          </a:ln>
          <a:effectLst/>
        </p:spPr>
        <p:txBody>
          <a:bodyPr wrap="none">
            <a:spAutoFit/>
          </a:bodyPr>
          <a:lstStyle/>
          <a:p>
            <a:pPr algn="l"/>
            <a:r>
              <a:rPr lang="fr-FR" sz="1100">
                <a:solidFill>
                  <a:schemeClr val="bg2"/>
                </a:solidFill>
              </a:rPr>
              <a:t>Formation</a:t>
            </a:r>
          </a:p>
        </p:txBody>
      </p:sp>
      <p:sp>
        <p:nvSpPr>
          <p:cNvPr id="206892" name="Text Box 44"/>
          <p:cNvSpPr txBox="1">
            <a:spLocks noChangeArrowheads="1"/>
          </p:cNvSpPr>
          <p:nvPr/>
        </p:nvSpPr>
        <p:spPr bwMode="auto">
          <a:xfrm>
            <a:off x="1892300" y="7153275"/>
            <a:ext cx="1008063" cy="428625"/>
          </a:xfrm>
          <a:prstGeom prst="rect">
            <a:avLst/>
          </a:prstGeom>
          <a:noFill/>
          <a:ln w="9525">
            <a:noFill/>
            <a:miter lim="800000"/>
            <a:headEnd/>
            <a:tailEnd/>
          </a:ln>
          <a:effectLst/>
        </p:spPr>
        <p:txBody>
          <a:bodyPr wrap="none">
            <a:spAutoFit/>
          </a:bodyPr>
          <a:lstStyle/>
          <a:p>
            <a:pPr algn="l"/>
            <a:r>
              <a:rPr lang="fr-FR" sz="1100">
                <a:solidFill>
                  <a:schemeClr val="bg2"/>
                </a:solidFill>
              </a:rPr>
              <a:t>Facilitation à </a:t>
            </a:r>
          </a:p>
          <a:p>
            <a:pPr algn="l"/>
            <a:r>
              <a:rPr lang="fr-FR" sz="1100">
                <a:solidFill>
                  <a:schemeClr val="bg2"/>
                </a:solidFill>
              </a:rPr>
              <a:t>l’adaptation</a:t>
            </a:r>
          </a:p>
        </p:txBody>
      </p:sp>
      <p:sp>
        <p:nvSpPr>
          <p:cNvPr id="206893" name="AutoShape 45"/>
          <p:cNvSpPr>
            <a:spLocks noChangeArrowheads="1"/>
          </p:cNvSpPr>
          <p:nvPr/>
        </p:nvSpPr>
        <p:spPr bwMode="auto">
          <a:xfrm>
            <a:off x="3479800" y="6243638"/>
            <a:ext cx="2865438" cy="1792287"/>
          </a:xfrm>
          <a:prstGeom prst="wave">
            <a:avLst>
              <a:gd name="adj1" fmla="val 13005"/>
              <a:gd name="adj2" fmla="val 0"/>
            </a:avLst>
          </a:prstGeom>
          <a:noFill/>
          <a:ln w="9525">
            <a:solidFill>
              <a:schemeClr val="tx1"/>
            </a:solidFill>
            <a:round/>
            <a:headEnd/>
            <a:tailEnd/>
          </a:ln>
          <a:effectLst/>
        </p:spPr>
        <p:txBody>
          <a:bodyPr wrap="none" anchor="ctr"/>
          <a:lstStyle/>
          <a:p>
            <a:endParaRPr lang="fr-FR"/>
          </a:p>
        </p:txBody>
      </p:sp>
      <p:sp>
        <p:nvSpPr>
          <p:cNvPr id="206894" name="Text Box 176"/>
          <p:cNvSpPr txBox="1">
            <a:spLocks noChangeArrowheads="1"/>
          </p:cNvSpPr>
          <p:nvPr/>
        </p:nvSpPr>
        <p:spPr bwMode="auto">
          <a:xfrm>
            <a:off x="4632325" y="6005513"/>
            <a:ext cx="1720850" cy="457200"/>
          </a:xfrm>
          <a:prstGeom prst="rect">
            <a:avLst/>
          </a:prstGeom>
          <a:solidFill>
            <a:srgbClr val="00FF00"/>
          </a:solidFill>
          <a:ln w="9525">
            <a:noFill/>
            <a:miter lim="800000"/>
            <a:headEnd/>
            <a:tailEnd/>
          </a:ln>
          <a:effectLst/>
        </p:spPr>
        <p:txBody>
          <a:bodyPr>
            <a:spAutoFit/>
          </a:bodyPr>
          <a:lstStyle/>
          <a:p>
            <a:r>
              <a:rPr lang="fr-FR" sz="1200" b="1"/>
              <a:t>Pratiques managériales</a:t>
            </a:r>
          </a:p>
        </p:txBody>
      </p:sp>
      <p:sp>
        <p:nvSpPr>
          <p:cNvPr id="206897" name="Text Box 49"/>
          <p:cNvSpPr txBox="1">
            <a:spLocks noChangeArrowheads="1"/>
          </p:cNvSpPr>
          <p:nvPr/>
        </p:nvSpPr>
        <p:spPr bwMode="auto">
          <a:xfrm>
            <a:off x="3627438" y="6373813"/>
            <a:ext cx="619125" cy="260350"/>
          </a:xfrm>
          <a:prstGeom prst="rect">
            <a:avLst/>
          </a:prstGeom>
          <a:noFill/>
          <a:ln w="9525">
            <a:noFill/>
            <a:miter lim="800000"/>
            <a:headEnd/>
            <a:tailEnd/>
          </a:ln>
          <a:effectLst/>
        </p:spPr>
        <p:txBody>
          <a:bodyPr wrap="none">
            <a:spAutoFit/>
          </a:bodyPr>
          <a:lstStyle/>
          <a:p>
            <a:pPr algn="l"/>
            <a:r>
              <a:rPr lang="fr-FR" sz="1100">
                <a:solidFill>
                  <a:schemeClr val="bg2"/>
                </a:solidFill>
              </a:rPr>
              <a:t>Ecoute</a:t>
            </a:r>
          </a:p>
        </p:txBody>
      </p:sp>
      <p:sp>
        <p:nvSpPr>
          <p:cNvPr id="206898" name="Text Box 50"/>
          <p:cNvSpPr txBox="1">
            <a:spLocks noChangeArrowheads="1"/>
          </p:cNvSpPr>
          <p:nvPr/>
        </p:nvSpPr>
        <p:spPr bwMode="auto">
          <a:xfrm>
            <a:off x="3449638" y="6654800"/>
            <a:ext cx="998537" cy="428625"/>
          </a:xfrm>
          <a:prstGeom prst="rect">
            <a:avLst/>
          </a:prstGeom>
          <a:noFill/>
          <a:ln w="9525">
            <a:noFill/>
            <a:miter lim="800000"/>
            <a:headEnd/>
            <a:tailEnd/>
          </a:ln>
          <a:effectLst/>
        </p:spPr>
        <p:txBody>
          <a:bodyPr wrap="none">
            <a:spAutoFit/>
          </a:bodyPr>
          <a:lstStyle/>
          <a:p>
            <a:pPr algn="l"/>
            <a:r>
              <a:rPr lang="fr-FR" sz="1100">
                <a:solidFill>
                  <a:schemeClr val="bg2"/>
                </a:solidFill>
              </a:rPr>
              <a:t>Critiques</a:t>
            </a:r>
          </a:p>
          <a:p>
            <a:pPr algn="l"/>
            <a:r>
              <a:rPr lang="fr-FR" sz="1100">
                <a:solidFill>
                  <a:schemeClr val="bg2"/>
                </a:solidFill>
              </a:rPr>
              <a:t>constructives</a:t>
            </a:r>
          </a:p>
        </p:txBody>
      </p:sp>
      <p:sp>
        <p:nvSpPr>
          <p:cNvPr id="206899" name="Text Box 51"/>
          <p:cNvSpPr txBox="1">
            <a:spLocks noChangeArrowheads="1"/>
          </p:cNvSpPr>
          <p:nvPr/>
        </p:nvSpPr>
        <p:spPr bwMode="auto">
          <a:xfrm>
            <a:off x="4132263" y="6645275"/>
            <a:ext cx="1219200" cy="260350"/>
          </a:xfrm>
          <a:prstGeom prst="rect">
            <a:avLst/>
          </a:prstGeom>
          <a:noFill/>
          <a:ln w="9525">
            <a:noFill/>
            <a:miter lim="800000"/>
            <a:headEnd/>
            <a:tailEnd/>
          </a:ln>
          <a:effectLst/>
        </p:spPr>
        <p:txBody>
          <a:bodyPr wrap="none">
            <a:spAutoFit/>
          </a:bodyPr>
          <a:lstStyle/>
          <a:p>
            <a:pPr algn="l"/>
            <a:r>
              <a:rPr lang="fr-FR" sz="1100">
                <a:solidFill>
                  <a:schemeClr val="bg2"/>
                </a:solidFill>
              </a:rPr>
              <a:t>Reconnaissance</a:t>
            </a:r>
          </a:p>
        </p:txBody>
      </p:sp>
      <p:sp>
        <p:nvSpPr>
          <p:cNvPr id="206900" name="Text Box 52"/>
          <p:cNvSpPr txBox="1">
            <a:spLocks noChangeArrowheads="1"/>
          </p:cNvSpPr>
          <p:nvPr/>
        </p:nvSpPr>
        <p:spPr bwMode="auto">
          <a:xfrm>
            <a:off x="5184775" y="6764338"/>
            <a:ext cx="1062038" cy="428625"/>
          </a:xfrm>
          <a:prstGeom prst="rect">
            <a:avLst/>
          </a:prstGeom>
          <a:noFill/>
          <a:ln w="9525">
            <a:noFill/>
            <a:miter lim="800000"/>
            <a:headEnd/>
            <a:tailEnd/>
          </a:ln>
          <a:effectLst/>
        </p:spPr>
        <p:txBody>
          <a:bodyPr wrap="none">
            <a:spAutoFit/>
          </a:bodyPr>
          <a:lstStyle/>
          <a:p>
            <a:pPr algn="l"/>
            <a:r>
              <a:rPr lang="fr-FR" sz="1100">
                <a:solidFill>
                  <a:schemeClr val="bg2"/>
                </a:solidFill>
              </a:rPr>
              <a:t>Soutien aux</a:t>
            </a:r>
          </a:p>
          <a:p>
            <a:pPr algn="l"/>
            <a:r>
              <a:rPr lang="fr-FR" sz="1100">
                <a:solidFill>
                  <a:schemeClr val="bg2"/>
                </a:solidFill>
              </a:rPr>
              <a:t>collaborateurs</a:t>
            </a:r>
          </a:p>
        </p:txBody>
      </p:sp>
      <p:sp>
        <p:nvSpPr>
          <p:cNvPr id="206901" name="Text Box 53"/>
          <p:cNvSpPr txBox="1">
            <a:spLocks noChangeArrowheads="1"/>
          </p:cNvSpPr>
          <p:nvPr/>
        </p:nvSpPr>
        <p:spPr bwMode="auto">
          <a:xfrm>
            <a:off x="5462588" y="7316788"/>
            <a:ext cx="798512" cy="428625"/>
          </a:xfrm>
          <a:prstGeom prst="rect">
            <a:avLst/>
          </a:prstGeom>
          <a:noFill/>
          <a:ln w="9525">
            <a:noFill/>
            <a:miter lim="800000"/>
            <a:headEnd/>
            <a:tailEnd/>
          </a:ln>
          <a:effectLst/>
        </p:spPr>
        <p:txBody>
          <a:bodyPr wrap="none">
            <a:spAutoFit/>
          </a:bodyPr>
          <a:lstStyle/>
          <a:p>
            <a:pPr algn="l"/>
            <a:r>
              <a:rPr lang="fr-FR" sz="1100">
                <a:solidFill>
                  <a:schemeClr val="bg2"/>
                </a:solidFill>
              </a:rPr>
              <a:t>Directives</a:t>
            </a:r>
          </a:p>
          <a:p>
            <a:pPr algn="l"/>
            <a:r>
              <a:rPr lang="fr-FR" sz="1100">
                <a:solidFill>
                  <a:schemeClr val="bg2"/>
                </a:solidFill>
              </a:rPr>
              <a:t>claires</a:t>
            </a:r>
          </a:p>
        </p:txBody>
      </p:sp>
      <p:sp>
        <p:nvSpPr>
          <p:cNvPr id="206902" name="Text Box 54"/>
          <p:cNvSpPr txBox="1">
            <a:spLocks noChangeArrowheads="1"/>
          </p:cNvSpPr>
          <p:nvPr/>
        </p:nvSpPr>
        <p:spPr bwMode="auto">
          <a:xfrm>
            <a:off x="4030663" y="7088188"/>
            <a:ext cx="1090612" cy="428625"/>
          </a:xfrm>
          <a:prstGeom prst="rect">
            <a:avLst/>
          </a:prstGeom>
          <a:noFill/>
          <a:ln w="9525">
            <a:noFill/>
            <a:miter lim="800000"/>
            <a:headEnd/>
            <a:tailEnd/>
          </a:ln>
          <a:effectLst/>
        </p:spPr>
        <p:txBody>
          <a:bodyPr>
            <a:spAutoFit/>
          </a:bodyPr>
          <a:lstStyle/>
          <a:p>
            <a:pPr algn="l"/>
            <a:r>
              <a:rPr lang="fr-FR" sz="1100">
                <a:solidFill>
                  <a:schemeClr val="bg2"/>
                </a:solidFill>
              </a:rPr>
              <a:t>Posture de </a:t>
            </a:r>
          </a:p>
          <a:p>
            <a:pPr algn="l"/>
            <a:r>
              <a:rPr lang="fr-FR" sz="1100">
                <a:solidFill>
                  <a:schemeClr val="bg2"/>
                </a:solidFill>
              </a:rPr>
              <a:t>leadership</a:t>
            </a:r>
          </a:p>
        </p:txBody>
      </p:sp>
      <p:sp>
        <p:nvSpPr>
          <p:cNvPr id="206903" name="Text Box 55"/>
          <p:cNvSpPr txBox="1">
            <a:spLocks noChangeArrowheads="1"/>
          </p:cNvSpPr>
          <p:nvPr/>
        </p:nvSpPr>
        <p:spPr bwMode="auto">
          <a:xfrm>
            <a:off x="2217738" y="7566025"/>
            <a:ext cx="346075" cy="244475"/>
          </a:xfrm>
          <a:prstGeom prst="rect">
            <a:avLst/>
          </a:prstGeom>
          <a:noFill/>
          <a:ln w="9525">
            <a:noFill/>
            <a:miter lim="800000"/>
            <a:headEnd/>
            <a:tailEnd/>
          </a:ln>
          <a:effectLst/>
        </p:spPr>
        <p:txBody>
          <a:bodyPr wrap="none">
            <a:spAutoFit/>
          </a:bodyPr>
          <a:lstStyle/>
          <a:p>
            <a:pPr algn="l"/>
            <a:r>
              <a:rPr lang="fr-FR"/>
              <a:t>….</a:t>
            </a:r>
          </a:p>
        </p:txBody>
      </p:sp>
      <p:sp>
        <p:nvSpPr>
          <p:cNvPr id="206904" name="Text Box 56"/>
          <p:cNvSpPr txBox="1">
            <a:spLocks noChangeArrowheads="1"/>
          </p:cNvSpPr>
          <p:nvPr/>
        </p:nvSpPr>
        <p:spPr bwMode="auto">
          <a:xfrm>
            <a:off x="5713413" y="7699375"/>
            <a:ext cx="346075" cy="244475"/>
          </a:xfrm>
          <a:prstGeom prst="rect">
            <a:avLst/>
          </a:prstGeom>
          <a:noFill/>
          <a:ln w="9525">
            <a:noFill/>
            <a:miter lim="800000"/>
            <a:headEnd/>
            <a:tailEnd/>
          </a:ln>
          <a:effectLst/>
        </p:spPr>
        <p:txBody>
          <a:bodyPr wrap="none">
            <a:spAutoFit/>
          </a:bodyPr>
          <a:lstStyle/>
          <a:p>
            <a:pPr algn="l"/>
            <a:r>
              <a:rPr lang="fr-FR">
                <a:solidFill>
                  <a:schemeClr val="bg2"/>
                </a:solidFill>
              </a:rPr>
              <a:t>….</a:t>
            </a:r>
          </a:p>
        </p:txBody>
      </p:sp>
      <p:sp>
        <p:nvSpPr>
          <p:cNvPr id="206905" name="Rectangle 57"/>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06906" name="Text Box 58"/>
          <p:cNvSpPr txBox="1">
            <a:spLocks noChangeArrowheads="1"/>
          </p:cNvSpPr>
          <p:nvPr/>
        </p:nvSpPr>
        <p:spPr bwMode="auto">
          <a:xfrm>
            <a:off x="628650" y="180975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FACTEURS DE RISQUE ET FACTEURS DE PROTECTION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Espace réservé du numéro de diapositive 4"/>
          <p:cNvSpPr>
            <a:spLocks noGrp="1" noChangeArrowheads="1"/>
          </p:cNvSpPr>
          <p:nvPr>
            <p:ph type="sldNum" sz="quarter" idx="10"/>
          </p:nvPr>
        </p:nvSpPr>
        <p:spPr/>
        <p:txBody>
          <a:bodyPr/>
          <a:lstStyle/>
          <a:p>
            <a:pPr>
              <a:defRPr/>
            </a:pPr>
            <a:fld id="{FF680A59-171E-4A7D-B427-4BFAE9BDAB98}" type="slidenum">
              <a:rPr lang="fr-FR"/>
              <a:pPr>
                <a:defRPr/>
              </a:pPr>
              <a:t>23</a:t>
            </a:fld>
            <a:endParaRPr lang="fr-FR"/>
          </a:p>
        </p:txBody>
      </p:sp>
      <p:sp>
        <p:nvSpPr>
          <p:cNvPr id="205827" name="Rectangle 3"/>
          <p:cNvSpPr>
            <a:spLocks noGrp="1" noChangeArrowheads="1"/>
          </p:cNvSpPr>
          <p:nvPr>
            <p:ph type="body" sz="half" idx="4294967295"/>
          </p:nvPr>
        </p:nvSpPr>
        <p:spPr>
          <a:xfrm>
            <a:off x="866775" y="2290763"/>
            <a:ext cx="5710238" cy="328612"/>
          </a:xfrm>
        </p:spPr>
        <p:txBody>
          <a:bodyPr/>
          <a:lstStyle/>
          <a:p>
            <a:pPr marL="0" indent="0" eaLnBrk="1" hangingPunct="1">
              <a:lnSpc>
                <a:spcPct val="80000"/>
              </a:lnSpc>
              <a:spcBef>
                <a:spcPct val="0"/>
              </a:spcBef>
              <a:buFontTx/>
              <a:buNone/>
            </a:pPr>
            <a:r>
              <a:rPr sz="1800" smtClean="0">
                <a:solidFill>
                  <a:schemeClr val="bg2"/>
                </a:solidFill>
                <a:sym typeface="Wingdings" pitchFamily="2" charset="2"/>
              </a:rPr>
              <a:t>  </a:t>
            </a:r>
            <a:r>
              <a:rPr sz="1800" u="sng" smtClean="0">
                <a:solidFill>
                  <a:srgbClr val="915F64"/>
                </a:solidFill>
                <a:sym typeface="Wingdings" pitchFamily="2" charset="2"/>
              </a:rPr>
              <a:t> Les facteurs de risque</a:t>
            </a:r>
            <a:endParaRPr sz="1600" u="sng" smtClean="0">
              <a:solidFill>
                <a:srgbClr val="915F64"/>
              </a:solidFill>
              <a:sym typeface="Wingdings" pitchFamily="2" charset="2"/>
            </a:endParaRPr>
          </a:p>
        </p:txBody>
      </p:sp>
      <p:sp>
        <p:nvSpPr>
          <p:cNvPr id="205829" name="Text Box 16"/>
          <p:cNvSpPr txBox="1">
            <a:spLocks noChangeArrowheads="1"/>
          </p:cNvSpPr>
          <p:nvPr/>
        </p:nvSpPr>
        <p:spPr bwMode="auto">
          <a:xfrm>
            <a:off x="3797300" y="5486400"/>
            <a:ext cx="9906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05830" name="Line 24"/>
          <p:cNvSpPr>
            <a:spLocks noChangeShapeType="1"/>
          </p:cNvSpPr>
          <p:nvPr/>
        </p:nvSpPr>
        <p:spPr bwMode="auto">
          <a:xfrm>
            <a:off x="3048000" y="3848100"/>
            <a:ext cx="0" cy="0"/>
          </a:xfrm>
          <a:prstGeom prst="line">
            <a:avLst/>
          </a:prstGeom>
          <a:noFill/>
          <a:ln w="9525">
            <a:solidFill>
              <a:schemeClr val="tx1"/>
            </a:solidFill>
            <a:round/>
            <a:headEnd/>
            <a:tailEnd/>
          </a:ln>
          <a:effectLst/>
        </p:spPr>
        <p:txBody>
          <a:bodyPr/>
          <a:lstStyle/>
          <a:p>
            <a:endParaRPr lang="fr-FR"/>
          </a:p>
        </p:txBody>
      </p:sp>
      <p:sp>
        <p:nvSpPr>
          <p:cNvPr id="205831" name="Line 26"/>
          <p:cNvSpPr>
            <a:spLocks noChangeShapeType="1"/>
          </p:cNvSpPr>
          <p:nvPr/>
        </p:nvSpPr>
        <p:spPr bwMode="auto">
          <a:xfrm flipH="1">
            <a:off x="4302125" y="10844213"/>
            <a:ext cx="2209800" cy="0"/>
          </a:xfrm>
          <a:prstGeom prst="line">
            <a:avLst/>
          </a:prstGeom>
          <a:noFill/>
          <a:ln w="9525">
            <a:solidFill>
              <a:schemeClr val="tx1"/>
            </a:solidFill>
            <a:round/>
            <a:headEnd/>
            <a:tailEnd/>
          </a:ln>
          <a:effectLst/>
        </p:spPr>
        <p:txBody>
          <a:bodyPr/>
          <a:lstStyle/>
          <a:p>
            <a:endParaRPr lang="fr-FR"/>
          </a:p>
        </p:txBody>
      </p:sp>
      <p:sp>
        <p:nvSpPr>
          <p:cNvPr id="205832" name="Line 27"/>
          <p:cNvSpPr>
            <a:spLocks noChangeShapeType="1"/>
          </p:cNvSpPr>
          <p:nvPr/>
        </p:nvSpPr>
        <p:spPr bwMode="auto">
          <a:xfrm flipH="1">
            <a:off x="4302125" y="10844213"/>
            <a:ext cx="2209800" cy="0"/>
          </a:xfrm>
          <a:prstGeom prst="line">
            <a:avLst/>
          </a:prstGeom>
          <a:noFill/>
          <a:ln w="9525">
            <a:solidFill>
              <a:schemeClr val="tx1"/>
            </a:solidFill>
            <a:round/>
            <a:headEnd/>
            <a:tailEnd/>
          </a:ln>
          <a:effectLst/>
        </p:spPr>
        <p:txBody>
          <a:bodyPr/>
          <a:lstStyle/>
          <a:p>
            <a:endParaRPr lang="fr-FR"/>
          </a:p>
        </p:txBody>
      </p:sp>
      <p:sp>
        <p:nvSpPr>
          <p:cNvPr id="205833" name="Text Box 9"/>
          <p:cNvSpPr txBox="1">
            <a:spLocks noChangeArrowheads="1"/>
          </p:cNvSpPr>
          <p:nvPr/>
        </p:nvSpPr>
        <p:spPr bwMode="auto">
          <a:xfrm>
            <a:off x="441325" y="1460500"/>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205834" name="Text Box 10"/>
          <p:cNvSpPr txBox="1">
            <a:spLocks noChangeArrowheads="1"/>
          </p:cNvSpPr>
          <p:nvPr/>
        </p:nvSpPr>
        <p:spPr bwMode="auto">
          <a:xfrm>
            <a:off x="527050" y="1355725"/>
            <a:ext cx="184150" cy="290513"/>
          </a:xfrm>
          <a:prstGeom prst="rect">
            <a:avLst/>
          </a:prstGeom>
          <a:noFill/>
          <a:ln w="9525">
            <a:noFill/>
            <a:miter lim="800000"/>
            <a:headEnd/>
            <a:tailEnd/>
          </a:ln>
          <a:effectLst/>
        </p:spPr>
        <p:txBody>
          <a:bodyPr wrap="none">
            <a:spAutoFit/>
          </a:bodyPr>
          <a:lstStyle/>
          <a:p>
            <a:pPr algn="l"/>
            <a:endParaRPr lang="fr-FR" sz="1300"/>
          </a:p>
        </p:txBody>
      </p:sp>
      <p:grpSp>
        <p:nvGrpSpPr>
          <p:cNvPr id="205851" name="Group 27"/>
          <p:cNvGrpSpPr>
            <a:grpSpLocks/>
          </p:cNvGrpSpPr>
          <p:nvPr/>
        </p:nvGrpSpPr>
        <p:grpSpPr bwMode="auto">
          <a:xfrm>
            <a:off x="447675" y="2905125"/>
            <a:ext cx="6172200" cy="3362325"/>
            <a:chOff x="312" y="1674"/>
            <a:chExt cx="3888" cy="2118"/>
          </a:xfrm>
        </p:grpSpPr>
        <p:sp>
          <p:nvSpPr>
            <p:cNvPr id="205837" name="Text Box 6"/>
            <p:cNvSpPr txBox="1">
              <a:spLocks noChangeArrowheads="1"/>
            </p:cNvSpPr>
            <p:nvPr/>
          </p:nvSpPr>
          <p:spPr bwMode="auto">
            <a:xfrm>
              <a:off x="332" y="1793"/>
              <a:ext cx="3838" cy="1398"/>
            </a:xfrm>
            <a:prstGeom prst="rect">
              <a:avLst/>
            </a:prstGeom>
            <a:noFill/>
            <a:ln w="9525">
              <a:noFill/>
              <a:miter lim="800000"/>
              <a:headEnd/>
              <a:tailEnd/>
            </a:ln>
            <a:effectLst/>
          </p:spPr>
          <p:txBody>
            <a:bodyPr>
              <a:spAutoFit/>
            </a:bodyPr>
            <a:lstStyle/>
            <a:p>
              <a:pPr marL="742950" lvl="1" indent="-285750" algn="just">
                <a:buFont typeface="Wingdings" pitchFamily="2" charset="2"/>
                <a:buChar char="ð"/>
              </a:pPr>
              <a:r>
                <a:rPr lang="fr-FR" sz="1400" u="sng">
                  <a:solidFill>
                    <a:schemeClr val="bg2"/>
                  </a:solidFill>
                  <a:sym typeface="Wingdings" pitchFamily="2" charset="2"/>
                </a:rPr>
                <a:t>Notions de facteurs de risque (ou de contrainte)</a:t>
              </a:r>
            </a:p>
            <a:p>
              <a:pPr algn="just">
                <a:buFont typeface="Wingdings" pitchFamily="2" charset="2"/>
                <a:buChar char="ð"/>
              </a:pPr>
              <a:endParaRPr lang="fr-FR" sz="1400" u="sng">
                <a:solidFill>
                  <a:schemeClr val="bg2"/>
                </a:solidFill>
                <a:sym typeface="Wingdings" pitchFamily="2" charset="2"/>
              </a:endParaRPr>
            </a:p>
            <a:p>
              <a:pPr algn="just">
                <a:buFont typeface="Wingdings" pitchFamily="2" charset="2"/>
                <a:buNone/>
              </a:pPr>
              <a:r>
                <a:rPr lang="fr-FR" sz="1400">
                  <a:solidFill>
                    <a:schemeClr val="bg2"/>
                  </a:solidFill>
                  <a:sym typeface="Wingdings" pitchFamily="2" charset="2"/>
                </a:rPr>
                <a:t>Ce sont des facteurs qui contribuent à :</a:t>
              </a:r>
            </a:p>
            <a:p>
              <a:pPr marL="742950" lvl="1" indent="-285750" algn="just">
                <a:buFontTx/>
                <a:buChar char="-"/>
              </a:pPr>
              <a:r>
                <a:rPr lang="fr-FR" sz="1400">
                  <a:solidFill>
                    <a:schemeClr val="bg2"/>
                  </a:solidFill>
                  <a:sym typeface="Wingdings" pitchFamily="2" charset="2"/>
                </a:rPr>
                <a:t>Augmenter la tension entre les salariés</a:t>
              </a:r>
            </a:p>
            <a:p>
              <a:pPr marL="742950" lvl="1" indent="-285750" algn="just">
                <a:buFontTx/>
                <a:buChar char="-"/>
              </a:pPr>
              <a:r>
                <a:rPr lang="fr-FR" sz="1400">
                  <a:solidFill>
                    <a:schemeClr val="bg2"/>
                  </a:solidFill>
                  <a:sym typeface="Wingdings" pitchFamily="2" charset="2"/>
                </a:rPr>
                <a:t>Empêcher de bien faire voire de faire simplement son travail, de coopérer</a:t>
              </a:r>
            </a:p>
            <a:p>
              <a:pPr marL="742950" lvl="1" indent="-285750" algn="l">
                <a:buFontTx/>
                <a:buChar char="-"/>
              </a:pPr>
              <a:r>
                <a:rPr lang="fr-FR" sz="1400">
                  <a:solidFill>
                    <a:schemeClr val="bg2"/>
                  </a:solidFill>
                  <a:sym typeface="Wingdings" pitchFamily="2" charset="2"/>
                </a:rPr>
                <a:t>Asseoir un éthos négatif individuel et collectif</a:t>
              </a:r>
            </a:p>
            <a:p>
              <a:pPr marL="742950" lvl="1" indent="-285750" algn="just">
                <a:buFontTx/>
                <a:buChar char="-"/>
              </a:pPr>
              <a:r>
                <a:rPr lang="fr-FR" sz="1400">
                  <a:solidFill>
                    <a:schemeClr val="bg2"/>
                  </a:solidFill>
                  <a:sym typeface="Wingdings" pitchFamily="2" charset="2"/>
                </a:rPr>
                <a:t>Freiner ou faire obstacle à l’implication des salariés et par là même à une organisation efficace de l’entreprise et donc à sa performance</a:t>
              </a:r>
            </a:p>
          </p:txBody>
        </p:sp>
        <p:sp>
          <p:nvSpPr>
            <p:cNvPr id="205838" name="Text Box 14"/>
            <p:cNvSpPr txBox="1">
              <a:spLocks noChangeArrowheads="1"/>
            </p:cNvSpPr>
            <p:nvPr/>
          </p:nvSpPr>
          <p:spPr bwMode="auto">
            <a:xfrm>
              <a:off x="348" y="3120"/>
              <a:ext cx="3852" cy="527"/>
            </a:xfrm>
            <a:prstGeom prst="rect">
              <a:avLst/>
            </a:prstGeom>
            <a:noFill/>
            <a:ln w="9525">
              <a:noFill/>
              <a:miter lim="800000"/>
              <a:headEnd/>
              <a:tailEnd/>
            </a:ln>
            <a:effectLst/>
          </p:spPr>
          <p:txBody>
            <a:bodyPr>
              <a:spAutoFit/>
            </a:bodyPr>
            <a:lstStyle/>
            <a:p>
              <a:pPr algn="l">
                <a:spcBef>
                  <a:spcPct val="50000"/>
                </a:spcBef>
                <a:buFont typeface="Wingdings" pitchFamily="2" charset="2"/>
                <a:buChar char="è"/>
              </a:pPr>
              <a:r>
                <a:rPr lang="fr-FR" sz="1400">
                  <a:solidFill>
                    <a:schemeClr val="bg2"/>
                  </a:solidFill>
                </a:rPr>
                <a:t>Ils sont perçus comme en lien avec des effets négatifs sur la santé.</a:t>
              </a:r>
            </a:p>
            <a:p>
              <a:pPr algn="l">
                <a:spcBef>
                  <a:spcPct val="50000"/>
                </a:spcBef>
                <a:buFont typeface="Wingdings" pitchFamily="2" charset="2"/>
                <a:buNone/>
              </a:pPr>
              <a:r>
                <a:rPr lang="fr-FR" sz="1400" i="1">
                  <a:solidFill>
                    <a:schemeClr val="bg2"/>
                  </a:solidFill>
                </a:rPr>
                <a:t>Exemples</a:t>
              </a:r>
              <a:r>
                <a:rPr lang="fr-FR" sz="1400">
                  <a:solidFill>
                    <a:schemeClr val="bg2"/>
                  </a:solidFill>
                </a:rPr>
                <a:t> : </a:t>
              </a:r>
              <a:r>
                <a:rPr lang="fr-FR" sz="1400" i="1">
                  <a:solidFill>
                    <a:schemeClr val="bg2"/>
                  </a:solidFill>
                </a:rPr>
                <a:t>Contenu du travail, organisation du travail, tensions relationnelles, contexte socio-économique de l’entreprise….</a:t>
              </a:r>
            </a:p>
          </p:txBody>
        </p:sp>
        <p:sp>
          <p:nvSpPr>
            <p:cNvPr id="205839" name="AutoShape 15"/>
            <p:cNvSpPr>
              <a:spLocks noChangeArrowheads="1"/>
            </p:cNvSpPr>
            <p:nvPr/>
          </p:nvSpPr>
          <p:spPr bwMode="auto">
            <a:xfrm>
              <a:off x="312" y="1674"/>
              <a:ext cx="3828" cy="2118"/>
            </a:xfrm>
            <a:prstGeom prst="roundRect">
              <a:avLst>
                <a:gd name="adj" fmla="val 16667"/>
              </a:avLst>
            </a:prstGeom>
            <a:noFill/>
            <a:ln w="9525">
              <a:solidFill>
                <a:schemeClr val="tx1"/>
              </a:solidFill>
              <a:round/>
              <a:headEnd/>
              <a:tailEnd/>
            </a:ln>
            <a:effectLst/>
          </p:spPr>
          <p:txBody>
            <a:bodyPr wrap="none" anchor="ctr"/>
            <a:lstStyle/>
            <a:p>
              <a:endParaRPr lang="fr-FR"/>
            </a:p>
          </p:txBody>
        </p:sp>
      </p:grpSp>
      <p:sp>
        <p:nvSpPr>
          <p:cNvPr id="205849" name="Rectangle 25"/>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05850" name="Text Box 26"/>
          <p:cNvSpPr txBox="1">
            <a:spLocks noChangeArrowheads="1"/>
          </p:cNvSpPr>
          <p:nvPr/>
        </p:nvSpPr>
        <p:spPr bwMode="auto">
          <a:xfrm>
            <a:off x="628650" y="180975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a:t>
            </a:r>
            <a:r>
              <a:rPr lang="fr-FR" sz="1600" b="1" u="sng">
                <a:solidFill>
                  <a:schemeClr val="bg2"/>
                </a:solidFill>
                <a:sym typeface="Wingdings 2" pitchFamily="18" charset="2"/>
              </a:rPr>
              <a:t>FACTEURS DE RISQUE ET FACTEURS DE PROTECTION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 name="Espace réservé du numéro de diapositive 4"/>
          <p:cNvSpPr>
            <a:spLocks noGrp="1" noChangeArrowheads="1"/>
          </p:cNvSpPr>
          <p:nvPr>
            <p:ph type="sldNum" sz="quarter" idx="10"/>
          </p:nvPr>
        </p:nvSpPr>
        <p:spPr/>
        <p:txBody>
          <a:bodyPr/>
          <a:lstStyle/>
          <a:p>
            <a:pPr>
              <a:defRPr/>
            </a:pPr>
            <a:fld id="{C4C78A45-891E-48AA-B39C-3DCC6FAC9899}" type="slidenum">
              <a:rPr lang="fr-FR"/>
              <a:pPr>
                <a:defRPr/>
              </a:pPr>
              <a:t>24</a:t>
            </a:fld>
            <a:endParaRPr lang="fr-FR"/>
          </a:p>
        </p:txBody>
      </p:sp>
      <p:sp>
        <p:nvSpPr>
          <p:cNvPr id="208900" name="Text Box 153"/>
          <p:cNvSpPr txBox="1">
            <a:spLocks noChangeArrowheads="1"/>
          </p:cNvSpPr>
          <p:nvPr/>
        </p:nvSpPr>
        <p:spPr bwMode="auto">
          <a:xfrm>
            <a:off x="2457450" y="3973513"/>
            <a:ext cx="619125" cy="244475"/>
          </a:xfrm>
          <a:prstGeom prst="rect">
            <a:avLst/>
          </a:prstGeom>
          <a:noFill/>
          <a:ln w="9525">
            <a:noFill/>
            <a:miter lim="800000"/>
            <a:headEnd/>
            <a:tailEnd/>
          </a:ln>
          <a:effectLst/>
        </p:spPr>
        <p:txBody>
          <a:bodyPr wrap="none">
            <a:spAutoFit/>
          </a:bodyPr>
          <a:lstStyle/>
          <a:p>
            <a:pPr algn="l"/>
            <a:r>
              <a:rPr lang="fr-FR">
                <a:solidFill>
                  <a:schemeClr val="bg2"/>
                </a:solidFill>
              </a:rPr>
              <a:t>Insultes</a:t>
            </a:r>
          </a:p>
        </p:txBody>
      </p:sp>
      <p:grpSp>
        <p:nvGrpSpPr>
          <p:cNvPr id="208901" name="Group 5"/>
          <p:cNvGrpSpPr>
            <a:grpSpLocks/>
          </p:cNvGrpSpPr>
          <p:nvPr/>
        </p:nvGrpSpPr>
        <p:grpSpPr bwMode="auto">
          <a:xfrm>
            <a:off x="3392488" y="3013075"/>
            <a:ext cx="3465512" cy="2609850"/>
            <a:chOff x="1680" y="1928"/>
            <a:chExt cx="2319" cy="1959"/>
          </a:xfrm>
        </p:grpSpPr>
        <p:sp>
          <p:nvSpPr>
            <p:cNvPr id="208902" name="AutoShape 164"/>
            <p:cNvSpPr>
              <a:spLocks noChangeArrowheads="1"/>
            </p:cNvSpPr>
            <p:nvPr/>
          </p:nvSpPr>
          <p:spPr bwMode="auto">
            <a:xfrm>
              <a:off x="1680" y="1968"/>
              <a:ext cx="2319" cy="1919"/>
            </a:xfrm>
            <a:prstGeom prst="irregularSeal2">
              <a:avLst/>
            </a:prstGeom>
            <a:noFill/>
            <a:ln w="9525">
              <a:solidFill>
                <a:schemeClr val="tx1"/>
              </a:solidFill>
              <a:miter lim="800000"/>
              <a:headEnd/>
              <a:tailEnd/>
            </a:ln>
            <a:effectLst/>
          </p:spPr>
          <p:txBody>
            <a:bodyPr wrap="none" anchor="ctr"/>
            <a:lstStyle/>
            <a:p>
              <a:pPr algn="l"/>
              <a:endParaRPr lang="fr-FR" sz="1300"/>
            </a:p>
          </p:txBody>
        </p:sp>
        <p:sp>
          <p:nvSpPr>
            <p:cNvPr id="208903" name="Text Box 166"/>
            <p:cNvSpPr txBox="1">
              <a:spLocks noChangeArrowheads="1"/>
            </p:cNvSpPr>
            <p:nvPr/>
          </p:nvSpPr>
          <p:spPr bwMode="auto">
            <a:xfrm>
              <a:off x="2376" y="1928"/>
              <a:ext cx="1264" cy="206"/>
            </a:xfrm>
            <a:prstGeom prst="rect">
              <a:avLst/>
            </a:prstGeom>
            <a:solidFill>
              <a:schemeClr val="accent1"/>
            </a:solidFill>
            <a:ln w="9525">
              <a:noFill/>
              <a:miter lim="800000"/>
              <a:headEnd/>
              <a:tailEnd/>
            </a:ln>
            <a:effectLst/>
          </p:spPr>
          <p:txBody>
            <a:bodyPr>
              <a:spAutoFit/>
            </a:bodyPr>
            <a:lstStyle/>
            <a:p>
              <a:pPr algn="l">
                <a:spcBef>
                  <a:spcPct val="50000"/>
                </a:spcBef>
              </a:pPr>
              <a:r>
                <a:rPr lang="fr-FR" sz="1200" b="1"/>
                <a:t>Contenu du travail</a:t>
              </a:r>
            </a:p>
          </p:txBody>
        </p:sp>
        <p:sp>
          <p:nvSpPr>
            <p:cNvPr id="208904" name="Text Box 167"/>
            <p:cNvSpPr txBox="1">
              <a:spLocks noChangeArrowheads="1"/>
            </p:cNvSpPr>
            <p:nvPr/>
          </p:nvSpPr>
          <p:spPr bwMode="auto">
            <a:xfrm>
              <a:off x="2632" y="2384"/>
              <a:ext cx="832" cy="298"/>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Déséquilibre objectifs/moyens</a:t>
              </a:r>
            </a:p>
          </p:txBody>
        </p:sp>
        <p:sp>
          <p:nvSpPr>
            <p:cNvPr id="208905" name="Text Box 168"/>
            <p:cNvSpPr txBox="1">
              <a:spLocks noChangeArrowheads="1"/>
            </p:cNvSpPr>
            <p:nvPr/>
          </p:nvSpPr>
          <p:spPr bwMode="auto">
            <a:xfrm>
              <a:off x="2192" y="2807"/>
              <a:ext cx="1176" cy="184"/>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Non respect du travail</a:t>
              </a:r>
            </a:p>
          </p:txBody>
        </p:sp>
        <p:sp>
          <p:nvSpPr>
            <p:cNvPr id="208906" name="Text Box 169"/>
            <p:cNvSpPr txBox="1">
              <a:spLocks noChangeArrowheads="1"/>
            </p:cNvSpPr>
            <p:nvPr/>
          </p:nvSpPr>
          <p:spPr bwMode="auto">
            <a:xfrm>
              <a:off x="2280" y="2560"/>
              <a:ext cx="456" cy="297"/>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Mise au placard</a:t>
              </a:r>
            </a:p>
          </p:txBody>
        </p:sp>
        <p:sp>
          <p:nvSpPr>
            <p:cNvPr id="208907" name="Text Box 170"/>
            <p:cNvSpPr txBox="1">
              <a:spLocks noChangeArrowheads="1"/>
            </p:cNvSpPr>
            <p:nvPr/>
          </p:nvSpPr>
          <p:spPr bwMode="auto">
            <a:xfrm>
              <a:off x="2400" y="2936"/>
              <a:ext cx="656" cy="298"/>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Forte charge émotionnelle</a:t>
              </a:r>
            </a:p>
          </p:txBody>
        </p:sp>
        <p:sp>
          <p:nvSpPr>
            <p:cNvPr id="208908" name="Text Box 171"/>
            <p:cNvSpPr txBox="1">
              <a:spLocks noChangeArrowheads="1"/>
            </p:cNvSpPr>
            <p:nvPr/>
          </p:nvSpPr>
          <p:spPr bwMode="auto">
            <a:xfrm>
              <a:off x="2000" y="3064"/>
              <a:ext cx="480" cy="298"/>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Pression</a:t>
              </a:r>
              <a:r>
                <a:rPr lang="fr-FR"/>
                <a:t>, </a:t>
              </a:r>
              <a:r>
                <a:rPr lang="fr-FR">
                  <a:solidFill>
                    <a:schemeClr val="bg2"/>
                  </a:solidFill>
                </a:rPr>
                <a:t>stress</a:t>
              </a:r>
            </a:p>
          </p:txBody>
        </p:sp>
        <p:sp>
          <p:nvSpPr>
            <p:cNvPr id="208909" name="Text Box 172"/>
            <p:cNvSpPr txBox="1">
              <a:spLocks noChangeArrowheads="1"/>
            </p:cNvSpPr>
            <p:nvPr/>
          </p:nvSpPr>
          <p:spPr bwMode="auto">
            <a:xfrm>
              <a:off x="3008" y="2624"/>
              <a:ext cx="568" cy="298"/>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Autonomie réduite</a:t>
              </a:r>
            </a:p>
          </p:txBody>
        </p:sp>
        <p:sp>
          <p:nvSpPr>
            <p:cNvPr id="208910" name="Text Box 173"/>
            <p:cNvSpPr txBox="1">
              <a:spLocks noChangeArrowheads="1"/>
            </p:cNvSpPr>
            <p:nvPr/>
          </p:nvSpPr>
          <p:spPr bwMode="auto">
            <a:xfrm>
              <a:off x="2976" y="2888"/>
              <a:ext cx="456" cy="413"/>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Perte du sens du travail</a:t>
              </a:r>
            </a:p>
          </p:txBody>
        </p:sp>
        <p:sp>
          <p:nvSpPr>
            <p:cNvPr id="208911" name="Text Box 174"/>
            <p:cNvSpPr txBox="1">
              <a:spLocks noChangeArrowheads="1"/>
            </p:cNvSpPr>
            <p:nvPr/>
          </p:nvSpPr>
          <p:spPr bwMode="auto">
            <a:xfrm>
              <a:off x="2224" y="3255"/>
              <a:ext cx="912" cy="584"/>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Porosité vie professionnelle/vie privée  ….</a:t>
              </a:r>
            </a:p>
            <a:p>
              <a:pPr algn="l">
                <a:spcBef>
                  <a:spcPct val="50000"/>
                </a:spcBef>
              </a:pPr>
              <a:r>
                <a:rPr lang="fr-FR">
                  <a:solidFill>
                    <a:schemeClr val="bg2"/>
                  </a:solidFill>
                </a:rPr>
                <a:t>               </a:t>
              </a:r>
            </a:p>
          </p:txBody>
        </p:sp>
      </p:grpSp>
      <p:sp>
        <p:nvSpPr>
          <p:cNvPr id="208912" name="AutoShape 175"/>
          <p:cNvSpPr>
            <a:spLocks noChangeArrowheads="1"/>
          </p:cNvSpPr>
          <p:nvPr/>
        </p:nvSpPr>
        <p:spPr bwMode="auto">
          <a:xfrm>
            <a:off x="238125" y="6159500"/>
            <a:ext cx="3467100" cy="2609850"/>
          </a:xfrm>
          <a:prstGeom prst="irregularSeal2">
            <a:avLst/>
          </a:prstGeom>
          <a:noFill/>
          <a:ln w="9525">
            <a:solidFill>
              <a:schemeClr val="tx1"/>
            </a:solidFill>
            <a:miter lim="800000"/>
            <a:headEnd/>
            <a:tailEnd/>
          </a:ln>
          <a:effectLst/>
        </p:spPr>
        <p:txBody>
          <a:bodyPr wrap="none" anchor="ctr"/>
          <a:lstStyle/>
          <a:p>
            <a:pPr algn="l"/>
            <a:endParaRPr lang="fr-FR" sz="1300"/>
          </a:p>
        </p:txBody>
      </p:sp>
      <p:sp>
        <p:nvSpPr>
          <p:cNvPr id="208913" name="Text Box 176"/>
          <p:cNvSpPr txBox="1">
            <a:spLocks noChangeArrowheads="1"/>
          </p:cNvSpPr>
          <p:nvPr/>
        </p:nvSpPr>
        <p:spPr bwMode="auto">
          <a:xfrm>
            <a:off x="850900" y="5929313"/>
            <a:ext cx="1720850" cy="457200"/>
          </a:xfrm>
          <a:prstGeom prst="rect">
            <a:avLst/>
          </a:prstGeom>
          <a:solidFill>
            <a:schemeClr val="accent1"/>
          </a:solidFill>
          <a:ln w="9525">
            <a:noFill/>
            <a:miter lim="800000"/>
            <a:headEnd/>
            <a:tailEnd/>
          </a:ln>
          <a:effectLst/>
        </p:spPr>
        <p:txBody>
          <a:bodyPr>
            <a:spAutoFit/>
          </a:bodyPr>
          <a:lstStyle/>
          <a:p>
            <a:pPr algn="l"/>
            <a:r>
              <a:rPr lang="fr-FR" sz="1200" b="1"/>
              <a:t>Evolutions organisationnelles</a:t>
            </a:r>
          </a:p>
        </p:txBody>
      </p:sp>
      <p:sp>
        <p:nvSpPr>
          <p:cNvPr id="208914" name="Text Box 177"/>
          <p:cNvSpPr txBox="1">
            <a:spLocks noChangeArrowheads="1"/>
          </p:cNvSpPr>
          <p:nvPr/>
        </p:nvSpPr>
        <p:spPr bwMode="auto">
          <a:xfrm>
            <a:off x="1006475" y="7048500"/>
            <a:ext cx="1168400" cy="396875"/>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 Inventions dogmatiques »</a:t>
            </a:r>
          </a:p>
        </p:txBody>
      </p:sp>
      <p:sp>
        <p:nvSpPr>
          <p:cNvPr id="208915" name="Text Box 178"/>
          <p:cNvSpPr txBox="1">
            <a:spLocks noChangeArrowheads="1"/>
          </p:cNvSpPr>
          <p:nvPr/>
        </p:nvSpPr>
        <p:spPr bwMode="auto">
          <a:xfrm>
            <a:off x="1403350" y="6846888"/>
            <a:ext cx="1571625" cy="244475"/>
          </a:xfrm>
          <a:prstGeom prst="rect">
            <a:avLst/>
          </a:prstGeom>
          <a:noFill/>
          <a:ln w="9525">
            <a:noFill/>
            <a:miter lim="800000"/>
            <a:headEnd/>
            <a:tailEnd/>
          </a:ln>
          <a:effectLst/>
        </p:spPr>
        <p:txBody>
          <a:bodyPr wrap="none">
            <a:spAutoFit/>
          </a:bodyPr>
          <a:lstStyle/>
          <a:p>
            <a:pPr algn="l"/>
            <a:r>
              <a:rPr lang="fr-FR">
                <a:solidFill>
                  <a:schemeClr val="bg2"/>
                </a:solidFill>
              </a:rPr>
              <a:t>Absence de concertation</a:t>
            </a:r>
          </a:p>
        </p:txBody>
      </p:sp>
      <p:sp>
        <p:nvSpPr>
          <p:cNvPr id="208916" name="Text Box 179"/>
          <p:cNvSpPr txBox="1">
            <a:spLocks noChangeArrowheads="1"/>
          </p:cNvSpPr>
          <p:nvPr/>
        </p:nvSpPr>
        <p:spPr bwMode="auto">
          <a:xfrm>
            <a:off x="863600" y="7670800"/>
            <a:ext cx="1219200" cy="625475"/>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Déficit de communication</a:t>
            </a:r>
          </a:p>
          <a:p>
            <a:pPr algn="l">
              <a:spcBef>
                <a:spcPct val="50000"/>
              </a:spcBef>
            </a:pPr>
            <a:r>
              <a:rPr lang="fr-FR">
                <a:solidFill>
                  <a:schemeClr val="bg2"/>
                </a:solidFill>
              </a:rPr>
              <a:t>   ….</a:t>
            </a:r>
          </a:p>
        </p:txBody>
      </p:sp>
      <p:sp>
        <p:nvSpPr>
          <p:cNvPr id="208917" name="Text Box 181"/>
          <p:cNvSpPr txBox="1">
            <a:spLocks noChangeArrowheads="1"/>
          </p:cNvSpPr>
          <p:nvPr/>
        </p:nvSpPr>
        <p:spPr bwMode="auto">
          <a:xfrm>
            <a:off x="1285875" y="7456488"/>
            <a:ext cx="1536700" cy="244475"/>
          </a:xfrm>
          <a:prstGeom prst="rect">
            <a:avLst/>
          </a:prstGeom>
          <a:noFill/>
          <a:ln w="9525">
            <a:noFill/>
            <a:miter lim="800000"/>
            <a:headEnd/>
            <a:tailEnd/>
          </a:ln>
          <a:effectLst/>
        </p:spPr>
        <p:txBody>
          <a:bodyPr wrap="none">
            <a:spAutoFit/>
          </a:bodyPr>
          <a:lstStyle/>
          <a:p>
            <a:pPr algn="l"/>
            <a:r>
              <a:rPr lang="fr-FR">
                <a:solidFill>
                  <a:schemeClr val="bg2"/>
                </a:solidFill>
              </a:rPr>
              <a:t>Incertitude, changement</a:t>
            </a:r>
          </a:p>
        </p:txBody>
      </p:sp>
      <p:sp>
        <p:nvSpPr>
          <p:cNvPr id="208918" name="AutoShape 183"/>
          <p:cNvSpPr>
            <a:spLocks noChangeArrowheads="1"/>
          </p:cNvSpPr>
          <p:nvPr/>
        </p:nvSpPr>
        <p:spPr bwMode="auto">
          <a:xfrm>
            <a:off x="3392488" y="6045200"/>
            <a:ext cx="3465512" cy="2609850"/>
          </a:xfrm>
          <a:prstGeom prst="irregularSeal2">
            <a:avLst/>
          </a:prstGeom>
          <a:noFill/>
          <a:ln w="9525">
            <a:solidFill>
              <a:schemeClr val="tx1"/>
            </a:solidFill>
            <a:miter lim="800000"/>
            <a:headEnd/>
            <a:tailEnd/>
          </a:ln>
          <a:effectLst/>
        </p:spPr>
        <p:txBody>
          <a:bodyPr wrap="none" anchor="ctr"/>
          <a:lstStyle/>
          <a:p>
            <a:pPr algn="l"/>
            <a:endParaRPr lang="fr-FR" sz="1300"/>
          </a:p>
        </p:txBody>
      </p:sp>
      <p:sp>
        <p:nvSpPr>
          <p:cNvPr id="208919" name="Text Box 184"/>
          <p:cNvSpPr txBox="1">
            <a:spLocks noChangeArrowheads="1"/>
          </p:cNvSpPr>
          <p:nvPr/>
        </p:nvSpPr>
        <p:spPr bwMode="auto">
          <a:xfrm>
            <a:off x="4403725" y="5910263"/>
            <a:ext cx="1720850" cy="457200"/>
          </a:xfrm>
          <a:prstGeom prst="rect">
            <a:avLst/>
          </a:prstGeom>
          <a:solidFill>
            <a:schemeClr val="accent1"/>
          </a:solidFill>
          <a:ln w="9525">
            <a:noFill/>
            <a:miter lim="800000"/>
            <a:headEnd/>
            <a:tailEnd/>
          </a:ln>
          <a:effectLst/>
        </p:spPr>
        <p:txBody>
          <a:bodyPr>
            <a:spAutoFit/>
          </a:bodyPr>
          <a:lstStyle/>
          <a:p>
            <a:pPr algn="l"/>
            <a:r>
              <a:rPr lang="fr-FR" sz="1200" b="1"/>
              <a:t>Pratiques managériales</a:t>
            </a:r>
          </a:p>
        </p:txBody>
      </p:sp>
      <p:sp>
        <p:nvSpPr>
          <p:cNvPr id="208920" name="Text Box 186"/>
          <p:cNvSpPr txBox="1">
            <a:spLocks noChangeArrowheads="1"/>
          </p:cNvSpPr>
          <p:nvPr/>
        </p:nvSpPr>
        <p:spPr bwMode="auto">
          <a:xfrm>
            <a:off x="4648200" y="6938963"/>
            <a:ext cx="1649413" cy="244475"/>
          </a:xfrm>
          <a:prstGeom prst="rect">
            <a:avLst/>
          </a:prstGeom>
          <a:noFill/>
          <a:ln w="9525">
            <a:noFill/>
            <a:miter lim="800000"/>
            <a:headEnd/>
            <a:tailEnd/>
          </a:ln>
          <a:effectLst/>
        </p:spPr>
        <p:txBody>
          <a:bodyPr wrap="none">
            <a:spAutoFit/>
          </a:bodyPr>
          <a:lstStyle/>
          <a:p>
            <a:pPr algn="l"/>
            <a:r>
              <a:rPr lang="fr-FR" dirty="0" err="1" smtClean="0">
                <a:solidFill>
                  <a:schemeClr val="bg2"/>
                </a:solidFill>
              </a:rPr>
              <a:t>Déaut</a:t>
            </a:r>
            <a:r>
              <a:rPr lang="fr-FR" dirty="0" smtClean="0">
                <a:solidFill>
                  <a:schemeClr val="bg2"/>
                </a:solidFill>
              </a:rPr>
              <a:t> </a:t>
            </a:r>
            <a:r>
              <a:rPr lang="fr-FR" dirty="0">
                <a:solidFill>
                  <a:schemeClr val="bg2"/>
                </a:solidFill>
              </a:rPr>
              <a:t>de reconnaissance</a:t>
            </a:r>
          </a:p>
        </p:txBody>
      </p:sp>
      <p:grpSp>
        <p:nvGrpSpPr>
          <p:cNvPr id="208921" name="Group 25"/>
          <p:cNvGrpSpPr>
            <a:grpSpLocks/>
          </p:cNvGrpSpPr>
          <p:nvPr/>
        </p:nvGrpSpPr>
        <p:grpSpPr bwMode="auto">
          <a:xfrm>
            <a:off x="209550" y="3154363"/>
            <a:ext cx="3467100" cy="2608262"/>
            <a:chOff x="0" y="1141"/>
            <a:chExt cx="2184" cy="1643"/>
          </a:xfrm>
        </p:grpSpPr>
        <p:sp>
          <p:nvSpPr>
            <p:cNvPr id="208922" name="Text Box 151"/>
            <p:cNvSpPr txBox="1">
              <a:spLocks noChangeArrowheads="1"/>
            </p:cNvSpPr>
            <p:nvPr/>
          </p:nvSpPr>
          <p:spPr bwMode="auto">
            <a:xfrm>
              <a:off x="990" y="1437"/>
              <a:ext cx="439" cy="154"/>
            </a:xfrm>
            <a:prstGeom prst="rect">
              <a:avLst/>
            </a:prstGeom>
            <a:noFill/>
            <a:ln w="9525">
              <a:noFill/>
              <a:miter lim="800000"/>
              <a:headEnd/>
              <a:tailEnd/>
            </a:ln>
            <a:effectLst/>
          </p:spPr>
          <p:txBody>
            <a:bodyPr wrap="none">
              <a:spAutoFit/>
            </a:bodyPr>
            <a:lstStyle/>
            <a:p>
              <a:pPr algn="l"/>
              <a:r>
                <a:rPr lang="fr-FR">
                  <a:solidFill>
                    <a:schemeClr val="bg2"/>
                  </a:solidFill>
                </a:rPr>
                <a:t>Menaces</a:t>
              </a:r>
            </a:p>
          </p:txBody>
        </p:sp>
        <p:sp>
          <p:nvSpPr>
            <p:cNvPr id="208923" name="Text Box 152"/>
            <p:cNvSpPr txBox="1">
              <a:spLocks noChangeArrowheads="1"/>
            </p:cNvSpPr>
            <p:nvPr/>
          </p:nvSpPr>
          <p:spPr bwMode="auto">
            <a:xfrm>
              <a:off x="670" y="1621"/>
              <a:ext cx="716" cy="250"/>
            </a:xfrm>
            <a:prstGeom prst="rect">
              <a:avLst/>
            </a:prstGeom>
            <a:noFill/>
            <a:ln w="9525">
              <a:noFill/>
              <a:miter lim="800000"/>
              <a:headEnd/>
              <a:tailEnd/>
            </a:ln>
            <a:effectLst/>
          </p:spPr>
          <p:txBody>
            <a:bodyPr wrap="none">
              <a:spAutoFit/>
            </a:bodyPr>
            <a:lstStyle/>
            <a:p>
              <a:pPr algn="l"/>
              <a:r>
                <a:rPr lang="fr-FR">
                  <a:solidFill>
                    <a:schemeClr val="bg2"/>
                  </a:solidFill>
                </a:rPr>
                <a:t>Propos touchant </a:t>
              </a:r>
            </a:p>
            <a:p>
              <a:pPr algn="l"/>
              <a:r>
                <a:rPr lang="fr-FR">
                  <a:solidFill>
                    <a:schemeClr val="bg2"/>
                  </a:solidFill>
                </a:rPr>
                <a:t>à la personnalité</a:t>
              </a:r>
            </a:p>
          </p:txBody>
        </p:sp>
        <p:sp>
          <p:nvSpPr>
            <p:cNvPr id="208924" name="Text Box 155"/>
            <p:cNvSpPr txBox="1">
              <a:spLocks noChangeArrowheads="1"/>
            </p:cNvSpPr>
            <p:nvPr/>
          </p:nvSpPr>
          <p:spPr bwMode="auto">
            <a:xfrm>
              <a:off x="1022" y="2013"/>
              <a:ext cx="576" cy="155"/>
            </a:xfrm>
            <a:prstGeom prst="rect">
              <a:avLst/>
            </a:prstGeom>
            <a:noFill/>
            <a:ln w="9525">
              <a:noFill/>
              <a:miter lim="800000"/>
              <a:headEnd/>
              <a:tailEnd/>
            </a:ln>
            <a:effectLst/>
          </p:spPr>
          <p:txBody>
            <a:bodyPr>
              <a:spAutoFit/>
            </a:bodyPr>
            <a:lstStyle/>
            <a:p>
              <a:pPr algn="l"/>
              <a:r>
                <a:rPr lang="fr-FR">
                  <a:solidFill>
                    <a:schemeClr val="bg2"/>
                  </a:solidFill>
                </a:rPr>
                <a:t>Provocations</a:t>
              </a:r>
            </a:p>
          </p:txBody>
        </p:sp>
        <p:sp>
          <p:nvSpPr>
            <p:cNvPr id="208925" name="Text Box 158"/>
            <p:cNvSpPr txBox="1">
              <a:spLocks noChangeArrowheads="1"/>
            </p:cNvSpPr>
            <p:nvPr/>
          </p:nvSpPr>
          <p:spPr bwMode="auto">
            <a:xfrm>
              <a:off x="726" y="2165"/>
              <a:ext cx="772" cy="154"/>
            </a:xfrm>
            <a:prstGeom prst="rect">
              <a:avLst/>
            </a:prstGeom>
            <a:noFill/>
            <a:ln w="9525">
              <a:noFill/>
              <a:miter lim="800000"/>
              <a:headEnd/>
              <a:tailEnd/>
            </a:ln>
            <a:effectLst/>
          </p:spPr>
          <p:txBody>
            <a:bodyPr wrap="none">
              <a:spAutoFit/>
            </a:bodyPr>
            <a:lstStyle/>
            <a:p>
              <a:pPr algn="l"/>
              <a:r>
                <a:rPr lang="fr-FR">
                  <a:solidFill>
                    <a:schemeClr val="bg2"/>
                  </a:solidFill>
                </a:rPr>
                <a:t>Mépris, moqueries</a:t>
              </a:r>
            </a:p>
          </p:txBody>
        </p:sp>
        <p:sp>
          <p:nvSpPr>
            <p:cNvPr id="208926" name="Text Box 159"/>
            <p:cNvSpPr txBox="1">
              <a:spLocks noChangeArrowheads="1"/>
            </p:cNvSpPr>
            <p:nvPr/>
          </p:nvSpPr>
          <p:spPr bwMode="auto">
            <a:xfrm>
              <a:off x="1158" y="1829"/>
              <a:ext cx="551" cy="154"/>
            </a:xfrm>
            <a:prstGeom prst="rect">
              <a:avLst/>
            </a:prstGeom>
            <a:noFill/>
            <a:ln w="9525">
              <a:noFill/>
              <a:miter lim="800000"/>
              <a:headEnd/>
              <a:tailEnd/>
            </a:ln>
            <a:effectLst/>
          </p:spPr>
          <p:txBody>
            <a:bodyPr wrap="none">
              <a:spAutoFit/>
            </a:bodyPr>
            <a:lstStyle/>
            <a:p>
              <a:pPr algn="l"/>
              <a:r>
                <a:rPr lang="fr-FR">
                  <a:solidFill>
                    <a:schemeClr val="bg2"/>
                  </a:solidFill>
                </a:rPr>
                <a:t>Humiliations</a:t>
              </a:r>
            </a:p>
          </p:txBody>
        </p:sp>
        <p:sp>
          <p:nvSpPr>
            <p:cNvPr id="208927" name="Text Box 160"/>
            <p:cNvSpPr txBox="1">
              <a:spLocks noChangeArrowheads="1"/>
            </p:cNvSpPr>
            <p:nvPr/>
          </p:nvSpPr>
          <p:spPr bwMode="auto">
            <a:xfrm>
              <a:off x="406" y="2149"/>
              <a:ext cx="346" cy="154"/>
            </a:xfrm>
            <a:prstGeom prst="rect">
              <a:avLst/>
            </a:prstGeom>
            <a:noFill/>
            <a:ln w="9525">
              <a:noFill/>
              <a:miter lim="800000"/>
              <a:headEnd/>
              <a:tailEnd/>
            </a:ln>
            <a:effectLst/>
          </p:spPr>
          <p:txBody>
            <a:bodyPr wrap="none">
              <a:spAutoFit/>
            </a:bodyPr>
            <a:lstStyle/>
            <a:p>
              <a:pPr algn="l"/>
              <a:r>
                <a:rPr lang="fr-FR">
                  <a:solidFill>
                    <a:schemeClr val="bg2"/>
                  </a:solidFill>
                </a:rPr>
                <a:t>Coups</a:t>
              </a:r>
            </a:p>
          </p:txBody>
        </p:sp>
        <p:sp>
          <p:nvSpPr>
            <p:cNvPr id="208928" name="Text Box 161"/>
            <p:cNvSpPr txBox="1">
              <a:spLocks noChangeArrowheads="1"/>
            </p:cNvSpPr>
            <p:nvPr/>
          </p:nvSpPr>
          <p:spPr bwMode="auto">
            <a:xfrm>
              <a:off x="238" y="1805"/>
              <a:ext cx="794" cy="174"/>
            </a:xfrm>
            <a:prstGeom prst="rect">
              <a:avLst/>
            </a:prstGeom>
            <a:noFill/>
            <a:ln w="9525">
              <a:noFill/>
              <a:miter lim="800000"/>
              <a:headEnd/>
              <a:tailEnd/>
            </a:ln>
            <a:effectLst/>
          </p:spPr>
          <p:txBody>
            <a:bodyPr>
              <a:spAutoFit/>
            </a:bodyPr>
            <a:lstStyle/>
            <a:p>
              <a:pPr algn="l"/>
              <a:r>
                <a:rPr lang="fr-FR">
                  <a:solidFill>
                    <a:schemeClr val="bg2"/>
                  </a:solidFill>
                </a:rPr>
                <a:t>Climat</a:t>
              </a:r>
              <a:r>
                <a:rPr lang="fr-FR" sz="1200">
                  <a:solidFill>
                    <a:schemeClr val="bg2"/>
                  </a:solidFill>
                </a:rPr>
                <a:t> </a:t>
              </a:r>
              <a:r>
                <a:rPr lang="fr-FR">
                  <a:solidFill>
                    <a:schemeClr val="bg2"/>
                  </a:solidFill>
                </a:rPr>
                <a:t>social tendu</a:t>
              </a:r>
            </a:p>
          </p:txBody>
        </p:sp>
        <p:sp>
          <p:nvSpPr>
            <p:cNvPr id="208929" name="Text Box 162"/>
            <p:cNvSpPr txBox="1">
              <a:spLocks noChangeArrowheads="1"/>
            </p:cNvSpPr>
            <p:nvPr/>
          </p:nvSpPr>
          <p:spPr bwMode="auto">
            <a:xfrm>
              <a:off x="246" y="2325"/>
              <a:ext cx="842" cy="250"/>
            </a:xfrm>
            <a:prstGeom prst="rect">
              <a:avLst/>
            </a:prstGeom>
            <a:noFill/>
            <a:ln w="9525">
              <a:noFill/>
              <a:miter lim="800000"/>
              <a:headEnd/>
              <a:tailEnd/>
            </a:ln>
            <a:effectLst/>
          </p:spPr>
          <p:txBody>
            <a:bodyPr wrap="none">
              <a:spAutoFit/>
            </a:bodyPr>
            <a:lstStyle/>
            <a:p>
              <a:pPr algn="l"/>
              <a:r>
                <a:rPr lang="fr-FR">
                  <a:solidFill>
                    <a:schemeClr val="bg2"/>
                  </a:solidFill>
                </a:rPr>
                <a:t>Exclusion, isolement</a:t>
              </a:r>
            </a:p>
            <a:p>
              <a:pPr algn="l"/>
              <a:r>
                <a:rPr lang="fr-FR">
                  <a:solidFill>
                    <a:schemeClr val="bg2"/>
                  </a:solidFill>
                </a:rPr>
                <a:t>            ….</a:t>
              </a:r>
            </a:p>
          </p:txBody>
        </p:sp>
        <p:sp>
          <p:nvSpPr>
            <p:cNvPr id="208930" name="AutoShape 163"/>
            <p:cNvSpPr>
              <a:spLocks noChangeArrowheads="1"/>
            </p:cNvSpPr>
            <p:nvPr/>
          </p:nvSpPr>
          <p:spPr bwMode="auto">
            <a:xfrm>
              <a:off x="0" y="1160"/>
              <a:ext cx="2184" cy="1624"/>
            </a:xfrm>
            <a:prstGeom prst="irregularSeal2">
              <a:avLst/>
            </a:prstGeom>
            <a:noFill/>
            <a:ln w="9525">
              <a:solidFill>
                <a:schemeClr val="tx1"/>
              </a:solidFill>
              <a:miter lim="800000"/>
              <a:headEnd/>
              <a:tailEnd/>
            </a:ln>
            <a:effectLst/>
          </p:spPr>
          <p:txBody>
            <a:bodyPr wrap="none" anchor="ctr"/>
            <a:lstStyle/>
            <a:p>
              <a:pPr algn="l"/>
              <a:endParaRPr lang="fr-FR" sz="1300"/>
            </a:p>
          </p:txBody>
        </p:sp>
        <p:sp>
          <p:nvSpPr>
            <p:cNvPr id="208931" name="Text Box 150"/>
            <p:cNvSpPr txBox="1">
              <a:spLocks noChangeArrowheads="1"/>
            </p:cNvSpPr>
            <p:nvPr/>
          </p:nvSpPr>
          <p:spPr bwMode="auto">
            <a:xfrm>
              <a:off x="366" y="1141"/>
              <a:ext cx="1084" cy="174"/>
            </a:xfrm>
            <a:prstGeom prst="rect">
              <a:avLst/>
            </a:prstGeom>
            <a:solidFill>
              <a:schemeClr val="accent1"/>
            </a:solidFill>
            <a:ln w="9525">
              <a:noFill/>
              <a:miter lim="800000"/>
              <a:headEnd/>
              <a:tailEnd/>
            </a:ln>
            <a:effectLst/>
          </p:spPr>
          <p:txBody>
            <a:bodyPr>
              <a:spAutoFit/>
            </a:bodyPr>
            <a:lstStyle/>
            <a:p>
              <a:pPr algn="l"/>
              <a:r>
                <a:rPr lang="fr-FR" sz="1200" b="1"/>
                <a:t>Relations au travail</a:t>
              </a:r>
            </a:p>
          </p:txBody>
        </p:sp>
        <p:sp>
          <p:nvSpPr>
            <p:cNvPr id="208932" name="Text Box 190"/>
            <p:cNvSpPr txBox="1">
              <a:spLocks noChangeArrowheads="1"/>
            </p:cNvSpPr>
            <p:nvPr/>
          </p:nvSpPr>
          <p:spPr bwMode="auto">
            <a:xfrm>
              <a:off x="286" y="2061"/>
              <a:ext cx="828" cy="154"/>
            </a:xfrm>
            <a:prstGeom prst="rect">
              <a:avLst/>
            </a:prstGeom>
            <a:noFill/>
            <a:ln w="9525">
              <a:noFill/>
              <a:miter lim="800000"/>
              <a:headEnd/>
              <a:tailEnd/>
            </a:ln>
            <a:effectLst/>
          </p:spPr>
          <p:txBody>
            <a:bodyPr wrap="none">
              <a:spAutoFit/>
            </a:bodyPr>
            <a:lstStyle/>
            <a:p>
              <a:pPr algn="l"/>
              <a:r>
                <a:rPr lang="fr-FR">
                  <a:solidFill>
                    <a:schemeClr val="bg2"/>
                  </a:solidFill>
                </a:rPr>
                <a:t>Regards menaçants</a:t>
              </a:r>
            </a:p>
          </p:txBody>
        </p:sp>
      </p:grpSp>
      <p:sp>
        <p:nvSpPr>
          <p:cNvPr id="208933" name="Text Box 201"/>
          <p:cNvSpPr txBox="1">
            <a:spLocks noChangeArrowheads="1"/>
          </p:cNvSpPr>
          <p:nvPr/>
        </p:nvSpPr>
        <p:spPr bwMode="auto">
          <a:xfrm>
            <a:off x="415925" y="7627938"/>
            <a:ext cx="184150" cy="276225"/>
          </a:xfrm>
          <a:prstGeom prst="rect">
            <a:avLst/>
          </a:prstGeom>
          <a:noFill/>
          <a:ln w="9525">
            <a:noFill/>
            <a:miter lim="800000"/>
            <a:headEnd/>
            <a:tailEnd/>
          </a:ln>
          <a:effectLst/>
        </p:spPr>
        <p:txBody>
          <a:bodyPr wrap="none">
            <a:spAutoFit/>
          </a:bodyPr>
          <a:lstStyle/>
          <a:p>
            <a:pPr algn="just"/>
            <a:endParaRPr lang="fr-FR" sz="1200"/>
          </a:p>
        </p:txBody>
      </p:sp>
      <p:sp>
        <p:nvSpPr>
          <p:cNvPr id="208934" name="Text Box 185"/>
          <p:cNvSpPr txBox="1">
            <a:spLocks noChangeArrowheads="1"/>
          </p:cNvSpPr>
          <p:nvPr/>
        </p:nvSpPr>
        <p:spPr bwMode="auto">
          <a:xfrm>
            <a:off x="4886325" y="6591300"/>
            <a:ext cx="1150938" cy="400110"/>
          </a:xfrm>
          <a:prstGeom prst="rect">
            <a:avLst/>
          </a:prstGeom>
          <a:noFill/>
          <a:ln w="9525">
            <a:noFill/>
            <a:miter lim="800000"/>
            <a:headEnd/>
            <a:tailEnd/>
          </a:ln>
          <a:effectLst/>
        </p:spPr>
        <p:txBody>
          <a:bodyPr wrap="square">
            <a:spAutoFit/>
          </a:bodyPr>
          <a:lstStyle/>
          <a:p>
            <a:pPr algn="l"/>
            <a:r>
              <a:rPr lang="fr-FR" dirty="0">
                <a:solidFill>
                  <a:schemeClr val="bg2"/>
                </a:solidFill>
              </a:rPr>
              <a:t>Manque d’écoute</a:t>
            </a:r>
          </a:p>
        </p:txBody>
      </p:sp>
      <p:sp>
        <p:nvSpPr>
          <p:cNvPr id="208935" name="Text Box 187"/>
          <p:cNvSpPr txBox="1">
            <a:spLocks noChangeArrowheads="1"/>
          </p:cNvSpPr>
          <p:nvPr/>
        </p:nvSpPr>
        <p:spPr bwMode="auto">
          <a:xfrm>
            <a:off x="4162425" y="7135813"/>
            <a:ext cx="1476375" cy="244475"/>
          </a:xfrm>
          <a:prstGeom prst="rect">
            <a:avLst/>
          </a:prstGeom>
          <a:noFill/>
          <a:ln w="9525">
            <a:noFill/>
            <a:miter lim="800000"/>
            <a:headEnd/>
            <a:tailEnd/>
          </a:ln>
          <a:effectLst/>
        </p:spPr>
        <p:txBody>
          <a:bodyPr wrap="none">
            <a:spAutoFit/>
          </a:bodyPr>
          <a:lstStyle/>
          <a:p>
            <a:pPr algn="l"/>
            <a:r>
              <a:rPr lang="fr-FR">
                <a:solidFill>
                  <a:schemeClr val="bg2"/>
                </a:solidFill>
              </a:rPr>
              <a:t>Posture du laisser faire</a:t>
            </a:r>
          </a:p>
        </p:txBody>
      </p:sp>
      <p:sp>
        <p:nvSpPr>
          <p:cNvPr id="208936" name="Text Box 188"/>
          <p:cNvSpPr txBox="1">
            <a:spLocks noChangeArrowheads="1"/>
          </p:cNvSpPr>
          <p:nvPr/>
        </p:nvSpPr>
        <p:spPr bwMode="auto">
          <a:xfrm>
            <a:off x="4895850" y="7558088"/>
            <a:ext cx="1290638" cy="244475"/>
          </a:xfrm>
          <a:prstGeom prst="rect">
            <a:avLst/>
          </a:prstGeom>
          <a:noFill/>
          <a:ln w="9525">
            <a:noFill/>
            <a:miter lim="800000"/>
            <a:headEnd/>
            <a:tailEnd/>
          </a:ln>
          <a:effectLst/>
        </p:spPr>
        <p:txBody>
          <a:bodyPr wrap="none">
            <a:spAutoFit/>
          </a:bodyPr>
          <a:lstStyle/>
          <a:p>
            <a:pPr algn="l"/>
            <a:r>
              <a:rPr lang="fr-FR">
                <a:solidFill>
                  <a:schemeClr val="bg2"/>
                </a:solidFill>
              </a:rPr>
              <a:t>Absence de soutien</a:t>
            </a:r>
          </a:p>
        </p:txBody>
      </p:sp>
      <p:sp>
        <p:nvSpPr>
          <p:cNvPr id="208937" name="Text Box 189"/>
          <p:cNvSpPr txBox="1">
            <a:spLocks noChangeArrowheads="1"/>
          </p:cNvSpPr>
          <p:nvPr/>
        </p:nvSpPr>
        <p:spPr bwMode="auto">
          <a:xfrm>
            <a:off x="4010025" y="7789863"/>
            <a:ext cx="1509713" cy="396875"/>
          </a:xfrm>
          <a:prstGeom prst="rect">
            <a:avLst/>
          </a:prstGeom>
          <a:noFill/>
          <a:ln w="9525">
            <a:noFill/>
            <a:miter lim="800000"/>
            <a:headEnd/>
            <a:tailEnd/>
          </a:ln>
          <a:effectLst/>
        </p:spPr>
        <p:txBody>
          <a:bodyPr wrap="none">
            <a:spAutoFit/>
          </a:bodyPr>
          <a:lstStyle/>
          <a:p>
            <a:pPr algn="l"/>
            <a:r>
              <a:rPr lang="fr-FR">
                <a:solidFill>
                  <a:schemeClr val="bg2"/>
                </a:solidFill>
              </a:rPr>
              <a:t>Injonctions paradoxales</a:t>
            </a:r>
          </a:p>
          <a:p>
            <a:pPr algn="l"/>
            <a:r>
              <a:rPr lang="fr-FR">
                <a:solidFill>
                  <a:schemeClr val="bg2"/>
                </a:solidFill>
              </a:rPr>
              <a:t>            ….</a:t>
            </a:r>
          </a:p>
        </p:txBody>
      </p:sp>
      <p:sp>
        <p:nvSpPr>
          <p:cNvPr id="208938" name="Text Box 42"/>
          <p:cNvSpPr txBox="1">
            <a:spLocks noChangeArrowheads="1"/>
          </p:cNvSpPr>
          <p:nvPr/>
        </p:nvSpPr>
        <p:spPr bwMode="auto">
          <a:xfrm>
            <a:off x="4181475" y="7381875"/>
            <a:ext cx="1752600" cy="244475"/>
          </a:xfrm>
          <a:prstGeom prst="rect">
            <a:avLst/>
          </a:prstGeom>
          <a:noFill/>
          <a:ln w="9525">
            <a:noFill/>
            <a:miter lim="800000"/>
            <a:headEnd/>
            <a:tailEnd/>
          </a:ln>
          <a:effectLst/>
        </p:spPr>
        <p:txBody>
          <a:bodyPr>
            <a:spAutoFit/>
          </a:bodyPr>
          <a:lstStyle/>
          <a:p>
            <a:pPr algn="l">
              <a:spcBef>
                <a:spcPct val="50000"/>
              </a:spcBef>
            </a:pPr>
            <a:r>
              <a:rPr lang="fr-FR">
                <a:solidFill>
                  <a:schemeClr val="bg2"/>
                </a:solidFill>
              </a:rPr>
              <a:t>Bouc émissaire</a:t>
            </a:r>
          </a:p>
        </p:txBody>
      </p:sp>
      <p:sp>
        <p:nvSpPr>
          <p:cNvPr id="208943" name="Rectangle 3"/>
          <p:cNvSpPr>
            <a:spLocks noChangeArrowheads="1"/>
          </p:cNvSpPr>
          <p:nvPr/>
        </p:nvSpPr>
        <p:spPr bwMode="auto">
          <a:xfrm>
            <a:off x="609600" y="2376488"/>
            <a:ext cx="6119813" cy="328612"/>
          </a:xfrm>
          <a:prstGeom prst="rect">
            <a:avLst/>
          </a:prstGeom>
          <a:noFill/>
          <a:ln w="9525">
            <a:noFill/>
            <a:miter lim="800000"/>
            <a:headEnd/>
            <a:tailEnd/>
          </a:ln>
        </p:spPr>
        <p:txBody>
          <a:bodyPr/>
          <a:lstStyle/>
          <a:p>
            <a:pPr algn="l">
              <a:lnSpc>
                <a:spcPct val="80000"/>
              </a:lnSpc>
            </a:pPr>
            <a:r>
              <a:rPr lang="fr-FR" sz="1800">
                <a:solidFill>
                  <a:schemeClr val="bg2"/>
                </a:solidFill>
                <a:sym typeface="Wingdings" pitchFamily="2" charset="2"/>
              </a:rPr>
              <a:t>      </a:t>
            </a:r>
            <a:r>
              <a:rPr lang="fr-FR" sz="1800" u="sng">
                <a:solidFill>
                  <a:srgbClr val="915F64"/>
                </a:solidFill>
                <a:sym typeface="Wingdings" pitchFamily="2" charset="2"/>
              </a:rPr>
              <a:t> Les facteurs de risque</a:t>
            </a:r>
            <a:endParaRPr lang="fr-FR" sz="1600" u="sng">
              <a:solidFill>
                <a:srgbClr val="915F64"/>
              </a:solidFill>
              <a:sym typeface="Wingdings" pitchFamily="2" charset="2"/>
            </a:endParaRPr>
          </a:p>
        </p:txBody>
      </p:sp>
      <p:sp>
        <p:nvSpPr>
          <p:cNvPr id="208944" name="Rectangle 48"/>
          <p:cNvSpPr>
            <a:spLocks noChangeArrowheads="1"/>
          </p:cNvSpPr>
          <p:nvPr/>
        </p:nvSpPr>
        <p:spPr bwMode="auto">
          <a:xfrm>
            <a:off x="266700" y="1416050"/>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08945" name="Text Box 49"/>
          <p:cNvSpPr txBox="1">
            <a:spLocks noChangeArrowheads="1"/>
          </p:cNvSpPr>
          <p:nvPr/>
        </p:nvSpPr>
        <p:spPr bwMode="auto">
          <a:xfrm>
            <a:off x="628650" y="180975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FACTEURS DE RISQUE ET FACTEURS DE PROTECTION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Espace réservé du numéro de diapositive 4"/>
          <p:cNvSpPr>
            <a:spLocks noGrp="1" noChangeArrowheads="1"/>
          </p:cNvSpPr>
          <p:nvPr>
            <p:ph type="sldNum" sz="quarter" idx="10"/>
          </p:nvPr>
        </p:nvSpPr>
        <p:spPr/>
        <p:txBody>
          <a:bodyPr/>
          <a:lstStyle/>
          <a:p>
            <a:pPr>
              <a:defRPr/>
            </a:pPr>
            <a:fld id="{BBBC57A2-C583-4B0E-9D0A-0B38E791F7AE}" type="slidenum">
              <a:rPr lang="fr-FR"/>
              <a:pPr>
                <a:defRPr/>
              </a:pPr>
              <a:t>25</a:t>
            </a:fld>
            <a:endParaRPr lang="fr-FR"/>
          </a:p>
        </p:txBody>
      </p:sp>
      <p:sp>
        <p:nvSpPr>
          <p:cNvPr id="209923" name="Text Box 6"/>
          <p:cNvSpPr txBox="1">
            <a:spLocks noChangeArrowheads="1"/>
          </p:cNvSpPr>
          <p:nvPr/>
        </p:nvSpPr>
        <p:spPr bwMode="auto">
          <a:xfrm>
            <a:off x="114300" y="2095500"/>
            <a:ext cx="5634038" cy="882650"/>
          </a:xfrm>
          <a:prstGeom prst="rect">
            <a:avLst/>
          </a:prstGeom>
          <a:noFill/>
          <a:ln w="9525">
            <a:noFill/>
            <a:miter lim="800000"/>
            <a:headEnd/>
            <a:tailEnd/>
          </a:ln>
          <a:effectLst/>
        </p:spPr>
        <p:txBody>
          <a:bodyPr>
            <a:spAutoFit/>
          </a:bodyPr>
          <a:lstStyle/>
          <a:p>
            <a:endParaRPr lang="fr-FR" sz="1400">
              <a:solidFill>
                <a:schemeClr val="bg2"/>
              </a:solidFill>
              <a:sym typeface="Wingdings" pitchFamily="2" charset="2"/>
            </a:endParaRPr>
          </a:p>
          <a:p>
            <a:r>
              <a:rPr lang="fr-FR" sz="1400" b="1">
                <a:solidFill>
                  <a:schemeClr val="bg2"/>
                </a:solidFill>
                <a:sym typeface="Wingdings" pitchFamily="2" charset="2"/>
              </a:rPr>
              <a:t>	</a:t>
            </a:r>
            <a:r>
              <a:rPr lang="fr-FR" sz="1400" b="1">
                <a:solidFill>
                  <a:srgbClr val="669900"/>
                </a:solidFill>
                <a:effectLst>
                  <a:outerShdw blurRad="38100" dist="38100" dir="2700000" algn="tl">
                    <a:srgbClr val="C0C0C0"/>
                  </a:outerShdw>
                </a:effectLst>
                <a:sym typeface="Wingdings" pitchFamily="2" charset="2"/>
              </a:rPr>
              <a:t>le facteur de protection diminue le mal être</a:t>
            </a:r>
          </a:p>
          <a:p>
            <a:endParaRPr lang="fr-FR">
              <a:solidFill>
                <a:srgbClr val="669900"/>
              </a:solidFill>
              <a:effectLst>
                <a:outerShdw blurRad="38100" dist="38100" dir="2700000" algn="tl">
                  <a:srgbClr val="C0C0C0"/>
                </a:outerShdw>
              </a:effectLst>
              <a:sym typeface="Wingdings" pitchFamily="2" charset="2"/>
            </a:endParaRPr>
          </a:p>
          <a:p>
            <a:r>
              <a:rPr lang="fr-FR" sz="1400">
                <a:solidFill>
                  <a:schemeClr val="bg2"/>
                </a:solidFill>
                <a:effectLst>
                  <a:outerShdw blurRad="38100" dist="38100" dir="2700000" algn="tl">
                    <a:srgbClr val="C0C0C0"/>
                  </a:outerShdw>
                </a:effectLst>
                <a:sym typeface="Wingdings" pitchFamily="2" charset="2"/>
              </a:rPr>
              <a:t>	</a:t>
            </a:r>
            <a:r>
              <a:rPr lang="fr-FR" sz="1400" b="1">
                <a:solidFill>
                  <a:schemeClr val="bg2"/>
                </a:solidFill>
                <a:effectLst>
                  <a:outerShdw blurRad="38100" dist="38100" dir="2700000" algn="tl">
                    <a:srgbClr val="C0C0C0"/>
                  </a:outerShdw>
                </a:effectLst>
                <a:sym typeface="Wingdings" pitchFamily="2" charset="2"/>
              </a:rPr>
              <a:t> </a:t>
            </a:r>
            <a:r>
              <a:rPr lang="fr-FR" sz="1400" b="1">
                <a:solidFill>
                  <a:srgbClr val="FF5050"/>
                </a:solidFill>
                <a:effectLst>
                  <a:outerShdw blurRad="38100" dist="38100" dir="2700000" algn="tl">
                    <a:srgbClr val="C0C0C0"/>
                  </a:outerShdw>
                </a:effectLst>
                <a:sym typeface="Wingdings" pitchFamily="2" charset="2"/>
              </a:rPr>
              <a:t>Le facteur de risque génère un mal être</a:t>
            </a:r>
            <a:endParaRPr lang="fr-FR" sz="1400">
              <a:solidFill>
                <a:srgbClr val="FF5050"/>
              </a:solidFill>
              <a:effectLst>
                <a:outerShdw blurRad="38100" dist="38100" dir="2700000" algn="tl">
                  <a:srgbClr val="C0C0C0"/>
                </a:outerShdw>
              </a:effectLst>
              <a:sym typeface="Wingdings" pitchFamily="2" charset="2"/>
            </a:endParaRPr>
          </a:p>
        </p:txBody>
      </p:sp>
      <p:graphicFrame>
        <p:nvGraphicFramePr>
          <p:cNvPr id="209924" name="Diagram 8"/>
          <p:cNvGraphicFramePr>
            <a:graphicFrameLocks/>
          </p:cNvGraphicFramePr>
          <p:nvPr/>
        </p:nvGraphicFramePr>
        <p:xfrm>
          <a:off x="-3054350" y="2894013"/>
          <a:ext cx="9761538" cy="6589712"/>
        </p:xfrm>
        <a:graphic>
          <a:graphicData uri="http://schemas.openxmlformats.org/drawingml/2006/compatibility">
            <com:legacyDrawing xmlns:com="http://schemas.openxmlformats.org/drawingml/2006/compatibility" spid="_x0000_s209924"/>
          </a:graphicData>
        </a:graphic>
      </p:graphicFrame>
      <p:sp>
        <p:nvSpPr>
          <p:cNvPr id="209939" name="Text Box 30"/>
          <p:cNvSpPr txBox="1">
            <a:spLocks noChangeArrowheads="1"/>
          </p:cNvSpPr>
          <p:nvPr/>
        </p:nvSpPr>
        <p:spPr bwMode="auto">
          <a:xfrm>
            <a:off x="4344988" y="4541838"/>
            <a:ext cx="1625600" cy="1887537"/>
          </a:xfrm>
          <a:prstGeom prst="rect">
            <a:avLst/>
          </a:prstGeom>
          <a:solidFill>
            <a:srgbClr val="FF0000">
              <a:alpha val="59000"/>
            </a:srgbClr>
          </a:solidFill>
          <a:ln w="9525">
            <a:solidFill>
              <a:srgbClr val="000000"/>
            </a:solidFill>
            <a:miter lim="800000"/>
            <a:headEnd/>
            <a:tailEnd/>
          </a:ln>
        </p:spPr>
        <p:txBody>
          <a:bodyPr anchor="ctr"/>
          <a:lstStyle/>
          <a:p>
            <a:endParaRPr lang="fr-FR" altLang="ja-JP">
              <a:ea typeface="MS Mincho" pitchFamily="49" charset="-128"/>
            </a:endParaRPr>
          </a:p>
          <a:p>
            <a:endParaRPr lang="fr-FR"/>
          </a:p>
        </p:txBody>
      </p:sp>
      <p:sp>
        <p:nvSpPr>
          <p:cNvPr id="209940" name="Text Box 48"/>
          <p:cNvSpPr txBox="1">
            <a:spLocks noChangeArrowheads="1"/>
          </p:cNvSpPr>
          <p:nvPr/>
        </p:nvSpPr>
        <p:spPr bwMode="auto">
          <a:xfrm>
            <a:off x="4411663" y="4694238"/>
            <a:ext cx="1560512" cy="1370012"/>
          </a:xfrm>
          <a:prstGeom prst="rect">
            <a:avLst/>
          </a:prstGeom>
          <a:noFill/>
          <a:ln w="9525">
            <a:noFill/>
            <a:miter lim="800000"/>
            <a:headEnd/>
            <a:tailEnd/>
          </a:ln>
          <a:effectLst/>
        </p:spPr>
        <p:txBody>
          <a:bodyPr>
            <a:spAutoFit/>
          </a:bodyPr>
          <a:lstStyle/>
          <a:p>
            <a:r>
              <a:rPr lang="fr-FR" sz="1200" b="1">
                <a:solidFill>
                  <a:schemeClr val="bg2"/>
                </a:solidFill>
              </a:rPr>
              <a:t>Contenu du travail</a:t>
            </a:r>
          </a:p>
          <a:p>
            <a:r>
              <a:rPr lang="fr-FR" sz="1200" b="1">
                <a:solidFill>
                  <a:schemeClr val="bg2"/>
                </a:solidFill>
              </a:rPr>
              <a:t>Organisation du travail</a:t>
            </a:r>
          </a:p>
          <a:p>
            <a:r>
              <a:rPr lang="fr-FR" sz="1200" b="1">
                <a:solidFill>
                  <a:schemeClr val="bg2"/>
                </a:solidFill>
              </a:rPr>
              <a:t>Tensions relationnelles</a:t>
            </a:r>
          </a:p>
          <a:p>
            <a:r>
              <a:rPr lang="fr-FR" sz="1200" b="1">
                <a:solidFill>
                  <a:schemeClr val="bg2"/>
                </a:solidFill>
              </a:rPr>
              <a:t>Contexte socio économique</a:t>
            </a:r>
          </a:p>
        </p:txBody>
      </p:sp>
      <p:sp>
        <p:nvSpPr>
          <p:cNvPr id="209941" name="Text Box 21"/>
          <p:cNvSpPr txBox="1">
            <a:spLocks noChangeArrowheads="1"/>
          </p:cNvSpPr>
          <p:nvPr/>
        </p:nvSpPr>
        <p:spPr bwMode="auto">
          <a:xfrm>
            <a:off x="438150" y="7951788"/>
            <a:ext cx="2271713" cy="654050"/>
          </a:xfrm>
          <a:prstGeom prst="rect">
            <a:avLst/>
          </a:prstGeom>
          <a:noFill/>
          <a:ln w="12700">
            <a:solidFill>
              <a:schemeClr val="tx1"/>
            </a:solidFill>
            <a:prstDash val="sysDot"/>
            <a:miter lim="800000"/>
            <a:headEnd/>
            <a:tailEnd/>
          </a:ln>
          <a:effectLst/>
        </p:spPr>
        <p:txBody>
          <a:bodyPr>
            <a:spAutoFit/>
          </a:bodyPr>
          <a:lstStyle/>
          <a:p>
            <a:pPr>
              <a:spcBef>
                <a:spcPct val="50000"/>
              </a:spcBef>
            </a:pPr>
            <a:r>
              <a:rPr lang="fr-FR" sz="1800" b="1">
                <a:solidFill>
                  <a:schemeClr val="bg2"/>
                </a:solidFill>
              </a:rPr>
              <a:t>EQUILIBRE DES PLATEAUX</a:t>
            </a:r>
            <a:r>
              <a:rPr lang="fr-FR" sz="1300"/>
              <a:t>   </a:t>
            </a:r>
          </a:p>
        </p:txBody>
      </p:sp>
      <p:grpSp>
        <p:nvGrpSpPr>
          <p:cNvPr id="209942" name="Group 22"/>
          <p:cNvGrpSpPr>
            <a:grpSpLocks noChangeAspect="1"/>
          </p:cNvGrpSpPr>
          <p:nvPr/>
        </p:nvGrpSpPr>
        <p:grpSpPr bwMode="auto">
          <a:xfrm>
            <a:off x="3055938" y="8088313"/>
            <a:ext cx="304800" cy="295275"/>
            <a:chOff x="418" y="5136"/>
            <a:chExt cx="338" cy="184"/>
          </a:xfrm>
        </p:grpSpPr>
        <p:sp>
          <p:nvSpPr>
            <p:cNvPr id="209943" name="Rectangle 23"/>
            <p:cNvSpPr>
              <a:spLocks noChangeAspect="1" noChangeArrowheads="1"/>
            </p:cNvSpPr>
            <p:nvPr/>
          </p:nvSpPr>
          <p:spPr bwMode="auto">
            <a:xfrm>
              <a:off x="420" y="5136"/>
              <a:ext cx="336" cy="66"/>
            </a:xfrm>
            <a:prstGeom prst="rect">
              <a:avLst/>
            </a:prstGeom>
            <a:solidFill>
              <a:srgbClr val="99CC00"/>
            </a:solidFill>
            <a:ln w="9525">
              <a:solidFill>
                <a:schemeClr val="tx1"/>
              </a:solidFill>
              <a:miter lim="800000"/>
              <a:headEnd/>
              <a:tailEnd/>
            </a:ln>
            <a:effectLst/>
          </p:spPr>
          <p:txBody>
            <a:bodyPr wrap="none" anchor="ctr"/>
            <a:lstStyle/>
            <a:p>
              <a:endParaRPr lang="fr-FR"/>
            </a:p>
          </p:txBody>
        </p:sp>
        <p:sp>
          <p:nvSpPr>
            <p:cNvPr id="209944" name="Rectangle 24"/>
            <p:cNvSpPr>
              <a:spLocks noChangeAspect="1" noChangeArrowheads="1"/>
            </p:cNvSpPr>
            <p:nvPr/>
          </p:nvSpPr>
          <p:spPr bwMode="auto">
            <a:xfrm>
              <a:off x="418" y="5254"/>
              <a:ext cx="336" cy="66"/>
            </a:xfrm>
            <a:prstGeom prst="rect">
              <a:avLst/>
            </a:prstGeom>
            <a:solidFill>
              <a:srgbClr val="99CC00"/>
            </a:solidFill>
            <a:ln w="9525">
              <a:solidFill>
                <a:schemeClr val="tx1"/>
              </a:solidFill>
              <a:miter lim="800000"/>
              <a:headEnd/>
              <a:tailEnd/>
            </a:ln>
            <a:effectLst/>
          </p:spPr>
          <p:txBody>
            <a:bodyPr wrap="none" anchor="ctr"/>
            <a:lstStyle/>
            <a:p>
              <a:endParaRPr lang="fr-FR"/>
            </a:p>
          </p:txBody>
        </p:sp>
      </p:grpSp>
      <p:sp>
        <p:nvSpPr>
          <p:cNvPr id="209945" name="Text Box 25"/>
          <p:cNvSpPr txBox="1">
            <a:spLocks noChangeArrowheads="1"/>
          </p:cNvSpPr>
          <p:nvPr/>
        </p:nvSpPr>
        <p:spPr bwMode="auto">
          <a:xfrm>
            <a:off x="3770313" y="7942263"/>
            <a:ext cx="2271712" cy="654050"/>
          </a:xfrm>
          <a:prstGeom prst="rect">
            <a:avLst/>
          </a:prstGeom>
          <a:noFill/>
          <a:ln w="12700">
            <a:solidFill>
              <a:schemeClr val="tx1"/>
            </a:solidFill>
            <a:prstDash val="sysDot"/>
            <a:miter lim="800000"/>
            <a:headEnd/>
            <a:tailEnd/>
          </a:ln>
          <a:effectLst/>
        </p:spPr>
        <p:txBody>
          <a:bodyPr>
            <a:spAutoFit/>
          </a:bodyPr>
          <a:lstStyle/>
          <a:p>
            <a:pPr>
              <a:spcBef>
                <a:spcPct val="50000"/>
              </a:spcBef>
            </a:pPr>
            <a:r>
              <a:rPr lang="fr-FR" sz="1800" b="1">
                <a:solidFill>
                  <a:schemeClr val="hlink"/>
                </a:solidFill>
              </a:rPr>
              <a:t>BIEN ETRE AU TRAVAIL</a:t>
            </a:r>
          </a:p>
        </p:txBody>
      </p:sp>
      <p:sp>
        <p:nvSpPr>
          <p:cNvPr id="209946" name="Text Box 26"/>
          <p:cNvSpPr txBox="1">
            <a:spLocks noChangeArrowheads="1"/>
          </p:cNvSpPr>
          <p:nvPr/>
        </p:nvSpPr>
        <p:spPr bwMode="auto">
          <a:xfrm>
            <a:off x="152400" y="1984375"/>
            <a:ext cx="6537325" cy="336550"/>
          </a:xfrm>
          <a:prstGeom prst="rect">
            <a:avLst/>
          </a:prstGeom>
          <a:noFill/>
          <a:ln w="9525">
            <a:noFill/>
            <a:miter lim="800000"/>
            <a:headEnd/>
            <a:tailEnd/>
          </a:ln>
          <a:effectLst/>
        </p:spPr>
        <p:txBody>
          <a:bodyPr>
            <a:spAutoFit/>
          </a:bodyPr>
          <a:lstStyle/>
          <a:p>
            <a:pPr algn="l"/>
            <a:r>
              <a:rPr lang="fr-FR" sz="1600" b="1">
                <a:solidFill>
                  <a:schemeClr val="bg2"/>
                </a:solidFill>
              </a:rPr>
              <a:t>Equilibre entre les facteurs de protection et les facteurs de risque</a:t>
            </a:r>
          </a:p>
        </p:txBody>
      </p:sp>
      <p:grpSp>
        <p:nvGrpSpPr>
          <p:cNvPr id="209953" name="Group 33"/>
          <p:cNvGrpSpPr>
            <a:grpSpLocks/>
          </p:cNvGrpSpPr>
          <p:nvPr/>
        </p:nvGrpSpPr>
        <p:grpSpPr bwMode="auto">
          <a:xfrm>
            <a:off x="619125" y="4476750"/>
            <a:ext cx="1647825" cy="1885950"/>
            <a:chOff x="1492" y="1765"/>
            <a:chExt cx="509" cy="826"/>
          </a:xfrm>
        </p:grpSpPr>
        <p:sp>
          <p:nvSpPr>
            <p:cNvPr id="209937" name="Text Box 30"/>
            <p:cNvSpPr txBox="1">
              <a:spLocks noChangeArrowheads="1"/>
            </p:cNvSpPr>
            <p:nvPr/>
          </p:nvSpPr>
          <p:spPr bwMode="auto">
            <a:xfrm>
              <a:off x="1492" y="1765"/>
              <a:ext cx="509" cy="826"/>
            </a:xfrm>
            <a:prstGeom prst="rect">
              <a:avLst/>
            </a:prstGeom>
            <a:solidFill>
              <a:srgbClr val="00FF00">
                <a:alpha val="69000"/>
              </a:srgbClr>
            </a:solidFill>
            <a:ln w="9525">
              <a:solidFill>
                <a:srgbClr val="000000"/>
              </a:solidFill>
              <a:miter lim="800000"/>
              <a:headEnd/>
              <a:tailEnd/>
            </a:ln>
          </p:spPr>
          <p:txBody>
            <a:bodyPr anchor="ctr"/>
            <a:lstStyle/>
            <a:p>
              <a:endParaRPr lang="fr-FR" altLang="ja-JP">
                <a:ea typeface="MS Mincho" pitchFamily="49" charset="-128"/>
              </a:endParaRPr>
            </a:p>
            <a:p>
              <a:endParaRPr lang="fr-FR"/>
            </a:p>
          </p:txBody>
        </p:sp>
        <p:sp>
          <p:nvSpPr>
            <p:cNvPr id="209938" name="Text Box 18"/>
            <p:cNvSpPr txBox="1">
              <a:spLocks noChangeArrowheads="1"/>
            </p:cNvSpPr>
            <p:nvPr/>
          </p:nvSpPr>
          <p:spPr bwMode="auto">
            <a:xfrm>
              <a:off x="1498" y="1790"/>
              <a:ext cx="491" cy="600"/>
            </a:xfrm>
            <a:prstGeom prst="rect">
              <a:avLst/>
            </a:prstGeom>
            <a:noFill/>
            <a:ln w="9525">
              <a:noFill/>
              <a:miter lim="800000"/>
              <a:headEnd/>
              <a:tailEnd/>
            </a:ln>
            <a:effectLst/>
          </p:spPr>
          <p:txBody>
            <a:bodyPr wrap="none">
              <a:spAutoFit/>
            </a:bodyPr>
            <a:lstStyle/>
            <a:p>
              <a:r>
                <a:rPr lang="fr-FR" sz="1200" b="1">
                  <a:solidFill>
                    <a:schemeClr val="bg2"/>
                  </a:solidFill>
                </a:rPr>
                <a:t>Reconnaissance</a:t>
              </a:r>
            </a:p>
            <a:p>
              <a:r>
                <a:rPr lang="fr-FR" sz="1200" b="1">
                  <a:solidFill>
                    <a:schemeClr val="bg2"/>
                  </a:solidFill>
                </a:rPr>
                <a:t>Autonomie</a:t>
              </a:r>
            </a:p>
            <a:p>
              <a:r>
                <a:rPr lang="fr-FR" sz="1200" b="1">
                  <a:solidFill>
                    <a:schemeClr val="bg2"/>
                  </a:solidFill>
                </a:rPr>
                <a:t>Soutien managérial</a:t>
              </a:r>
            </a:p>
            <a:p>
              <a:r>
                <a:rPr lang="fr-FR" sz="1200" b="1">
                  <a:solidFill>
                    <a:schemeClr val="bg2"/>
                  </a:solidFill>
                </a:rPr>
                <a:t>Collectif de travail</a:t>
              </a:r>
            </a:p>
            <a:p>
              <a:r>
                <a:rPr lang="fr-FR" sz="1200" b="1">
                  <a:solidFill>
                    <a:schemeClr val="bg2"/>
                  </a:solidFill>
                </a:rPr>
                <a:t>Sens du travail</a:t>
              </a:r>
            </a:p>
            <a:p>
              <a:r>
                <a:rPr lang="fr-FR" sz="1200" b="1">
                  <a:solidFill>
                    <a:schemeClr val="bg2"/>
                  </a:solidFill>
                </a:rPr>
                <a:t>Participation</a:t>
              </a:r>
            </a:p>
            <a:p>
              <a:r>
                <a:rPr lang="fr-FR" sz="1200" b="1">
                  <a:solidFill>
                    <a:schemeClr val="bg2"/>
                  </a:solidFill>
                </a:rPr>
                <a:t>Communication</a:t>
              </a:r>
            </a:p>
          </p:txBody>
        </p:sp>
      </p:grpSp>
      <p:sp>
        <p:nvSpPr>
          <p:cNvPr id="209954" name="Line 21"/>
          <p:cNvSpPr>
            <a:spLocks noChangeShapeType="1"/>
          </p:cNvSpPr>
          <p:nvPr/>
        </p:nvSpPr>
        <p:spPr bwMode="auto">
          <a:xfrm>
            <a:off x="3262313" y="3575050"/>
            <a:ext cx="1893887" cy="1588"/>
          </a:xfrm>
          <a:prstGeom prst="line">
            <a:avLst/>
          </a:prstGeom>
          <a:noFill/>
          <a:ln w="9525">
            <a:solidFill>
              <a:srgbClr val="000000"/>
            </a:solidFill>
            <a:round/>
            <a:headEnd/>
            <a:tailEnd/>
          </a:ln>
        </p:spPr>
        <p:txBody>
          <a:bodyPr/>
          <a:lstStyle/>
          <a:p>
            <a:endParaRPr lang="fr-FR"/>
          </a:p>
        </p:txBody>
      </p:sp>
      <p:sp>
        <p:nvSpPr>
          <p:cNvPr id="209955" name="Line 21"/>
          <p:cNvSpPr>
            <a:spLocks noChangeShapeType="1"/>
          </p:cNvSpPr>
          <p:nvPr/>
        </p:nvSpPr>
        <p:spPr bwMode="auto">
          <a:xfrm>
            <a:off x="1373188" y="3571875"/>
            <a:ext cx="1893887" cy="1588"/>
          </a:xfrm>
          <a:prstGeom prst="line">
            <a:avLst/>
          </a:prstGeom>
          <a:noFill/>
          <a:ln w="9525">
            <a:solidFill>
              <a:srgbClr val="000000"/>
            </a:solidFill>
            <a:round/>
            <a:headEnd/>
            <a:tailEnd/>
          </a:ln>
        </p:spPr>
        <p:txBody>
          <a:bodyPr/>
          <a:lstStyle/>
          <a:p>
            <a:endParaRPr lang="fr-FR"/>
          </a:p>
        </p:txBody>
      </p:sp>
      <p:cxnSp>
        <p:nvCxnSpPr>
          <p:cNvPr id="209957" name="AutoShape 37"/>
          <p:cNvCxnSpPr>
            <a:cxnSpLocks noChangeShapeType="1"/>
          </p:cNvCxnSpPr>
          <p:nvPr/>
        </p:nvCxnSpPr>
        <p:spPr bwMode="auto">
          <a:xfrm>
            <a:off x="1371600" y="3571875"/>
            <a:ext cx="65088" cy="2389188"/>
          </a:xfrm>
          <a:prstGeom prst="straightConnector1">
            <a:avLst/>
          </a:prstGeom>
          <a:noFill/>
          <a:ln w="9525">
            <a:solidFill>
              <a:schemeClr val="tx1"/>
            </a:solidFill>
            <a:round/>
            <a:headEnd/>
            <a:tailEnd/>
          </a:ln>
          <a:effectLst/>
        </p:spPr>
      </p:cxnSp>
      <p:cxnSp>
        <p:nvCxnSpPr>
          <p:cNvPr id="209958" name="AutoShape 38"/>
          <p:cNvCxnSpPr>
            <a:cxnSpLocks noChangeShapeType="1"/>
          </p:cNvCxnSpPr>
          <p:nvPr/>
        </p:nvCxnSpPr>
        <p:spPr bwMode="auto">
          <a:xfrm>
            <a:off x="1371600" y="3571875"/>
            <a:ext cx="1136650" cy="2733675"/>
          </a:xfrm>
          <a:prstGeom prst="straightConnector1">
            <a:avLst/>
          </a:prstGeom>
          <a:noFill/>
          <a:ln w="9525">
            <a:solidFill>
              <a:schemeClr val="tx1"/>
            </a:solidFill>
            <a:round/>
            <a:headEnd/>
            <a:tailEnd/>
          </a:ln>
          <a:effectLst/>
        </p:spPr>
      </p:cxnSp>
      <p:sp>
        <p:nvSpPr>
          <p:cNvPr id="209959" name="Rectangle 39"/>
          <p:cNvSpPr>
            <a:spLocks noChangeArrowheads="1"/>
          </p:cNvSpPr>
          <p:nvPr/>
        </p:nvSpPr>
        <p:spPr bwMode="auto">
          <a:xfrm>
            <a:off x="266700" y="1387475"/>
            <a:ext cx="6459538" cy="396875"/>
          </a:xfrm>
          <a:prstGeom prst="rect">
            <a:avLst/>
          </a:prstGeom>
          <a:noFill/>
          <a:ln w="9525">
            <a:noFill/>
            <a:miter lim="800000"/>
            <a:headEnd/>
            <a:tailEnd/>
          </a:ln>
          <a:effectLst/>
        </p:spPr>
        <p:txBody>
          <a:bodyPr>
            <a:spAutoFit/>
          </a:bodyPr>
          <a:lstStyle/>
          <a:p>
            <a:pPr algn="l"/>
            <a:r>
              <a:rPr lang="fr-FR" sz="2000" b="1">
                <a:solidFill>
                  <a:schemeClr val="accent2"/>
                </a:solidFill>
                <a:sym typeface="Wingdings 2" pitchFamily="18" charset="2"/>
              </a:rPr>
              <a:t>2. LE TRAVAIL ENTRE PLAISIR ET MAL-ÊTRE</a:t>
            </a:r>
          </a:p>
        </p:txBody>
      </p:sp>
      <p:sp>
        <p:nvSpPr>
          <p:cNvPr id="209960" name="Text Box 40"/>
          <p:cNvSpPr txBox="1">
            <a:spLocks noChangeArrowheads="1"/>
          </p:cNvSpPr>
          <p:nvPr/>
        </p:nvSpPr>
        <p:spPr bwMode="auto">
          <a:xfrm>
            <a:off x="628650" y="1752600"/>
            <a:ext cx="6229350" cy="336550"/>
          </a:xfrm>
          <a:prstGeom prst="rect">
            <a:avLst/>
          </a:prstGeom>
          <a:noFill/>
          <a:ln w="9525">
            <a:noFill/>
            <a:miter lim="800000"/>
            <a:headEnd/>
            <a:tailEnd/>
          </a:ln>
          <a:effectLst/>
        </p:spPr>
        <p:txBody>
          <a:bodyPr>
            <a:spAutoFit/>
          </a:bodyPr>
          <a:lstStyle/>
          <a:p>
            <a:pPr algn="l">
              <a:spcBef>
                <a:spcPct val="50000"/>
              </a:spcBef>
            </a:pPr>
            <a:r>
              <a:rPr lang="fr-FR" sz="1600" b="1" u="sng">
                <a:solidFill>
                  <a:schemeClr val="bg2"/>
                </a:solidFill>
                <a:sym typeface="Wingdings" pitchFamily="2" charset="2"/>
              </a:rPr>
              <a:t> </a:t>
            </a:r>
            <a:r>
              <a:rPr lang="fr-FR" sz="1600" b="1" u="sng">
                <a:solidFill>
                  <a:schemeClr val="bg2"/>
                </a:solidFill>
                <a:sym typeface="Wingdings 2" pitchFamily="18" charset="2"/>
              </a:rPr>
              <a:t>FACTEURS DE RISQUE ET FACTEURS DE PROTECTION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DEBECB3C-DD6B-4752-9001-8CC5FB7C2779}" type="slidenum">
              <a:rPr lang="fr-FR"/>
              <a:pPr>
                <a:defRPr/>
              </a:pPr>
              <a:t>26</a:t>
            </a:fld>
            <a:endParaRPr lang="fr-FR"/>
          </a:p>
        </p:txBody>
      </p:sp>
      <p:sp>
        <p:nvSpPr>
          <p:cNvPr id="210946"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10947"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10948" name="Text Box 4"/>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10949" name="Text Box 5"/>
          <p:cNvSpPr txBox="1">
            <a:spLocks noChangeArrowheads="1"/>
          </p:cNvSpPr>
          <p:nvPr/>
        </p:nvSpPr>
        <p:spPr bwMode="auto">
          <a:xfrm>
            <a:off x="638175" y="3409950"/>
            <a:ext cx="5638800" cy="822325"/>
          </a:xfrm>
          <a:prstGeom prst="rect">
            <a:avLst/>
          </a:prstGeom>
          <a:noFill/>
          <a:ln w="9525">
            <a:noFill/>
            <a:miter lim="800000"/>
            <a:headEnd/>
            <a:tailEnd/>
          </a:ln>
          <a:effectLst/>
        </p:spPr>
        <p:txBody>
          <a:bodyPr>
            <a:spAutoFit/>
          </a:bodyPr>
          <a:lstStyle/>
          <a:p>
            <a:pPr>
              <a:spcBef>
                <a:spcPct val="50000"/>
              </a:spcBef>
            </a:pPr>
            <a:r>
              <a:rPr lang="fr-FR" sz="2400" b="1">
                <a:solidFill>
                  <a:schemeClr val="accent2"/>
                </a:solidFill>
              </a:rPr>
              <a:t>Chapitre 3 – Les troubles psychosociaux</a:t>
            </a:r>
          </a:p>
        </p:txBody>
      </p:sp>
      <p:pic>
        <p:nvPicPr>
          <p:cNvPr id="210951" name="Picture 7" descr="illustration concept de symbole de nuage avec le mot de problème à l'intérieur isolé sur fond gris Banque d'images - 19417980"/>
          <p:cNvPicPr>
            <a:picLocks noChangeAspect="1" noChangeArrowheads="1"/>
          </p:cNvPicPr>
          <p:nvPr/>
        </p:nvPicPr>
        <p:blipFill>
          <a:blip r:embed="rId2" cstate="print"/>
          <a:srcRect/>
          <a:stretch>
            <a:fillRect/>
          </a:stretch>
        </p:blipFill>
        <p:spPr bwMode="auto">
          <a:xfrm>
            <a:off x="1314450" y="4829175"/>
            <a:ext cx="4286250" cy="353377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Espace réservé du numéro de diapositive 4"/>
          <p:cNvSpPr>
            <a:spLocks noGrp="1" noChangeArrowheads="1"/>
          </p:cNvSpPr>
          <p:nvPr>
            <p:ph type="sldNum" sz="quarter" idx="10"/>
          </p:nvPr>
        </p:nvSpPr>
        <p:spPr/>
        <p:txBody>
          <a:bodyPr/>
          <a:lstStyle/>
          <a:p>
            <a:pPr>
              <a:defRPr/>
            </a:pPr>
            <a:fld id="{A294A871-972B-484E-BE4A-8FD8E54ECA1B}" type="slidenum">
              <a:rPr lang="fr-FR"/>
              <a:pPr>
                <a:defRPr/>
              </a:pPr>
              <a:t>27</a:t>
            </a:fld>
            <a:endParaRPr lang="fr-FR"/>
          </a:p>
        </p:txBody>
      </p:sp>
      <p:sp>
        <p:nvSpPr>
          <p:cNvPr id="138244" name="AutoShape 19"/>
          <p:cNvSpPr>
            <a:spLocks noChangeArrowheads="1"/>
          </p:cNvSpPr>
          <p:nvPr/>
        </p:nvSpPr>
        <p:spPr bwMode="auto">
          <a:xfrm>
            <a:off x="1247775" y="4184650"/>
            <a:ext cx="4229100" cy="1781175"/>
          </a:xfrm>
          <a:prstGeom prst="downArrowCallout">
            <a:avLst>
              <a:gd name="adj1" fmla="val 59358"/>
              <a:gd name="adj2" fmla="val 59358"/>
              <a:gd name="adj3" fmla="val 16667"/>
              <a:gd name="adj4" fmla="val 66667"/>
            </a:avLst>
          </a:prstGeom>
          <a:noFill/>
          <a:ln w="9525">
            <a:solidFill>
              <a:schemeClr val="tx1"/>
            </a:solidFill>
            <a:miter lim="800000"/>
            <a:headEnd/>
            <a:tailEnd/>
          </a:ln>
          <a:effectLst/>
        </p:spPr>
        <p:txBody>
          <a:bodyPr wrap="none" anchor="ctr"/>
          <a:lstStyle/>
          <a:p>
            <a:pPr algn="l"/>
            <a:endParaRPr lang="fr-FR" sz="1300"/>
          </a:p>
        </p:txBody>
      </p:sp>
      <p:sp>
        <p:nvSpPr>
          <p:cNvPr id="138245" name="Text Box 20"/>
          <p:cNvSpPr txBox="1">
            <a:spLocks noChangeArrowheads="1"/>
          </p:cNvSpPr>
          <p:nvPr/>
        </p:nvSpPr>
        <p:spPr bwMode="auto">
          <a:xfrm>
            <a:off x="1452563" y="4322763"/>
            <a:ext cx="3355975" cy="1036637"/>
          </a:xfrm>
          <a:prstGeom prst="rect">
            <a:avLst/>
          </a:prstGeom>
          <a:noFill/>
          <a:ln w="9525">
            <a:noFill/>
            <a:miter lim="800000"/>
            <a:headEnd/>
            <a:tailEnd/>
          </a:ln>
          <a:effectLst/>
        </p:spPr>
        <p:txBody>
          <a:bodyPr wrap="none">
            <a:spAutoFit/>
          </a:bodyPr>
          <a:lstStyle/>
          <a:p>
            <a:r>
              <a:rPr lang="fr-FR" sz="2000" b="1">
                <a:solidFill>
                  <a:schemeClr val="bg2"/>
                </a:solidFill>
              </a:rPr>
              <a:t>Risques psychosociaux</a:t>
            </a:r>
          </a:p>
          <a:p>
            <a:r>
              <a:rPr lang="fr-FR" sz="2000">
                <a:solidFill>
                  <a:schemeClr val="bg2"/>
                </a:solidFill>
              </a:rPr>
              <a:t>Risques = Causes</a:t>
            </a:r>
          </a:p>
          <a:p>
            <a:endParaRPr lang="fr-FR" sz="800">
              <a:solidFill>
                <a:schemeClr val="bg2"/>
              </a:solidFill>
            </a:endParaRPr>
          </a:p>
          <a:p>
            <a:r>
              <a:rPr lang="fr-FR" sz="1400">
                <a:solidFill>
                  <a:schemeClr val="bg2"/>
                </a:solidFill>
              </a:rPr>
              <a:t>Exemple de risque : surcharge de travail</a:t>
            </a:r>
          </a:p>
        </p:txBody>
      </p:sp>
      <p:sp>
        <p:nvSpPr>
          <p:cNvPr id="138247" name="Rectangle 21"/>
          <p:cNvSpPr>
            <a:spLocks noChangeArrowheads="1"/>
          </p:cNvSpPr>
          <p:nvPr/>
        </p:nvSpPr>
        <p:spPr bwMode="auto">
          <a:xfrm>
            <a:off x="1203325" y="5994400"/>
            <a:ext cx="4235450" cy="1346200"/>
          </a:xfrm>
          <a:prstGeom prst="rect">
            <a:avLst/>
          </a:prstGeom>
          <a:noFill/>
          <a:ln w="9525">
            <a:solidFill>
              <a:schemeClr val="tx1"/>
            </a:solidFill>
            <a:miter lim="800000"/>
            <a:headEnd/>
            <a:tailEnd/>
          </a:ln>
          <a:effectLst/>
        </p:spPr>
        <p:txBody>
          <a:bodyPr wrap="none" anchor="ctr"/>
          <a:lstStyle/>
          <a:p>
            <a:pPr algn="l"/>
            <a:endParaRPr lang="fr-FR" sz="1300"/>
          </a:p>
        </p:txBody>
      </p:sp>
      <p:sp>
        <p:nvSpPr>
          <p:cNvPr id="138248" name="Rectangle 22"/>
          <p:cNvSpPr>
            <a:spLocks noChangeArrowheads="1"/>
          </p:cNvSpPr>
          <p:nvPr/>
        </p:nvSpPr>
        <p:spPr bwMode="auto">
          <a:xfrm>
            <a:off x="1296988" y="6134100"/>
            <a:ext cx="3927475" cy="1036638"/>
          </a:xfrm>
          <a:prstGeom prst="rect">
            <a:avLst/>
          </a:prstGeom>
          <a:noFill/>
          <a:ln w="9525">
            <a:noFill/>
            <a:miter lim="800000"/>
            <a:headEnd/>
            <a:tailEnd/>
          </a:ln>
          <a:effectLst/>
        </p:spPr>
        <p:txBody>
          <a:bodyPr wrap="none">
            <a:spAutoFit/>
          </a:bodyPr>
          <a:lstStyle/>
          <a:p>
            <a:r>
              <a:rPr lang="fr-FR" sz="2000" b="1">
                <a:solidFill>
                  <a:schemeClr val="bg2"/>
                </a:solidFill>
              </a:rPr>
              <a:t>Troubles psychosociaux</a:t>
            </a:r>
          </a:p>
          <a:p>
            <a:r>
              <a:rPr lang="fr-FR" sz="2000">
                <a:solidFill>
                  <a:schemeClr val="bg2"/>
                </a:solidFill>
              </a:rPr>
              <a:t>Troubles = conséquences</a:t>
            </a:r>
          </a:p>
          <a:p>
            <a:endParaRPr lang="fr-FR" sz="800">
              <a:solidFill>
                <a:schemeClr val="bg2"/>
              </a:solidFill>
            </a:endParaRPr>
          </a:p>
          <a:p>
            <a:r>
              <a:rPr lang="fr-FR" sz="1400">
                <a:solidFill>
                  <a:schemeClr val="bg2"/>
                </a:solidFill>
              </a:rPr>
              <a:t>Exemple  de trouble : épuisement professionnel</a:t>
            </a:r>
          </a:p>
        </p:txBody>
      </p:sp>
      <p:sp>
        <p:nvSpPr>
          <p:cNvPr id="138249" name="Text Box 23"/>
          <p:cNvSpPr txBox="1">
            <a:spLocks noChangeArrowheads="1"/>
          </p:cNvSpPr>
          <p:nvPr/>
        </p:nvSpPr>
        <p:spPr bwMode="auto">
          <a:xfrm>
            <a:off x="508000" y="5740400"/>
            <a:ext cx="5588000" cy="292100"/>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38266" name="Text Box 26"/>
          <p:cNvSpPr txBox="1">
            <a:spLocks noChangeArrowheads="1"/>
          </p:cNvSpPr>
          <p:nvPr/>
        </p:nvSpPr>
        <p:spPr bwMode="auto">
          <a:xfrm>
            <a:off x="288925" y="1727200"/>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138267" name="Text Box 27"/>
          <p:cNvSpPr txBox="1">
            <a:spLocks noChangeArrowheads="1"/>
          </p:cNvSpPr>
          <p:nvPr/>
        </p:nvSpPr>
        <p:spPr bwMode="auto">
          <a:xfrm>
            <a:off x="365125" y="1679575"/>
            <a:ext cx="6337300" cy="2366963"/>
          </a:xfrm>
          <a:prstGeom prst="rect">
            <a:avLst/>
          </a:prstGeom>
          <a:noFill/>
          <a:ln w="9525">
            <a:noFill/>
            <a:miter lim="800000"/>
            <a:headEnd/>
            <a:tailEnd/>
          </a:ln>
          <a:effectLst/>
        </p:spPr>
        <p:txBody>
          <a:bodyPr>
            <a:spAutoFit/>
          </a:bodyPr>
          <a:lstStyle/>
          <a:p>
            <a:pPr algn="l"/>
            <a:endParaRPr lang="fr-FR" sz="1300"/>
          </a:p>
          <a:p>
            <a:pPr algn="just"/>
            <a:r>
              <a:rPr lang="fr-FR" sz="1300">
                <a:solidFill>
                  <a:schemeClr val="bg2"/>
                </a:solidFill>
              </a:rPr>
              <a:t>Il arrive que le travail n’apporte plus les éléments protecteurs pour des raisons liées à l’organisation, au contenu du travail, aux relations interpersonnelles…..</a:t>
            </a:r>
          </a:p>
          <a:p>
            <a:pPr algn="just"/>
            <a:r>
              <a:rPr lang="fr-FR" sz="1300">
                <a:solidFill>
                  <a:schemeClr val="bg2"/>
                </a:solidFill>
              </a:rPr>
              <a:t>La situation se dégrade alors, pouvant générer une certaine catégorie de risques : les risques psychosociaux générant des troubles psychosociaux.</a:t>
            </a:r>
          </a:p>
          <a:p>
            <a:pPr algn="just"/>
            <a:endParaRPr lang="fr-FR" sz="1300">
              <a:solidFill>
                <a:schemeClr val="bg2"/>
              </a:solidFill>
            </a:endParaRPr>
          </a:p>
          <a:p>
            <a:pPr algn="just"/>
            <a:endParaRPr lang="fr-FR" sz="1300">
              <a:solidFill>
                <a:schemeClr val="bg2"/>
              </a:solidFill>
            </a:endParaRPr>
          </a:p>
          <a:p>
            <a:pPr algn="just"/>
            <a:r>
              <a:rPr lang="fr-FR" sz="1300"/>
              <a:t>	</a:t>
            </a:r>
            <a:r>
              <a:rPr lang="fr-FR" sz="1600" b="1" u="sng">
                <a:solidFill>
                  <a:schemeClr val="bg2"/>
                </a:solidFill>
                <a:sym typeface="Wingdings" pitchFamily="2" charset="2"/>
              </a:rPr>
              <a:t> </a:t>
            </a:r>
            <a:r>
              <a:rPr lang="fr-FR" sz="1600" b="1" u="sng">
                <a:solidFill>
                  <a:schemeClr val="bg2"/>
                </a:solidFill>
              </a:rPr>
              <a:t>RISQUES ET TROUBLES PSYCHOSOCIAUX</a:t>
            </a:r>
          </a:p>
          <a:p>
            <a:pPr algn="just"/>
            <a:endParaRPr lang="fr-FR" sz="1600" b="1" u="sng">
              <a:solidFill>
                <a:schemeClr val="bg2"/>
              </a:solidFill>
            </a:endParaRPr>
          </a:p>
          <a:p>
            <a:pPr algn="just"/>
            <a:r>
              <a:rPr lang="fr-FR" sz="1300">
                <a:solidFill>
                  <a:schemeClr val="bg2"/>
                </a:solidFill>
                <a:sym typeface="Wingdings" pitchFamily="2" charset="2"/>
              </a:rPr>
              <a:t>Ces deux notions sont souvent confondues. On parle souvent de risque psychosocial pour définir ce qui est en fait un trouble, conséquence du risque.</a:t>
            </a:r>
            <a:endParaRPr lang="fr-FR" sz="1800">
              <a:solidFill>
                <a:schemeClr val="bg2"/>
              </a:solidFill>
            </a:endParaRPr>
          </a:p>
        </p:txBody>
      </p:sp>
      <p:sp>
        <p:nvSpPr>
          <p:cNvPr id="138270" name="Text Box 30"/>
          <p:cNvSpPr txBox="1">
            <a:spLocks noChangeArrowheads="1"/>
          </p:cNvSpPr>
          <p:nvPr/>
        </p:nvSpPr>
        <p:spPr bwMode="auto">
          <a:xfrm>
            <a:off x="304800" y="1417638"/>
            <a:ext cx="6858000" cy="396875"/>
          </a:xfrm>
          <a:prstGeom prst="rect">
            <a:avLst/>
          </a:prstGeom>
          <a:noFill/>
          <a:ln w="9525">
            <a:noFill/>
            <a:miter lim="800000"/>
            <a:headEnd/>
            <a:tailEnd/>
          </a:ln>
          <a:effectLst/>
        </p:spPr>
        <p:txBody>
          <a:bodyPr>
            <a:spAutoFit/>
          </a:bodyPr>
          <a:lstStyle/>
          <a:p>
            <a:pPr algn="l"/>
            <a:r>
              <a:rPr lang="fr-FR" sz="2000" b="1">
                <a:solidFill>
                  <a:schemeClr val="accent2"/>
                </a:solidFill>
              </a:rPr>
              <a:t>3. LES TROUBLES PSYCHOSOCIAUX</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Espace réservé du numéro de diapositive 4"/>
          <p:cNvSpPr>
            <a:spLocks noGrp="1" noChangeArrowheads="1"/>
          </p:cNvSpPr>
          <p:nvPr>
            <p:ph type="sldNum" sz="quarter" idx="10"/>
          </p:nvPr>
        </p:nvSpPr>
        <p:spPr/>
        <p:txBody>
          <a:bodyPr/>
          <a:lstStyle/>
          <a:p>
            <a:pPr>
              <a:defRPr/>
            </a:pPr>
            <a:fld id="{2CD70A30-16DC-480A-AF31-F4420AE30652}" type="slidenum">
              <a:rPr lang="fr-FR"/>
              <a:pPr>
                <a:defRPr/>
              </a:pPr>
              <a:t>28</a:t>
            </a:fld>
            <a:endParaRPr lang="fr-FR"/>
          </a:p>
        </p:txBody>
      </p:sp>
      <p:sp>
        <p:nvSpPr>
          <p:cNvPr id="140291" name="Text Box 5"/>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40293" name="Text Box 5"/>
          <p:cNvSpPr txBox="1">
            <a:spLocks noChangeArrowheads="1"/>
          </p:cNvSpPr>
          <p:nvPr/>
        </p:nvSpPr>
        <p:spPr bwMode="auto">
          <a:xfrm>
            <a:off x="457200" y="6248400"/>
            <a:ext cx="61150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0295" name="Text Box 7"/>
          <p:cNvSpPr txBox="1">
            <a:spLocks noChangeArrowheads="1"/>
          </p:cNvSpPr>
          <p:nvPr/>
        </p:nvSpPr>
        <p:spPr bwMode="auto">
          <a:xfrm>
            <a:off x="266700" y="2781300"/>
            <a:ext cx="6172200" cy="2776538"/>
          </a:xfrm>
          <a:prstGeom prst="rect">
            <a:avLst/>
          </a:prstGeom>
          <a:noFill/>
          <a:ln w="12700">
            <a:solidFill>
              <a:schemeClr val="bg2"/>
            </a:solidFill>
            <a:prstDash val="sysDot"/>
            <a:miter lim="800000"/>
            <a:headEnd/>
            <a:tailEnd/>
          </a:ln>
          <a:effectLst/>
        </p:spPr>
        <p:txBody>
          <a:bodyPr>
            <a:spAutoFit/>
          </a:bodyPr>
          <a:lstStyle/>
          <a:p>
            <a:pPr algn="just"/>
            <a:r>
              <a:rPr lang="fr-FR" sz="1300" b="1" dirty="0">
                <a:solidFill>
                  <a:schemeClr val="bg2"/>
                </a:solidFill>
                <a:effectLst>
                  <a:outerShdw blurRad="38100" dist="38100" dir="2700000" algn="tl">
                    <a:srgbClr val="C0C0C0"/>
                  </a:outerShdw>
                </a:effectLst>
                <a:sym typeface="Wingdings" pitchFamily="2" charset="2"/>
              </a:rPr>
              <a:t>Définition des risques </a:t>
            </a:r>
            <a:r>
              <a:rPr lang="fr-FR" sz="1300" b="1" dirty="0">
                <a:solidFill>
                  <a:schemeClr val="bg2"/>
                </a:solidFill>
                <a:sym typeface="Wingdings" pitchFamily="2" charset="2"/>
              </a:rPr>
              <a:t>psychosociaux</a:t>
            </a:r>
            <a:r>
              <a:rPr lang="fr-FR" sz="1300" dirty="0">
                <a:solidFill>
                  <a:schemeClr val="bg2"/>
                </a:solidFill>
                <a:effectLst>
                  <a:outerShdw blurRad="38100" dist="38100" dir="2700000" algn="tl">
                    <a:srgbClr val="C0C0C0"/>
                  </a:outerShdw>
                </a:effectLst>
                <a:sym typeface="Wingdings" pitchFamily="2" charset="2"/>
              </a:rPr>
              <a:t> :</a:t>
            </a:r>
            <a:r>
              <a:rPr lang="fr-FR" sz="1300" dirty="0">
                <a:solidFill>
                  <a:schemeClr val="bg2"/>
                </a:solidFill>
                <a:sym typeface="Wingdings" pitchFamily="2" charset="2"/>
              </a:rPr>
              <a:t> recouvrent les risques professionnels d’origine et de nature variées, qui mettent en jeu l’intégrité physique et la santé mentale des salariés, et ont, par conséquent, un impact sur le bon fonctionnement des organisations (ministère du travail).</a:t>
            </a:r>
          </a:p>
          <a:p>
            <a:pPr algn="just"/>
            <a:endParaRPr lang="fr-FR" sz="1300" dirty="0">
              <a:solidFill>
                <a:schemeClr val="bg2"/>
              </a:solidFill>
              <a:sym typeface="Wingdings" pitchFamily="2" charset="2"/>
            </a:endParaRPr>
          </a:p>
          <a:p>
            <a:pPr algn="just"/>
            <a:r>
              <a:rPr lang="fr-FR" sz="1300" b="1" dirty="0">
                <a:solidFill>
                  <a:schemeClr val="bg2"/>
                </a:solidFill>
                <a:sym typeface="Wingdings" pitchFamily="2" charset="2"/>
              </a:rPr>
              <a:t>Cette définition est donc plus large que celles du stress ou du harcèlement moral.</a:t>
            </a:r>
          </a:p>
          <a:p>
            <a:pPr algn="just"/>
            <a:endParaRPr lang="fr-FR" sz="1300" b="1" dirty="0">
              <a:solidFill>
                <a:schemeClr val="bg2"/>
              </a:solidFill>
              <a:sym typeface="Wingdings" pitchFamily="2" charset="2"/>
            </a:endParaRPr>
          </a:p>
          <a:p>
            <a:pPr algn="just"/>
            <a:r>
              <a:rPr lang="fr-FR" sz="1300" dirty="0">
                <a:solidFill>
                  <a:schemeClr val="bg2"/>
                </a:solidFill>
                <a:sym typeface="Wingdings" pitchFamily="2" charset="2"/>
              </a:rPr>
              <a:t>A noter : cette définition est </a:t>
            </a:r>
            <a:r>
              <a:rPr lang="fr-FR" sz="1300" dirty="0" smtClean="0">
                <a:solidFill>
                  <a:schemeClr val="bg2"/>
                </a:solidFill>
                <a:sym typeface="Wingdings" pitchFamily="2" charset="2"/>
              </a:rPr>
              <a:t>appuyée sur  les </a:t>
            </a:r>
            <a:r>
              <a:rPr lang="fr-FR" sz="1300" dirty="0">
                <a:solidFill>
                  <a:schemeClr val="bg2"/>
                </a:solidFill>
                <a:sym typeface="Wingdings" pitchFamily="2" charset="2"/>
              </a:rPr>
              <a:t>articles du code du travail : </a:t>
            </a:r>
          </a:p>
          <a:p>
            <a:pPr algn="just"/>
            <a:r>
              <a:rPr lang="fr-FR" sz="1300" dirty="0">
                <a:solidFill>
                  <a:schemeClr val="bg2"/>
                </a:solidFill>
                <a:sym typeface="Wingdings" pitchFamily="2" charset="2"/>
              </a:rPr>
              <a:t>L 4121 et suivants.</a:t>
            </a:r>
          </a:p>
          <a:p>
            <a:pPr algn="just"/>
            <a:endParaRPr lang="fr-FR" sz="1300" dirty="0">
              <a:solidFill>
                <a:schemeClr val="bg2"/>
              </a:solidFill>
              <a:sym typeface="Wingdings" pitchFamily="2" charset="2"/>
            </a:endParaRPr>
          </a:p>
          <a:p>
            <a:pPr algn="just"/>
            <a:r>
              <a:rPr lang="fr-FR" sz="1600" b="1" dirty="0">
                <a:solidFill>
                  <a:schemeClr val="bg2"/>
                </a:solidFill>
                <a:sym typeface="Wingdings" pitchFamily="2" charset="2"/>
              </a:rPr>
              <a:t>Le risque est donc considéré au sens de probabilité qu’un trouble se manifeste.</a:t>
            </a:r>
            <a:endParaRPr lang="fr-FR" sz="1600" dirty="0">
              <a:solidFill>
                <a:schemeClr val="bg2"/>
              </a:solidFill>
            </a:endParaRPr>
          </a:p>
        </p:txBody>
      </p:sp>
      <p:sp>
        <p:nvSpPr>
          <p:cNvPr id="140296" name="Text Box 8"/>
          <p:cNvSpPr txBox="1">
            <a:spLocks noChangeArrowheads="1"/>
          </p:cNvSpPr>
          <p:nvPr/>
        </p:nvSpPr>
        <p:spPr bwMode="auto">
          <a:xfrm>
            <a:off x="247650" y="5824538"/>
            <a:ext cx="6181725" cy="290512"/>
          </a:xfrm>
          <a:prstGeom prst="rect">
            <a:avLst/>
          </a:prstGeom>
          <a:noFill/>
          <a:ln w="9525">
            <a:noFill/>
            <a:miter lim="800000"/>
            <a:headEnd/>
            <a:tailEnd/>
          </a:ln>
          <a:effectLst/>
        </p:spPr>
        <p:txBody>
          <a:bodyPr>
            <a:spAutoFit/>
          </a:bodyPr>
          <a:lstStyle/>
          <a:p>
            <a:pPr>
              <a:spcBef>
                <a:spcPct val="50000"/>
              </a:spcBef>
            </a:pPr>
            <a:r>
              <a:rPr lang="fr-FR" sz="1300">
                <a:solidFill>
                  <a:schemeClr val="bg2"/>
                </a:solidFill>
                <a:sym typeface="Wingdings" pitchFamily="2" charset="2"/>
              </a:rPr>
              <a:t></a:t>
            </a:r>
          </a:p>
        </p:txBody>
      </p:sp>
      <p:sp>
        <p:nvSpPr>
          <p:cNvPr id="140297" name="Text Box 9"/>
          <p:cNvSpPr txBox="1">
            <a:spLocks noChangeArrowheads="1"/>
          </p:cNvSpPr>
          <p:nvPr/>
        </p:nvSpPr>
        <p:spPr bwMode="auto">
          <a:xfrm>
            <a:off x="254000" y="6445250"/>
            <a:ext cx="6172200" cy="1387475"/>
          </a:xfrm>
          <a:prstGeom prst="rect">
            <a:avLst/>
          </a:prstGeom>
          <a:noFill/>
          <a:ln w="12700">
            <a:solidFill>
              <a:schemeClr val="bg2"/>
            </a:solidFill>
            <a:prstDash val="sysDot"/>
            <a:miter lim="800000"/>
            <a:headEnd/>
            <a:tailEnd/>
          </a:ln>
          <a:effectLst/>
        </p:spPr>
        <p:txBody>
          <a:bodyPr>
            <a:spAutoFit/>
          </a:bodyPr>
          <a:lstStyle/>
          <a:p>
            <a:pPr algn="l"/>
            <a:r>
              <a:rPr lang="fr-FR" sz="1300" b="1">
                <a:solidFill>
                  <a:schemeClr val="bg2"/>
                </a:solidFill>
                <a:sym typeface="Wingdings" pitchFamily="2" charset="2"/>
              </a:rPr>
              <a:t>Définition des troubles psychosociaux : </a:t>
            </a:r>
            <a:r>
              <a:rPr lang="fr-FR" sz="1300">
                <a:solidFill>
                  <a:schemeClr val="bg2"/>
                </a:solidFill>
                <a:sym typeface="Wingdings" pitchFamily="2" charset="2"/>
              </a:rPr>
              <a:t>le trouble peut être caractérisé par l’apparition chez une ou plusieurs personnes de signes ou comportements qui peuvent s’aggraver et devenir pathogènes;</a:t>
            </a:r>
          </a:p>
          <a:p>
            <a:pPr algn="l"/>
            <a:endParaRPr lang="fr-FR" sz="1300">
              <a:solidFill>
                <a:schemeClr val="bg2"/>
              </a:solidFill>
              <a:sym typeface="Wingdings" pitchFamily="2" charset="2"/>
            </a:endParaRPr>
          </a:p>
          <a:p>
            <a:pPr algn="l"/>
            <a:r>
              <a:rPr lang="fr-FR" sz="1600" b="1">
                <a:solidFill>
                  <a:schemeClr val="bg2"/>
                </a:solidFill>
                <a:sym typeface="Wingdings" pitchFamily="2" charset="2"/>
              </a:rPr>
              <a:t>C’est donc l’apparition du trouble qui doit alerter l’entourage professionnel sur l’état de santé d’un salarié.</a:t>
            </a:r>
          </a:p>
        </p:txBody>
      </p:sp>
      <p:sp>
        <p:nvSpPr>
          <p:cNvPr id="140299" name="Text Box 11"/>
          <p:cNvSpPr txBox="1">
            <a:spLocks noChangeArrowheads="1"/>
          </p:cNvSpPr>
          <p:nvPr/>
        </p:nvSpPr>
        <p:spPr bwMode="auto">
          <a:xfrm>
            <a:off x="263525" y="8059738"/>
            <a:ext cx="6181725" cy="290512"/>
          </a:xfrm>
          <a:prstGeom prst="rect">
            <a:avLst/>
          </a:prstGeom>
          <a:noFill/>
          <a:ln w="9525">
            <a:noFill/>
            <a:miter lim="800000"/>
            <a:headEnd/>
            <a:tailEnd/>
          </a:ln>
          <a:effectLst/>
        </p:spPr>
        <p:txBody>
          <a:bodyPr>
            <a:spAutoFit/>
          </a:bodyPr>
          <a:lstStyle/>
          <a:p>
            <a:pPr>
              <a:spcBef>
                <a:spcPct val="50000"/>
              </a:spcBef>
            </a:pPr>
            <a:r>
              <a:rPr lang="fr-FR" sz="1300">
                <a:solidFill>
                  <a:schemeClr val="bg2"/>
                </a:solidFill>
                <a:sym typeface="Wingdings" pitchFamily="2" charset="2"/>
              </a:rPr>
              <a:t></a:t>
            </a:r>
          </a:p>
        </p:txBody>
      </p:sp>
      <p:sp>
        <p:nvSpPr>
          <p:cNvPr id="140301" name="Text Box 13"/>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
        <p:nvSpPr>
          <p:cNvPr id="140302" name="Rectangle 14"/>
          <p:cNvSpPr>
            <a:spLocks noChangeArrowheads="1"/>
          </p:cNvSpPr>
          <p:nvPr/>
        </p:nvSpPr>
        <p:spPr bwMode="auto">
          <a:xfrm>
            <a:off x="119063" y="1874838"/>
            <a:ext cx="6621462" cy="581025"/>
          </a:xfrm>
          <a:prstGeom prst="rect">
            <a:avLst/>
          </a:prstGeom>
          <a:noFill/>
          <a:ln w="9525">
            <a:noFill/>
            <a:miter lim="800000"/>
            <a:headEnd/>
            <a:tailEnd/>
          </a:ln>
          <a:effectLst/>
        </p:spPr>
        <p:txBody>
          <a:bodyPr>
            <a:spAutoFit/>
          </a:bodyPr>
          <a:lstStyle/>
          <a:p>
            <a:pPr algn="l">
              <a:buFont typeface="Wingdings" pitchFamily="2" charset="2"/>
              <a:buNone/>
            </a:pPr>
            <a:r>
              <a:rPr lang="fr-FR" sz="1600" b="1" dirty="0" smtClean="0">
                <a:solidFill>
                  <a:schemeClr val="bg2"/>
                </a:solidFill>
                <a:sym typeface="Wingdings" pitchFamily="2" charset="2"/>
              </a:rPr>
              <a:t></a:t>
            </a:r>
            <a:r>
              <a:rPr lang="fr-FR" sz="1600" b="1" u="sng" dirty="0">
                <a:solidFill>
                  <a:schemeClr val="bg2"/>
                </a:solidFill>
                <a:sym typeface="Wingdings" pitchFamily="2" charset="2"/>
              </a:rPr>
              <a:t>DEFINITION DES RISQUES ET </a:t>
            </a:r>
            <a:r>
              <a:rPr lang="fr-FR" sz="1600" b="1" u="sng" dirty="0" smtClean="0">
                <a:solidFill>
                  <a:schemeClr val="bg2"/>
                </a:solidFill>
                <a:sym typeface="Wingdings" pitchFamily="2" charset="2"/>
              </a:rPr>
              <a:t>DES TROUBLES PSYCHOSOCIAUX</a:t>
            </a:r>
            <a:endParaRPr lang="fr-FR" sz="1600" b="1" u="sng" dirty="0">
              <a:solidFill>
                <a:schemeClr val="bg2"/>
              </a:solidFill>
              <a:sym typeface="Wingdings" pitchFamily="2"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Espace réservé du numéro de diapositive 4"/>
          <p:cNvSpPr>
            <a:spLocks noGrp="1" noChangeArrowheads="1"/>
          </p:cNvSpPr>
          <p:nvPr>
            <p:ph type="sldNum" sz="quarter" idx="10"/>
          </p:nvPr>
        </p:nvSpPr>
        <p:spPr/>
        <p:txBody>
          <a:bodyPr/>
          <a:lstStyle/>
          <a:p>
            <a:pPr>
              <a:defRPr/>
            </a:pPr>
            <a:fld id="{6812E937-2A4D-4B2E-BE19-FB98A8F84C11}" type="slidenum">
              <a:rPr lang="fr-FR"/>
              <a:pPr>
                <a:defRPr/>
              </a:pPr>
              <a:t>29</a:t>
            </a:fld>
            <a:endParaRPr lang="fr-FR"/>
          </a:p>
        </p:txBody>
      </p:sp>
      <p:sp>
        <p:nvSpPr>
          <p:cNvPr id="11268" name="Text Box 4"/>
          <p:cNvSpPr txBox="1">
            <a:spLocks noChangeArrowheads="1"/>
          </p:cNvSpPr>
          <p:nvPr/>
        </p:nvSpPr>
        <p:spPr bwMode="auto">
          <a:xfrm>
            <a:off x="8175625" y="6488113"/>
            <a:ext cx="6332538" cy="492125"/>
          </a:xfrm>
          <a:prstGeom prst="rect">
            <a:avLst/>
          </a:prstGeom>
          <a:noFill/>
          <a:ln w="9525">
            <a:noFill/>
            <a:miter lim="800000"/>
            <a:headEnd/>
            <a:tailEnd/>
          </a:ln>
          <a:effectLst/>
        </p:spPr>
        <p:txBody>
          <a:bodyPr>
            <a:spAutoFit/>
          </a:bodyPr>
          <a:lstStyle/>
          <a:p>
            <a:pPr algn="l"/>
            <a:r>
              <a:rPr lang="fr-FR" sz="1300"/>
              <a:t>. </a:t>
            </a:r>
          </a:p>
          <a:p>
            <a:pPr algn="l"/>
            <a:endParaRPr lang="fr-FR" sz="1300"/>
          </a:p>
        </p:txBody>
      </p:sp>
      <p:sp>
        <p:nvSpPr>
          <p:cNvPr id="11304" name="Rectangle 40"/>
          <p:cNvSpPr>
            <a:spLocks noChangeArrowheads="1"/>
          </p:cNvSpPr>
          <p:nvPr/>
        </p:nvSpPr>
        <p:spPr bwMode="auto">
          <a:xfrm>
            <a:off x="119063" y="1874838"/>
            <a:ext cx="6316662" cy="366712"/>
          </a:xfrm>
          <a:prstGeom prst="rect">
            <a:avLst/>
          </a:prstGeom>
          <a:noFill/>
          <a:ln w="9525">
            <a:noFill/>
            <a:miter lim="800000"/>
            <a:headEnd/>
            <a:tailEnd/>
          </a:ln>
          <a:effectLst/>
        </p:spPr>
        <p:txBody>
          <a:bodyPr>
            <a:spAutoFit/>
          </a:bodyPr>
          <a:lstStyle/>
          <a:p>
            <a:pPr algn="l">
              <a:buFont typeface="Wingdings" pitchFamily="2" charset="2"/>
              <a:buNone/>
            </a:pPr>
            <a:r>
              <a:rPr lang="fr-FR" sz="1800" b="1">
                <a:sym typeface="Wingdings" pitchFamily="2" charset="2"/>
              </a:rPr>
              <a:t>	</a:t>
            </a:r>
            <a:r>
              <a:rPr lang="fr-FR" sz="1800" b="1">
                <a:solidFill>
                  <a:schemeClr val="bg2"/>
                </a:solidFill>
                <a:sym typeface="Wingdings" pitchFamily="2" charset="2"/>
              </a:rPr>
              <a:t></a:t>
            </a:r>
            <a:r>
              <a:rPr lang="fr-FR" sz="1600" b="1" u="sng">
                <a:solidFill>
                  <a:schemeClr val="bg2"/>
                </a:solidFill>
                <a:sym typeface="Wingdings" pitchFamily="2" charset="2"/>
              </a:rPr>
              <a:t>L’APPARITION DU TROUBLE PSYCHOSOCIAL</a:t>
            </a:r>
          </a:p>
        </p:txBody>
      </p:sp>
      <p:sp>
        <p:nvSpPr>
          <p:cNvPr id="11311" name="Line 47"/>
          <p:cNvSpPr>
            <a:spLocks noChangeShapeType="1"/>
          </p:cNvSpPr>
          <p:nvPr/>
        </p:nvSpPr>
        <p:spPr bwMode="auto">
          <a:xfrm flipV="1">
            <a:off x="3927475" y="4197350"/>
            <a:ext cx="0" cy="744538"/>
          </a:xfrm>
          <a:prstGeom prst="line">
            <a:avLst/>
          </a:prstGeom>
          <a:noFill/>
          <a:ln w="76200">
            <a:solidFill>
              <a:srgbClr val="C0C0C0"/>
            </a:solidFill>
            <a:round/>
            <a:headEnd/>
            <a:tailEnd/>
          </a:ln>
          <a:effectLst/>
        </p:spPr>
        <p:txBody>
          <a:bodyPr/>
          <a:lstStyle/>
          <a:p>
            <a:endParaRPr lang="fr-FR"/>
          </a:p>
        </p:txBody>
      </p:sp>
      <p:sp>
        <p:nvSpPr>
          <p:cNvPr id="11312" name="Oval 19"/>
          <p:cNvSpPr>
            <a:spLocks noChangeAspect="1" noChangeArrowheads="1"/>
          </p:cNvSpPr>
          <p:nvPr/>
        </p:nvSpPr>
        <p:spPr bwMode="auto">
          <a:xfrm>
            <a:off x="2036763" y="5491163"/>
            <a:ext cx="2271712" cy="798512"/>
          </a:xfrm>
          <a:prstGeom prst="ellipse">
            <a:avLst/>
          </a:prstGeom>
          <a:solidFill>
            <a:srgbClr val="008080"/>
          </a:solidFill>
          <a:ln w="9525">
            <a:solidFill>
              <a:srgbClr val="000000"/>
            </a:solidFill>
            <a:round/>
            <a:headEnd/>
            <a:tailEnd/>
          </a:ln>
        </p:spPr>
        <p:txBody>
          <a:bodyPr/>
          <a:lstStyle/>
          <a:p>
            <a:pPr algn="l"/>
            <a:endParaRPr lang="fr-FR" sz="1800"/>
          </a:p>
        </p:txBody>
      </p:sp>
      <p:sp>
        <p:nvSpPr>
          <p:cNvPr id="11313" name="Line 49"/>
          <p:cNvSpPr>
            <a:spLocks noChangeShapeType="1"/>
          </p:cNvSpPr>
          <p:nvPr/>
        </p:nvSpPr>
        <p:spPr bwMode="auto">
          <a:xfrm>
            <a:off x="3155950" y="4672013"/>
            <a:ext cx="0" cy="989012"/>
          </a:xfrm>
          <a:prstGeom prst="line">
            <a:avLst/>
          </a:prstGeom>
          <a:noFill/>
          <a:ln w="38100">
            <a:solidFill>
              <a:srgbClr val="C0C0C0"/>
            </a:solidFill>
            <a:round/>
            <a:headEnd/>
            <a:tailEnd/>
          </a:ln>
          <a:effectLst/>
        </p:spPr>
        <p:txBody>
          <a:bodyPr/>
          <a:lstStyle/>
          <a:p>
            <a:endParaRPr lang="fr-FR"/>
          </a:p>
        </p:txBody>
      </p:sp>
      <p:sp>
        <p:nvSpPr>
          <p:cNvPr id="11314" name="Line 50"/>
          <p:cNvSpPr>
            <a:spLocks noChangeShapeType="1"/>
          </p:cNvSpPr>
          <p:nvPr/>
        </p:nvSpPr>
        <p:spPr bwMode="auto">
          <a:xfrm flipV="1">
            <a:off x="2384425" y="3689350"/>
            <a:ext cx="0" cy="744538"/>
          </a:xfrm>
          <a:prstGeom prst="line">
            <a:avLst/>
          </a:prstGeom>
          <a:noFill/>
          <a:ln w="76200">
            <a:solidFill>
              <a:srgbClr val="C0C0C0"/>
            </a:solidFill>
            <a:round/>
            <a:headEnd/>
            <a:tailEnd/>
          </a:ln>
          <a:effectLst/>
        </p:spPr>
        <p:txBody>
          <a:bodyPr/>
          <a:lstStyle/>
          <a:p>
            <a:endParaRPr lang="fr-FR"/>
          </a:p>
        </p:txBody>
      </p:sp>
      <p:sp>
        <p:nvSpPr>
          <p:cNvPr id="11315" name="Line 51"/>
          <p:cNvSpPr>
            <a:spLocks noChangeShapeType="1"/>
          </p:cNvSpPr>
          <p:nvPr/>
        </p:nvSpPr>
        <p:spPr bwMode="auto">
          <a:xfrm flipH="1">
            <a:off x="1831975" y="3613150"/>
            <a:ext cx="977900" cy="0"/>
          </a:xfrm>
          <a:prstGeom prst="line">
            <a:avLst/>
          </a:prstGeom>
          <a:noFill/>
          <a:ln w="104775" cmpd="dbl">
            <a:solidFill>
              <a:srgbClr val="C0C0C0"/>
            </a:solidFill>
            <a:round/>
            <a:headEnd/>
            <a:tailEnd/>
          </a:ln>
          <a:effectLst/>
        </p:spPr>
        <p:txBody>
          <a:bodyPr/>
          <a:lstStyle/>
          <a:p>
            <a:endParaRPr lang="fr-FR"/>
          </a:p>
        </p:txBody>
      </p:sp>
      <p:sp>
        <p:nvSpPr>
          <p:cNvPr id="11316" name="Line 52"/>
          <p:cNvSpPr>
            <a:spLocks noChangeShapeType="1"/>
          </p:cNvSpPr>
          <p:nvPr/>
        </p:nvSpPr>
        <p:spPr bwMode="auto">
          <a:xfrm>
            <a:off x="3155950" y="4687888"/>
            <a:ext cx="771525" cy="254000"/>
          </a:xfrm>
          <a:prstGeom prst="line">
            <a:avLst/>
          </a:prstGeom>
          <a:noFill/>
          <a:ln w="76200">
            <a:solidFill>
              <a:srgbClr val="C0C0C0"/>
            </a:solidFill>
            <a:round/>
            <a:headEnd/>
            <a:tailEnd/>
          </a:ln>
          <a:effectLst/>
        </p:spPr>
        <p:txBody>
          <a:bodyPr/>
          <a:lstStyle/>
          <a:p>
            <a:endParaRPr lang="fr-FR"/>
          </a:p>
        </p:txBody>
      </p:sp>
      <p:sp>
        <p:nvSpPr>
          <p:cNvPr id="11317" name="Line 53"/>
          <p:cNvSpPr>
            <a:spLocks noChangeShapeType="1"/>
          </p:cNvSpPr>
          <p:nvPr/>
        </p:nvSpPr>
        <p:spPr bwMode="auto">
          <a:xfrm flipH="1" flipV="1">
            <a:off x="1708150" y="3341688"/>
            <a:ext cx="123825" cy="238125"/>
          </a:xfrm>
          <a:prstGeom prst="line">
            <a:avLst/>
          </a:prstGeom>
          <a:noFill/>
          <a:ln w="38100">
            <a:solidFill>
              <a:srgbClr val="C0C0C0"/>
            </a:solidFill>
            <a:round/>
            <a:headEnd/>
            <a:tailEnd/>
          </a:ln>
          <a:effectLst/>
        </p:spPr>
        <p:txBody>
          <a:bodyPr/>
          <a:lstStyle/>
          <a:p>
            <a:endParaRPr lang="fr-FR"/>
          </a:p>
        </p:txBody>
      </p:sp>
      <p:sp>
        <p:nvSpPr>
          <p:cNvPr id="11318" name="Line 54"/>
          <p:cNvSpPr>
            <a:spLocks noChangeShapeType="1"/>
          </p:cNvSpPr>
          <p:nvPr/>
        </p:nvSpPr>
        <p:spPr bwMode="auto">
          <a:xfrm rot="-5400000" flipH="1" flipV="1">
            <a:off x="2766219" y="3385344"/>
            <a:ext cx="220662" cy="133350"/>
          </a:xfrm>
          <a:prstGeom prst="line">
            <a:avLst/>
          </a:prstGeom>
          <a:noFill/>
          <a:ln w="38100">
            <a:solidFill>
              <a:srgbClr val="C0C0C0"/>
            </a:solidFill>
            <a:round/>
            <a:headEnd/>
            <a:tailEnd/>
          </a:ln>
          <a:effectLst/>
        </p:spPr>
        <p:txBody>
          <a:bodyPr/>
          <a:lstStyle/>
          <a:p>
            <a:endParaRPr lang="fr-FR"/>
          </a:p>
        </p:txBody>
      </p:sp>
      <p:sp>
        <p:nvSpPr>
          <p:cNvPr id="11319" name="Rectangle 55"/>
          <p:cNvSpPr>
            <a:spLocks noChangeArrowheads="1"/>
          </p:cNvSpPr>
          <p:nvPr/>
        </p:nvSpPr>
        <p:spPr bwMode="auto">
          <a:xfrm>
            <a:off x="1828800" y="2446338"/>
            <a:ext cx="989013" cy="1022350"/>
          </a:xfrm>
          <a:prstGeom prst="rect">
            <a:avLst/>
          </a:prstGeom>
          <a:solidFill>
            <a:srgbClr val="00FF00">
              <a:alpha val="69000"/>
            </a:srgbClr>
          </a:solidFill>
          <a:ln w="9525">
            <a:solidFill>
              <a:schemeClr val="tx1"/>
            </a:solidFill>
            <a:miter lim="800000"/>
            <a:headEnd/>
            <a:tailEnd/>
          </a:ln>
          <a:effectLst/>
        </p:spPr>
        <p:txBody>
          <a:bodyPr wrap="none" anchor="ctr"/>
          <a:lstStyle/>
          <a:p>
            <a:r>
              <a:rPr lang="fr-FR" sz="1400"/>
              <a:t>Facteurs de</a:t>
            </a:r>
          </a:p>
          <a:p>
            <a:r>
              <a:rPr lang="fr-FR" sz="1400"/>
              <a:t>protection</a:t>
            </a:r>
          </a:p>
        </p:txBody>
      </p:sp>
      <p:sp>
        <p:nvSpPr>
          <p:cNvPr id="11320" name="Rectangle 56"/>
          <p:cNvSpPr>
            <a:spLocks noChangeArrowheads="1"/>
          </p:cNvSpPr>
          <p:nvPr/>
        </p:nvSpPr>
        <p:spPr bwMode="auto">
          <a:xfrm>
            <a:off x="3465513" y="2940050"/>
            <a:ext cx="990600" cy="1022350"/>
          </a:xfrm>
          <a:prstGeom prst="rect">
            <a:avLst/>
          </a:prstGeom>
          <a:solidFill>
            <a:srgbClr val="FF0000">
              <a:alpha val="59000"/>
            </a:srgbClr>
          </a:solidFill>
          <a:ln w="9525">
            <a:solidFill>
              <a:schemeClr val="tx1"/>
            </a:solidFill>
            <a:miter lim="800000"/>
            <a:headEnd/>
            <a:tailEnd/>
          </a:ln>
          <a:effectLst/>
        </p:spPr>
        <p:txBody>
          <a:bodyPr wrap="none" anchor="ctr"/>
          <a:lstStyle/>
          <a:p>
            <a:r>
              <a:rPr lang="fr-FR" sz="1400"/>
              <a:t>Facteurs de</a:t>
            </a:r>
          </a:p>
          <a:p>
            <a:r>
              <a:rPr lang="fr-FR" sz="1400"/>
              <a:t>risques</a:t>
            </a:r>
          </a:p>
        </p:txBody>
      </p:sp>
      <p:sp>
        <p:nvSpPr>
          <p:cNvPr id="11321" name="Line 57"/>
          <p:cNvSpPr>
            <a:spLocks noChangeShapeType="1"/>
          </p:cNvSpPr>
          <p:nvPr/>
        </p:nvSpPr>
        <p:spPr bwMode="auto">
          <a:xfrm flipH="1">
            <a:off x="3436938" y="4141788"/>
            <a:ext cx="979487" cy="0"/>
          </a:xfrm>
          <a:prstGeom prst="line">
            <a:avLst/>
          </a:prstGeom>
          <a:noFill/>
          <a:ln w="104775" cmpd="dbl">
            <a:solidFill>
              <a:srgbClr val="C0C0C0"/>
            </a:solidFill>
            <a:round/>
            <a:headEnd/>
            <a:tailEnd/>
          </a:ln>
          <a:effectLst/>
        </p:spPr>
        <p:txBody>
          <a:bodyPr/>
          <a:lstStyle/>
          <a:p>
            <a:endParaRPr lang="fr-FR"/>
          </a:p>
        </p:txBody>
      </p:sp>
      <p:sp>
        <p:nvSpPr>
          <p:cNvPr id="11322" name="Line 58"/>
          <p:cNvSpPr>
            <a:spLocks noChangeShapeType="1"/>
          </p:cNvSpPr>
          <p:nvPr/>
        </p:nvSpPr>
        <p:spPr bwMode="auto">
          <a:xfrm rot="-5400000" flipH="1" flipV="1">
            <a:off x="4372768" y="3910807"/>
            <a:ext cx="220663" cy="133350"/>
          </a:xfrm>
          <a:prstGeom prst="line">
            <a:avLst/>
          </a:prstGeom>
          <a:noFill/>
          <a:ln w="38100">
            <a:solidFill>
              <a:srgbClr val="C0C0C0"/>
            </a:solidFill>
            <a:round/>
            <a:headEnd/>
            <a:tailEnd/>
          </a:ln>
          <a:effectLst/>
        </p:spPr>
        <p:txBody>
          <a:bodyPr/>
          <a:lstStyle/>
          <a:p>
            <a:endParaRPr lang="fr-FR"/>
          </a:p>
        </p:txBody>
      </p:sp>
      <p:sp>
        <p:nvSpPr>
          <p:cNvPr id="11323" name="Line 59"/>
          <p:cNvSpPr>
            <a:spLocks noChangeShapeType="1"/>
          </p:cNvSpPr>
          <p:nvPr/>
        </p:nvSpPr>
        <p:spPr bwMode="auto">
          <a:xfrm flipH="1" flipV="1">
            <a:off x="3313113" y="3849688"/>
            <a:ext cx="123825" cy="238125"/>
          </a:xfrm>
          <a:prstGeom prst="line">
            <a:avLst/>
          </a:prstGeom>
          <a:noFill/>
          <a:ln w="38100">
            <a:solidFill>
              <a:srgbClr val="C0C0C0"/>
            </a:solidFill>
            <a:round/>
            <a:headEnd/>
            <a:tailEnd/>
          </a:ln>
          <a:effectLst/>
        </p:spPr>
        <p:txBody>
          <a:bodyPr/>
          <a:lstStyle/>
          <a:p>
            <a:endParaRPr lang="fr-FR"/>
          </a:p>
        </p:txBody>
      </p:sp>
      <p:sp>
        <p:nvSpPr>
          <p:cNvPr id="11324" name="Line 60"/>
          <p:cNvSpPr>
            <a:spLocks noChangeShapeType="1"/>
          </p:cNvSpPr>
          <p:nvPr/>
        </p:nvSpPr>
        <p:spPr bwMode="auto">
          <a:xfrm>
            <a:off x="2384425" y="4433888"/>
            <a:ext cx="771525" cy="254000"/>
          </a:xfrm>
          <a:prstGeom prst="line">
            <a:avLst/>
          </a:prstGeom>
          <a:noFill/>
          <a:ln w="76200">
            <a:solidFill>
              <a:srgbClr val="C0C0C0"/>
            </a:solidFill>
            <a:round/>
            <a:headEnd/>
            <a:tailEnd/>
          </a:ln>
          <a:effectLst/>
        </p:spPr>
        <p:txBody>
          <a:bodyPr/>
          <a:lstStyle/>
          <a:p>
            <a:endParaRPr lang="fr-FR"/>
          </a:p>
        </p:txBody>
      </p:sp>
      <p:sp>
        <p:nvSpPr>
          <p:cNvPr id="11326" name="Text Box 62"/>
          <p:cNvSpPr txBox="1">
            <a:spLocks noChangeArrowheads="1"/>
          </p:cNvSpPr>
          <p:nvPr/>
        </p:nvSpPr>
        <p:spPr bwMode="auto">
          <a:xfrm>
            <a:off x="2441575" y="5691188"/>
            <a:ext cx="1649413" cy="336550"/>
          </a:xfrm>
          <a:prstGeom prst="rect">
            <a:avLst/>
          </a:prstGeom>
          <a:noFill/>
          <a:ln w="9525">
            <a:noFill/>
            <a:miter lim="800000"/>
            <a:headEnd/>
            <a:tailEnd/>
          </a:ln>
          <a:effectLst/>
        </p:spPr>
        <p:txBody>
          <a:bodyPr>
            <a:spAutoFit/>
          </a:bodyPr>
          <a:lstStyle/>
          <a:p>
            <a:pPr algn="l">
              <a:spcBef>
                <a:spcPct val="50000"/>
              </a:spcBef>
            </a:pPr>
            <a:r>
              <a:rPr lang="fr-FR" sz="1600" b="1">
                <a:solidFill>
                  <a:srgbClr val="FF5050"/>
                </a:solidFill>
              </a:rPr>
              <a:t>Déséquilibre</a:t>
            </a:r>
          </a:p>
        </p:txBody>
      </p:sp>
      <p:sp>
        <p:nvSpPr>
          <p:cNvPr id="11327" name="AutoShape 63"/>
          <p:cNvSpPr>
            <a:spLocks noChangeArrowheads="1"/>
          </p:cNvSpPr>
          <p:nvPr/>
        </p:nvSpPr>
        <p:spPr bwMode="auto">
          <a:xfrm>
            <a:off x="2922588" y="6324600"/>
            <a:ext cx="369887" cy="571500"/>
          </a:xfrm>
          <a:prstGeom prst="downArrow">
            <a:avLst>
              <a:gd name="adj1" fmla="val 50000"/>
              <a:gd name="adj2" fmla="val 38627"/>
            </a:avLst>
          </a:prstGeom>
          <a:solidFill>
            <a:srgbClr val="C0C0C0">
              <a:alpha val="38000"/>
            </a:srgbClr>
          </a:solidFill>
          <a:ln w="9525">
            <a:solidFill>
              <a:schemeClr val="tx1"/>
            </a:solidFill>
            <a:miter lim="800000"/>
            <a:headEnd/>
            <a:tailEnd/>
          </a:ln>
          <a:effectLst/>
        </p:spPr>
        <p:txBody>
          <a:bodyPr wrap="none" anchor="ctr"/>
          <a:lstStyle/>
          <a:p>
            <a:endParaRPr lang="fr-FR"/>
          </a:p>
        </p:txBody>
      </p:sp>
      <p:sp>
        <p:nvSpPr>
          <p:cNvPr id="11328" name="Rectangle 64"/>
          <p:cNvSpPr>
            <a:spLocks noChangeArrowheads="1"/>
          </p:cNvSpPr>
          <p:nvPr/>
        </p:nvSpPr>
        <p:spPr bwMode="auto">
          <a:xfrm>
            <a:off x="369888" y="6989763"/>
            <a:ext cx="5745162" cy="366712"/>
          </a:xfrm>
          <a:prstGeom prst="rect">
            <a:avLst/>
          </a:prstGeom>
          <a:noFill/>
          <a:ln w="9525">
            <a:noFill/>
            <a:miter lim="800000"/>
            <a:headEnd/>
            <a:tailEnd/>
          </a:ln>
          <a:effectLst/>
        </p:spPr>
        <p:txBody>
          <a:bodyPr>
            <a:spAutoFit/>
          </a:bodyPr>
          <a:lstStyle/>
          <a:p>
            <a:pPr algn="l"/>
            <a:r>
              <a:rPr lang="fr-FR" sz="1800"/>
              <a:t>                   </a:t>
            </a:r>
            <a:r>
              <a:rPr lang="fr-FR" sz="1800" b="1">
                <a:solidFill>
                  <a:schemeClr val="bg2"/>
                </a:solidFill>
              </a:rPr>
              <a:t>RISQUE PSYCHOSOCIAL</a:t>
            </a:r>
          </a:p>
        </p:txBody>
      </p:sp>
      <p:sp>
        <p:nvSpPr>
          <p:cNvPr id="11329" name="AutoShape 65"/>
          <p:cNvSpPr>
            <a:spLocks noChangeArrowheads="1"/>
          </p:cNvSpPr>
          <p:nvPr/>
        </p:nvSpPr>
        <p:spPr bwMode="auto">
          <a:xfrm>
            <a:off x="2895600" y="7381875"/>
            <a:ext cx="369888" cy="571500"/>
          </a:xfrm>
          <a:prstGeom prst="downArrow">
            <a:avLst>
              <a:gd name="adj1" fmla="val 50000"/>
              <a:gd name="adj2" fmla="val 38627"/>
            </a:avLst>
          </a:prstGeom>
          <a:solidFill>
            <a:srgbClr val="C0C0C0">
              <a:alpha val="38000"/>
            </a:srgbClr>
          </a:solidFill>
          <a:ln w="9525">
            <a:solidFill>
              <a:schemeClr val="tx1"/>
            </a:solidFill>
            <a:miter lim="800000"/>
            <a:headEnd/>
            <a:tailEnd/>
          </a:ln>
          <a:effectLst/>
        </p:spPr>
        <p:txBody>
          <a:bodyPr wrap="none" anchor="ctr"/>
          <a:lstStyle/>
          <a:p>
            <a:endParaRPr lang="fr-FR"/>
          </a:p>
        </p:txBody>
      </p:sp>
      <p:pic>
        <p:nvPicPr>
          <p:cNvPr id="11330" name="Picture 66" descr="MC900346317[1]"/>
          <p:cNvPicPr>
            <a:picLocks noChangeAspect="1" noChangeArrowheads="1"/>
          </p:cNvPicPr>
          <p:nvPr/>
        </p:nvPicPr>
        <p:blipFill>
          <a:blip r:embed="rId2" cstate="print"/>
          <a:srcRect/>
          <a:stretch>
            <a:fillRect/>
          </a:stretch>
        </p:blipFill>
        <p:spPr bwMode="auto">
          <a:xfrm>
            <a:off x="450850" y="8029575"/>
            <a:ext cx="695325" cy="715963"/>
          </a:xfrm>
          <a:prstGeom prst="rect">
            <a:avLst/>
          </a:prstGeom>
          <a:noFill/>
        </p:spPr>
      </p:pic>
      <p:sp>
        <p:nvSpPr>
          <p:cNvPr id="11331" name="Text Box 67"/>
          <p:cNvSpPr txBox="1">
            <a:spLocks noChangeArrowheads="1"/>
          </p:cNvSpPr>
          <p:nvPr/>
        </p:nvSpPr>
        <p:spPr bwMode="auto">
          <a:xfrm>
            <a:off x="1227138" y="8059738"/>
            <a:ext cx="5235575" cy="457200"/>
          </a:xfrm>
          <a:prstGeom prst="rect">
            <a:avLst/>
          </a:prstGeom>
          <a:noFill/>
          <a:ln w="9525">
            <a:noFill/>
            <a:miter lim="800000"/>
            <a:headEnd/>
            <a:tailEnd/>
          </a:ln>
          <a:effectLst/>
        </p:spPr>
        <p:txBody>
          <a:bodyPr>
            <a:spAutoFit/>
          </a:bodyPr>
          <a:lstStyle/>
          <a:p>
            <a:pPr algn="l">
              <a:spcBef>
                <a:spcPct val="50000"/>
              </a:spcBef>
            </a:pPr>
            <a:r>
              <a:rPr lang="fr-FR" sz="1800">
                <a:solidFill>
                  <a:schemeClr val="bg2"/>
                </a:solidFill>
              </a:rPr>
              <a:t>Apparition du « </a:t>
            </a:r>
            <a:r>
              <a:rPr lang="fr-FR" sz="1800" b="1" u="sng">
                <a:solidFill>
                  <a:schemeClr val="bg2"/>
                </a:solidFill>
              </a:rPr>
              <a:t>TROUBLE</a:t>
            </a:r>
            <a:r>
              <a:rPr lang="fr-FR" sz="2400" b="1" u="sng">
                <a:solidFill>
                  <a:schemeClr val="bg2"/>
                </a:solidFill>
              </a:rPr>
              <a:t> </a:t>
            </a:r>
            <a:r>
              <a:rPr lang="fr-FR" sz="1800" b="1" u="sng">
                <a:solidFill>
                  <a:schemeClr val="bg2"/>
                </a:solidFill>
              </a:rPr>
              <a:t>PSYCHOSOCIAL</a:t>
            </a:r>
            <a:r>
              <a:rPr lang="fr-FR" sz="2400" b="1" u="sng">
                <a:solidFill>
                  <a:schemeClr val="bg2"/>
                </a:solidFill>
              </a:rPr>
              <a:t> »</a:t>
            </a:r>
          </a:p>
        </p:txBody>
      </p:sp>
      <p:sp>
        <p:nvSpPr>
          <p:cNvPr id="11332" name="Text Box 68"/>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 name="Espace réservé du numéro de diapositive 4"/>
          <p:cNvSpPr>
            <a:spLocks noGrp="1" noChangeArrowheads="1"/>
          </p:cNvSpPr>
          <p:nvPr>
            <p:ph type="sldNum" sz="quarter" idx="10"/>
          </p:nvPr>
        </p:nvSpPr>
        <p:spPr/>
        <p:txBody>
          <a:bodyPr/>
          <a:lstStyle/>
          <a:p>
            <a:pPr>
              <a:defRPr/>
            </a:pPr>
            <a:fld id="{2AD6DA7C-E006-4EF6-9724-FFC154B67400}" type="slidenum">
              <a:rPr lang="fr-FR"/>
              <a:pPr>
                <a:defRPr/>
              </a:pPr>
              <a:t>3</a:t>
            </a:fld>
            <a:endParaRPr lang="fr-FR"/>
          </a:p>
        </p:txBody>
      </p:sp>
      <p:graphicFrame>
        <p:nvGraphicFramePr>
          <p:cNvPr id="277506" name="Group 2"/>
          <p:cNvGraphicFramePr>
            <a:graphicFrameLocks noGrp="1"/>
          </p:cNvGraphicFramePr>
          <p:nvPr/>
        </p:nvGraphicFramePr>
        <p:xfrm>
          <a:off x="6181725" y="2359025"/>
          <a:ext cx="276225" cy="200025"/>
        </p:xfrm>
        <a:graphic>
          <a:graphicData uri="http://schemas.openxmlformats.org/drawingml/2006/table">
            <a:tbl>
              <a:tblPr/>
              <a:tblGrid>
                <a:gridCol w="276225"/>
              </a:tblGrid>
              <a:tr h="200025">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77512" name="Group 8"/>
          <p:cNvGraphicFramePr>
            <a:graphicFrameLocks noGrp="1"/>
          </p:cNvGraphicFramePr>
          <p:nvPr/>
        </p:nvGraphicFramePr>
        <p:xfrm>
          <a:off x="6124575" y="2635250"/>
          <a:ext cx="333375" cy="200025"/>
        </p:xfrm>
        <a:graphic>
          <a:graphicData uri="http://schemas.openxmlformats.org/drawingml/2006/table">
            <a:tbl>
              <a:tblPr/>
              <a:tblGrid>
                <a:gridCol w="333375"/>
              </a:tblGrid>
              <a:tr h="200025">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77518" name="Group 14"/>
          <p:cNvGraphicFramePr>
            <a:graphicFrameLocks noGrp="1"/>
          </p:cNvGraphicFramePr>
          <p:nvPr/>
        </p:nvGraphicFramePr>
        <p:xfrm>
          <a:off x="6153150" y="2901950"/>
          <a:ext cx="314325" cy="260350"/>
        </p:xfrm>
        <a:graphic>
          <a:graphicData uri="http://schemas.openxmlformats.org/drawingml/2006/table">
            <a:tbl>
              <a:tblPr/>
              <a:tblGrid>
                <a:gridCol w="314325"/>
              </a:tblGrid>
              <a:tr h="260350">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277524" name="Line 20"/>
          <p:cNvSpPr>
            <a:spLocks noChangeShapeType="1"/>
          </p:cNvSpPr>
          <p:nvPr/>
        </p:nvSpPr>
        <p:spPr bwMode="auto">
          <a:xfrm>
            <a:off x="327025" y="4016375"/>
            <a:ext cx="5794375" cy="0"/>
          </a:xfrm>
          <a:prstGeom prst="line">
            <a:avLst/>
          </a:prstGeom>
          <a:noFill/>
          <a:ln w="9525">
            <a:noFill/>
            <a:round/>
            <a:headEnd/>
            <a:tailEnd/>
          </a:ln>
          <a:effectLst/>
        </p:spPr>
        <p:txBody>
          <a:bodyPr/>
          <a:lstStyle/>
          <a:p>
            <a:endParaRPr lang="fr-FR"/>
          </a:p>
        </p:txBody>
      </p:sp>
      <p:sp>
        <p:nvSpPr>
          <p:cNvPr id="277525" name="Line 21"/>
          <p:cNvSpPr>
            <a:spLocks noChangeShapeType="1"/>
          </p:cNvSpPr>
          <p:nvPr/>
        </p:nvSpPr>
        <p:spPr bwMode="auto">
          <a:xfrm>
            <a:off x="327025" y="4289425"/>
            <a:ext cx="5794375" cy="0"/>
          </a:xfrm>
          <a:prstGeom prst="line">
            <a:avLst/>
          </a:prstGeom>
          <a:noFill/>
          <a:ln w="9525">
            <a:noFill/>
            <a:round/>
            <a:headEnd/>
            <a:tailEnd/>
          </a:ln>
          <a:effectLst/>
        </p:spPr>
        <p:txBody>
          <a:bodyPr/>
          <a:lstStyle/>
          <a:p>
            <a:endParaRPr lang="fr-FR"/>
          </a:p>
        </p:txBody>
      </p:sp>
      <p:sp>
        <p:nvSpPr>
          <p:cNvPr id="277526" name="Line 22"/>
          <p:cNvSpPr>
            <a:spLocks noChangeShapeType="1"/>
          </p:cNvSpPr>
          <p:nvPr/>
        </p:nvSpPr>
        <p:spPr bwMode="auto">
          <a:xfrm>
            <a:off x="327025" y="4016375"/>
            <a:ext cx="0" cy="273050"/>
          </a:xfrm>
          <a:prstGeom prst="line">
            <a:avLst/>
          </a:prstGeom>
          <a:noFill/>
          <a:ln w="9525">
            <a:noFill/>
            <a:round/>
            <a:headEnd/>
            <a:tailEnd/>
          </a:ln>
          <a:effectLst/>
        </p:spPr>
        <p:txBody>
          <a:bodyPr/>
          <a:lstStyle/>
          <a:p>
            <a:endParaRPr lang="fr-FR"/>
          </a:p>
        </p:txBody>
      </p:sp>
      <p:sp>
        <p:nvSpPr>
          <p:cNvPr id="277527" name="Line 23"/>
          <p:cNvSpPr>
            <a:spLocks noChangeShapeType="1"/>
          </p:cNvSpPr>
          <p:nvPr/>
        </p:nvSpPr>
        <p:spPr bwMode="auto">
          <a:xfrm>
            <a:off x="6121400" y="4016375"/>
            <a:ext cx="0" cy="273050"/>
          </a:xfrm>
          <a:prstGeom prst="line">
            <a:avLst/>
          </a:prstGeom>
          <a:noFill/>
          <a:ln w="9525">
            <a:noFill/>
            <a:round/>
            <a:headEnd/>
            <a:tailEnd/>
          </a:ln>
          <a:effectLst/>
        </p:spPr>
        <p:txBody>
          <a:bodyPr/>
          <a:lstStyle/>
          <a:p>
            <a:endParaRPr lang="fr-FR"/>
          </a:p>
        </p:txBody>
      </p:sp>
      <p:sp>
        <p:nvSpPr>
          <p:cNvPr id="277528" name="Line 24"/>
          <p:cNvSpPr>
            <a:spLocks noChangeShapeType="1"/>
          </p:cNvSpPr>
          <p:nvPr/>
        </p:nvSpPr>
        <p:spPr bwMode="auto">
          <a:xfrm>
            <a:off x="6076950" y="4035425"/>
            <a:ext cx="400050" cy="0"/>
          </a:xfrm>
          <a:prstGeom prst="line">
            <a:avLst/>
          </a:prstGeom>
          <a:noFill/>
          <a:ln w="9525">
            <a:noFill/>
            <a:round/>
            <a:headEnd/>
            <a:tailEnd/>
          </a:ln>
          <a:effectLst/>
        </p:spPr>
        <p:txBody>
          <a:bodyPr/>
          <a:lstStyle/>
          <a:p>
            <a:endParaRPr lang="fr-FR"/>
          </a:p>
        </p:txBody>
      </p:sp>
      <p:sp>
        <p:nvSpPr>
          <p:cNvPr id="277529" name="Line 25"/>
          <p:cNvSpPr>
            <a:spLocks noChangeShapeType="1"/>
          </p:cNvSpPr>
          <p:nvPr/>
        </p:nvSpPr>
        <p:spPr bwMode="auto">
          <a:xfrm>
            <a:off x="6076950" y="4308475"/>
            <a:ext cx="400050" cy="0"/>
          </a:xfrm>
          <a:prstGeom prst="line">
            <a:avLst/>
          </a:prstGeom>
          <a:noFill/>
          <a:ln w="9525">
            <a:noFill/>
            <a:round/>
            <a:headEnd/>
            <a:tailEnd/>
          </a:ln>
          <a:effectLst/>
        </p:spPr>
        <p:txBody>
          <a:bodyPr/>
          <a:lstStyle/>
          <a:p>
            <a:endParaRPr lang="fr-FR"/>
          </a:p>
        </p:txBody>
      </p:sp>
      <p:sp>
        <p:nvSpPr>
          <p:cNvPr id="277530" name="Line 26"/>
          <p:cNvSpPr>
            <a:spLocks noChangeShapeType="1"/>
          </p:cNvSpPr>
          <p:nvPr/>
        </p:nvSpPr>
        <p:spPr bwMode="auto">
          <a:xfrm>
            <a:off x="6076950" y="4035425"/>
            <a:ext cx="0" cy="273050"/>
          </a:xfrm>
          <a:prstGeom prst="line">
            <a:avLst/>
          </a:prstGeom>
          <a:noFill/>
          <a:ln w="9525">
            <a:noFill/>
            <a:round/>
            <a:headEnd/>
            <a:tailEnd/>
          </a:ln>
          <a:effectLst/>
        </p:spPr>
        <p:txBody>
          <a:bodyPr/>
          <a:lstStyle/>
          <a:p>
            <a:endParaRPr lang="fr-FR"/>
          </a:p>
        </p:txBody>
      </p:sp>
      <p:sp>
        <p:nvSpPr>
          <p:cNvPr id="277531" name="Line 27"/>
          <p:cNvSpPr>
            <a:spLocks noChangeShapeType="1"/>
          </p:cNvSpPr>
          <p:nvPr/>
        </p:nvSpPr>
        <p:spPr bwMode="auto">
          <a:xfrm>
            <a:off x="6477000" y="4035425"/>
            <a:ext cx="0" cy="273050"/>
          </a:xfrm>
          <a:prstGeom prst="line">
            <a:avLst/>
          </a:prstGeom>
          <a:noFill/>
          <a:ln w="9525">
            <a:noFill/>
            <a:round/>
            <a:headEnd/>
            <a:tailEnd/>
          </a:ln>
          <a:effectLst/>
        </p:spPr>
        <p:txBody>
          <a:bodyPr/>
          <a:lstStyle/>
          <a:p>
            <a:endParaRPr lang="fr-FR"/>
          </a:p>
        </p:txBody>
      </p:sp>
      <p:sp>
        <p:nvSpPr>
          <p:cNvPr id="277532" name="Line 28"/>
          <p:cNvSpPr>
            <a:spLocks noChangeShapeType="1"/>
          </p:cNvSpPr>
          <p:nvPr/>
        </p:nvSpPr>
        <p:spPr bwMode="auto">
          <a:xfrm>
            <a:off x="288925" y="4286250"/>
            <a:ext cx="5794375" cy="0"/>
          </a:xfrm>
          <a:prstGeom prst="line">
            <a:avLst/>
          </a:prstGeom>
          <a:noFill/>
          <a:ln w="9525">
            <a:noFill/>
            <a:round/>
            <a:headEnd/>
            <a:tailEnd/>
          </a:ln>
          <a:effectLst/>
        </p:spPr>
        <p:txBody>
          <a:bodyPr/>
          <a:lstStyle/>
          <a:p>
            <a:endParaRPr lang="fr-FR"/>
          </a:p>
        </p:txBody>
      </p:sp>
      <p:sp>
        <p:nvSpPr>
          <p:cNvPr id="277533" name="Line 29"/>
          <p:cNvSpPr>
            <a:spLocks noChangeShapeType="1"/>
          </p:cNvSpPr>
          <p:nvPr/>
        </p:nvSpPr>
        <p:spPr bwMode="auto">
          <a:xfrm>
            <a:off x="288925" y="4587875"/>
            <a:ext cx="5794375" cy="0"/>
          </a:xfrm>
          <a:prstGeom prst="line">
            <a:avLst/>
          </a:prstGeom>
          <a:noFill/>
          <a:ln w="9525">
            <a:noFill/>
            <a:round/>
            <a:headEnd/>
            <a:tailEnd/>
          </a:ln>
          <a:effectLst/>
        </p:spPr>
        <p:txBody>
          <a:bodyPr/>
          <a:lstStyle/>
          <a:p>
            <a:endParaRPr lang="fr-FR"/>
          </a:p>
        </p:txBody>
      </p:sp>
      <p:sp>
        <p:nvSpPr>
          <p:cNvPr id="277534" name="Line 30"/>
          <p:cNvSpPr>
            <a:spLocks noChangeShapeType="1"/>
          </p:cNvSpPr>
          <p:nvPr/>
        </p:nvSpPr>
        <p:spPr bwMode="auto">
          <a:xfrm>
            <a:off x="6083300" y="4286250"/>
            <a:ext cx="0" cy="301625"/>
          </a:xfrm>
          <a:prstGeom prst="line">
            <a:avLst/>
          </a:prstGeom>
          <a:noFill/>
          <a:ln w="9525">
            <a:noFill/>
            <a:round/>
            <a:headEnd/>
            <a:tailEnd/>
          </a:ln>
          <a:effectLst/>
        </p:spPr>
        <p:txBody>
          <a:bodyPr/>
          <a:lstStyle/>
          <a:p>
            <a:endParaRPr lang="fr-FR"/>
          </a:p>
        </p:txBody>
      </p:sp>
      <p:sp>
        <p:nvSpPr>
          <p:cNvPr id="277535" name="Line 31"/>
          <p:cNvSpPr>
            <a:spLocks noChangeShapeType="1"/>
          </p:cNvSpPr>
          <p:nvPr/>
        </p:nvSpPr>
        <p:spPr bwMode="auto">
          <a:xfrm>
            <a:off x="6124575" y="4311650"/>
            <a:ext cx="352425" cy="0"/>
          </a:xfrm>
          <a:prstGeom prst="line">
            <a:avLst/>
          </a:prstGeom>
          <a:noFill/>
          <a:ln w="9525">
            <a:noFill/>
            <a:round/>
            <a:headEnd/>
            <a:tailEnd/>
          </a:ln>
          <a:effectLst/>
        </p:spPr>
        <p:txBody>
          <a:bodyPr/>
          <a:lstStyle/>
          <a:p>
            <a:endParaRPr lang="fr-FR"/>
          </a:p>
        </p:txBody>
      </p:sp>
      <p:sp>
        <p:nvSpPr>
          <p:cNvPr id="277536" name="Line 32"/>
          <p:cNvSpPr>
            <a:spLocks noChangeShapeType="1"/>
          </p:cNvSpPr>
          <p:nvPr/>
        </p:nvSpPr>
        <p:spPr bwMode="auto">
          <a:xfrm>
            <a:off x="6124575" y="4584700"/>
            <a:ext cx="352425" cy="0"/>
          </a:xfrm>
          <a:prstGeom prst="line">
            <a:avLst/>
          </a:prstGeom>
          <a:noFill/>
          <a:ln w="9525">
            <a:noFill/>
            <a:round/>
            <a:headEnd/>
            <a:tailEnd/>
          </a:ln>
          <a:effectLst/>
        </p:spPr>
        <p:txBody>
          <a:bodyPr/>
          <a:lstStyle/>
          <a:p>
            <a:endParaRPr lang="fr-FR"/>
          </a:p>
        </p:txBody>
      </p:sp>
      <p:sp>
        <p:nvSpPr>
          <p:cNvPr id="277537" name="Line 33"/>
          <p:cNvSpPr>
            <a:spLocks noChangeShapeType="1"/>
          </p:cNvSpPr>
          <p:nvPr/>
        </p:nvSpPr>
        <p:spPr bwMode="auto">
          <a:xfrm>
            <a:off x="6124575" y="4311650"/>
            <a:ext cx="0" cy="273050"/>
          </a:xfrm>
          <a:prstGeom prst="line">
            <a:avLst/>
          </a:prstGeom>
          <a:noFill/>
          <a:ln w="9525">
            <a:noFill/>
            <a:round/>
            <a:headEnd/>
            <a:tailEnd/>
          </a:ln>
          <a:effectLst/>
        </p:spPr>
        <p:txBody>
          <a:bodyPr/>
          <a:lstStyle/>
          <a:p>
            <a:endParaRPr lang="fr-FR"/>
          </a:p>
        </p:txBody>
      </p:sp>
      <p:sp>
        <p:nvSpPr>
          <p:cNvPr id="277538" name="Line 34"/>
          <p:cNvSpPr>
            <a:spLocks noChangeShapeType="1"/>
          </p:cNvSpPr>
          <p:nvPr/>
        </p:nvSpPr>
        <p:spPr bwMode="auto">
          <a:xfrm>
            <a:off x="6477000" y="4311650"/>
            <a:ext cx="0" cy="273050"/>
          </a:xfrm>
          <a:prstGeom prst="line">
            <a:avLst/>
          </a:prstGeom>
          <a:noFill/>
          <a:ln w="9525">
            <a:noFill/>
            <a:round/>
            <a:headEnd/>
            <a:tailEnd/>
          </a:ln>
          <a:effectLst/>
        </p:spPr>
        <p:txBody>
          <a:bodyPr/>
          <a:lstStyle/>
          <a:p>
            <a:endParaRPr lang="fr-FR"/>
          </a:p>
        </p:txBody>
      </p:sp>
      <p:sp>
        <p:nvSpPr>
          <p:cNvPr id="277539" name="Line 35"/>
          <p:cNvSpPr>
            <a:spLocks noChangeShapeType="1"/>
          </p:cNvSpPr>
          <p:nvPr/>
        </p:nvSpPr>
        <p:spPr bwMode="auto">
          <a:xfrm>
            <a:off x="336550" y="4645025"/>
            <a:ext cx="5813425" cy="0"/>
          </a:xfrm>
          <a:prstGeom prst="line">
            <a:avLst/>
          </a:prstGeom>
          <a:noFill/>
          <a:ln w="9525">
            <a:noFill/>
            <a:round/>
            <a:headEnd/>
            <a:tailEnd/>
          </a:ln>
          <a:effectLst/>
        </p:spPr>
        <p:txBody>
          <a:bodyPr/>
          <a:lstStyle/>
          <a:p>
            <a:endParaRPr lang="fr-FR"/>
          </a:p>
        </p:txBody>
      </p:sp>
      <p:sp>
        <p:nvSpPr>
          <p:cNvPr id="277540" name="Line 36"/>
          <p:cNvSpPr>
            <a:spLocks noChangeShapeType="1"/>
          </p:cNvSpPr>
          <p:nvPr/>
        </p:nvSpPr>
        <p:spPr bwMode="auto">
          <a:xfrm>
            <a:off x="336550" y="4918075"/>
            <a:ext cx="5813425" cy="0"/>
          </a:xfrm>
          <a:prstGeom prst="line">
            <a:avLst/>
          </a:prstGeom>
          <a:noFill/>
          <a:ln w="9525">
            <a:noFill/>
            <a:round/>
            <a:headEnd/>
            <a:tailEnd/>
          </a:ln>
          <a:effectLst/>
        </p:spPr>
        <p:txBody>
          <a:bodyPr/>
          <a:lstStyle/>
          <a:p>
            <a:endParaRPr lang="fr-FR"/>
          </a:p>
        </p:txBody>
      </p:sp>
      <p:sp>
        <p:nvSpPr>
          <p:cNvPr id="277541" name="Line 37"/>
          <p:cNvSpPr>
            <a:spLocks noChangeShapeType="1"/>
          </p:cNvSpPr>
          <p:nvPr/>
        </p:nvSpPr>
        <p:spPr bwMode="auto">
          <a:xfrm>
            <a:off x="336550" y="4645025"/>
            <a:ext cx="0" cy="273050"/>
          </a:xfrm>
          <a:prstGeom prst="line">
            <a:avLst/>
          </a:prstGeom>
          <a:noFill/>
          <a:ln w="9525">
            <a:noFill/>
            <a:round/>
            <a:headEnd/>
            <a:tailEnd/>
          </a:ln>
          <a:effectLst/>
        </p:spPr>
        <p:txBody>
          <a:bodyPr/>
          <a:lstStyle/>
          <a:p>
            <a:endParaRPr lang="fr-FR"/>
          </a:p>
        </p:txBody>
      </p:sp>
      <p:sp>
        <p:nvSpPr>
          <p:cNvPr id="277542" name="Line 38"/>
          <p:cNvSpPr>
            <a:spLocks noChangeShapeType="1"/>
          </p:cNvSpPr>
          <p:nvPr/>
        </p:nvSpPr>
        <p:spPr bwMode="auto">
          <a:xfrm>
            <a:off x="6149975" y="4645025"/>
            <a:ext cx="0" cy="273050"/>
          </a:xfrm>
          <a:prstGeom prst="line">
            <a:avLst/>
          </a:prstGeom>
          <a:noFill/>
          <a:ln w="9525">
            <a:noFill/>
            <a:round/>
            <a:headEnd/>
            <a:tailEnd/>
          </a:ln>
          <a:effectLst/>
        </p:spPr>
        <p:txBody>
          <a:bodyPr/>
          <a:lstStyle/>
          <a:p>
            <a:endParaRPr lang="fr-FR"/>
          </a:p>
        </p:txBody>
      </p:sp>
      <p:sp>
        <p:nvSpPr>
          <p:cNvPr id="277543" name="Line 39"/>
          <p:cNvSpPr>
            <a:spLocks noChangeShapeType="1"/>
          </p:cNvSpPr>
          <p:nvPr/>
        </p:nvSpPr>
        <p:spPr bwMode="auto">
          <a:xfrm>
            <a:off x="6096000" y="4597400"/>
            <a:ext cx="390525" cy="0"/>
          </a:xfrm>
          <a:prstGeom prst="line">
            <a:avLst/>
          </a:prstGeom>
          <a:noFill/>
          <a:ln w="9525">
            <a:noFill/>
            <a:round/>
            <a:headEnd/>
            <a:tailEnd/>
          </a:ln>
          <a:effectLst/>
        </p:spPr>
        <p:txBody>
          <a:bodyPr/>
          <a:lstStyle/>
          <a:p>
            <a:endParaRPr lang="fr-FR"/>
          </a:p>
        </p:txBody>
      </p:sp>
      <p:sp>
        <p:nvSpPr>
          <p:cNvPr id="277544" name="Line 40"/>
          <p:cNvSpPr>
            <a:spLocks noChangeShapeType="1"/>
          </p:cNvSpPr>
          <p:nvPr/>
        </p:nvSpPr>
        <p:spPr bwMode="auto">
          <a:xfrm>
            <a:off x="6096000" y="4870450"/>
            <a:ext cx="390525" cy="0"/>
          </a:xfrm>
          <a:prstGeom prst="line">
            <a:avLst/>
          </a:prstGeom>
          <a:noFill/>
          <a:ln w="9525">
            <a:noFill/>
            <a:round/>
            <a:headEnd/>
            <a:tailEnd/>
          </a:ln>
          <a:effectLst/>
        </p:spPr>
        <p:txBody>
          <a:bodyPr/>
          <a:lstStyle/>
          <a:p>
            <a:endParaRPr lang="fr-FR"/>
          </a:p>
        </p:txBody>
      </p:sp>
      <p:sp>
        <p:nvSpPr>
          <p:cNvPr id="277545" name="Line 41"/>
          <p:cNvSpPr>
            <a:spLocks noChangeShapeType="1"/>
          </p:cNvSpPr>
          <p:nvPr/>
        </p:nvSpPr>
        <p:spPr bwMode="auto">
          <a:xfrm>
            <a:off x="6096000" y="4597400"/>
            <a:ext cx="0" cy="273050"/>
          </a:xfrm>
          <a:prstGeom prst="line">
            <a:avLst/>
          </a:prstGeom>
          <a:noFill/>
          <a:ln w="9525">
            <a:noFill/>
            <a:round/>
            <a:headEnd/>
            <a:tailEnd/>
          </a:ln>
          <a:effectLst/>
        </p:spPr>
        <p:txBody>
          <a:bodyPr/>
          <a:lstStyle/>
          <a:p>
            <a:endParaRPr lang="fr-FR"/>
          </a:p>
        </p:txBody>
      </p:sp>
      <p:sp>
        <p:nvSpPr>
          <p:cNvPr id="277546" name="Line 42"/>
          <p:cNvSpPr>
            <a:spLocks noChangeShapeType="1"/>
          </p:cNvSpPr>
          <p:nvPr/>
        </p:nvSpPr>
        <p:spPr bwMode="auto">
          <a:xfrm>
            <a:off x="6486525" y="4597400"/>
            <a:ext cx="0" cy="273050"/>
          </a:xfrm>
          <a:prstGeom prst="line">
            <a:avLst/>
          </a:prstGeom>
          <a:noFill/>
          <a:ln w="9525">
            <a:noFill/>
            <a:round/>
            <a:headEnd/>
            <a:tailEnd/>
          </a:ln>
          <a:effectLst/>
        </p:spPr>
        <p:txBody>
          <a:bodyPr/>
          <a:lstStyle/>
          <a:p>
            <a:endParaRPr lang="fr-FR"/>
          </a:p>
        </p:txBody>
      </p:sp>
      <p:sp>
        <p:nvSpPr>
          <p:cNvPr id="277547" name="Line 43"/>
          <p:cNvSpPr>
            <a:spLocks noChangeShapeType="1"/>
          </p:cNvSpPr>
          <p:nvPr/>
        </p:nvSpPr>
        <p:spPr bwMode="auto">
          <a:xfrm>
            <a:off x="327025" y="4949825"/>
            <a:ext cx="5870575" cy="0"/>
          </a:xfrm>
          <a:prstGeom prst="line">
            <a:avLst/>
          </a:prstGeom>
          <a:noFill/>
          <a:ln w="9525">
            <a:noFill/>
            <a:round/>
            <a:headEnd/>
            <a:tailEnd/>
          </a:ln>
          <a:effectLst/>
        </p:spPr>
        <p:txBody>
          <a:bodyPr/>
          <a:lstStyle/>
          <a:p>
            <a:endParaRPr lang="fr-FR"/>
          </a:p>
        </p:txBody>
      </p:sp>
      <p:sp>
        <p:nvSpPr>
          <p:cNvPr id="277548" name="Line 44"/>
          <p:cNvSpPr>
            <a:spLocks noChangeShapeType="1"/>
          </p:cNvSpPr>
          <p:nvPr/>
        </p:nvSpPr>
        <p:spPr bwMode="auto">
          <a:xfrm>
            <a:off x="327025" y="5222875"/>
            <a:ext cx="5870575" cy="0"/>
          </a:xfrm>
          <a:prstGeom prst="line">
            <a:avLst/>
          </a:prstGeom>
          <a:noFill/>
          <a:ln w="9525">
            <a:noFill/>
            <a:round/>
            <a:headEnd/>
            <a:tailEnd/>
          </a:ln>
          <a:effectLst/>
        </p:spPr>
        <p:txBody>
          <a:bodyPr/>
          <a:lstStyle/>
          <a:p>
            <a:endParaRPr lang="fr-FR"/>
          </a:p>
        </p:txBody>
      </p:sp>
      <p:sp>
        <p:nvSpPr>
          <p:cNvPr id="277549" name="Line 45"/>
          <p:cNvSpPr>
            <a:spLocks noChangeShapeType="1"/>
          </p:cNvSpPr>
          <p:nvPr/>
        </p:nvSpPr>
        <p:spPr bwMode="auto">
          <a:xfrm>
            <a:off x="327025" y="4949825"/>
            <a:ext cx="0" cy="273050"/>
          </a:xfrm>
          <a:prstGeom prst="line">
            <a:avLst/>
          </a:prstGeom>
          <a:noFill/>
          <a:ln w="9525">
            <a:noFill/>
            <a:round/>
            <a:headEnd/>
            <a:tailEnd/>
          </a:ln>
          <a:effectLst/>
        </p:spPr>
        <p:txBody>
          <a:bodyPr/>
          <a:lstStyle/>
          <a:p>
            <a:endParaRPr lang="fr-FR"/>
          </a:p>
        </p:txBody>
      </p:sp>
      <p:sp>
        <p:nvSpPr>
          <p:cNvPr id="277550" name="Line 46"/>
          <p:cNvSpPr>
            <a:spLocks noChangeShapeType="1"/>
          </p:cNvSpPr>
          <p:nvPr/>
        </p:nvSpPr>
        <p:spPr bwMode="auto">
          <a:xfrm>
            <a:off x="6197600" y="4949825"/>
            <a:ext cx="0" cy="273050"/>
          </a:xfrm>
          <a:prstGeom prst="line">
            <a:avLst/>
          </a:prstGeom>
          <a:noFill/>
          <a:ln w="9525">
            <a:noFill/>
            <a:round/>
            <a:headEnd/>
            <a:tailEnd/>
          </a:ln>
          <a:effectLst/>
        </p:spPr>
        <p:txBody>
          <a:bodyPr/>
          <a:lstStyle/>
          <a:p>
            <a:endParaRPr lang="fr-FR"/>
          </a:p>
        </p:txBody>
      </p:sp>
      <p:sp>
        <p:nvSpPr>
          <p:cNvPr id="277551" name="Line 47"/>
          <p:cNvSpPr>
            <a:spLocks noChangeShapeType="1"/>
          </p:cNvSpPr>
          <p:nvPr/>
        </p:nvSpPr>
        <p:spPr bwMode="auto">
          <a:xfrm>
            <a:off x="6076950" y="4930775"/>
            <a:ext cx="400050" cy="0"/>
          </a:xfrm>
          <a:prstGeom prst="line">
            <a:avLst/>
          </a:prstGeom>
          <a:noFill/>
          <a:ln w="9525">
            <a:noFill/>
            <a:round/>
            <a:headEnd/>
            <a:tailEnd/>
          </a:ln>
          <a:effectLst/>
        </p:spPr>
        <p:txBody>
          <a:bodyPr/>
          <a:lstStyle/>
          <a:p>
            <a:endParaRPr lang="fr-FR"/>
          </a:p>
        </p:txBody>
      </p:sp>
      <p:sp>
        <p:nvSpPr>
          <p:cNvPr id="277552" name="Line 48"/>
          <p:cNvSpPr>
            <a:spLocks noChangeShapeType="1"/>
          </p:cNvSpPr>
          <p:nvPr/>
        </p:nvSpPr>
        <p:spPr bwMode="auto">
          <a:xfrm>
            <a:off x="6076950" y="5203825"/>
            <a:ext cx="400050" cy="0"/>
          </a:xfrm>
          <a:prstGeom prst="line">
            <a:avLst/>
          </a:prstGeom>
          <a:noFill/>
          <a:ln w="9525">
            <a:noFill/>
            <a:round/>
            <a:headEnd/>
            <a:tailEnd/>
          </a:ln>
          <a:effectLst/>
        </p:spPr>
        <p:txBody>
          <a:bodyPr/>
          <a:lstStyle/>
          <a:p>
            <a:endParaRPr lang="fr-FR"/>
          </a:p>
        </p:txBody>
      </p:sp>
      <p:sp>
        <p:nvSpPr>
          <p:cNvPr id="277553" name="Line 49"/>
          <p:cNvSpPr>
            <a:spLocks noChangeShapeType="1"/>
          </p:cNvSpPr>
          <p:nvPr/>
        </p:nvSpPr>
        <p:spPr bwMode="auto">
          <a:xfrm>
            <a:off x="6076950" y="4930775"/>
            <a:ext cx="0" cy="273050"/>
          </a:xfrm>
          <a:prstGeom prst="line">
            <a:avLst/>
          </a:prstGeom>
          <a:noFill/>
          <a:ln w="9525">
            <a:noFill/>
            <a:round/>
            <a:headEnd/>
            <a:tailEnd/>
          </a:ln>
          <a:effectLst/>
        </p:spPr>
        <p:txBody>
          <a:bodyPr/>
          <a:lstStyle/>
          <a:p>
            <a:endParaRPr lang="fr-FR"/>
          </a:p>
        </p:txBody>
      </p:sp>
      <p:sp>
        <p:nvSpPr>
          <p:cNvPr id="277554" name="Line 50"/>
          <p:cNvSpPr>
            <a:spLocks noChangeShapeType="1"/>
          </p:cNvSpPr>
          <p:nvPr/>
        </p:nvSpPr>
        <p:spPr bwMode="auto">
          <a:xfrm>
            <a:off x="6477000" y="4930775"/>
            <a:ext cx="0" cy="273050"/>
          </a:xfrm>
          <a:prstGeom prst="line">
            <a:avLst/>
          </a:prstGeom>
          <a:noFill/>
          <a:ln w="9525">
            <a:noFill/>
            <a:round/>
            <a:headEnd/>
            <a:tailEnd/>
          </a:ln>
          <a:effectLst/>
        </p:spPr>
        <p:txBody>
          <a:bodyPr/>
          <a:lstStyle/>
          <a:p>
            <a:endParaRPr lang="fr-FR"/>
          </a:p>
        </p:txBody>
      </p:sp>
      <p:sp>
        <p:nvSpPr>
          <p:cNvPr id="277555" name="Line 51"/>
          <p:cNvSpPr>
            <a:spLocks noChangeShapeType="1"/>
          </p:cNvSpPr>
          <p:nvPr/>
        </p:nvSpPr>
        <p:spPr bwMode="auto">
          <a:xfrm>
            <a:off x="327025" y="5340350"/>
            <a:ext cx="5699125" cy="0"/>
          </a:xfrm>
          <a:prstGeom prst="line">
            <a:avLst/>
          </a:prstGeom>
          <a:noFill/>
          <a:ln w="9525">
            <a:noFill/>
            <a:round/>
            <a:headEnd/>
            <a:tailEnd/>
          </a:ln>
          <a:effectLst/>
        </p:spPr>
        <p:txBody>
          <a:bodyPr/>
          <a:lstStyle/>
          <a:p>
            <a:endParaRPr lang="fr-FR"/>
          </a:p>
        </p:txBody>
      </p:sp>
      <p:sp>
        <p:nvSpPr>
          <p:cNvPr id="277556" name="Line 52"/>
          <p:cNvSpPr>
            <a:spLocks noChangeShapeType="1"/>
          </p:cNvSpPr>
          <p:nvPr/>
        </p:nvSpPr>
        <p:spPr bwMode="auto">
          <a:xfrm>
            <a:off x="327025" y="5613400"/>
            <a:ext cx="5699125" cy="0"/>
          </a:xfrm>
          <a:prstGeom prst="line">
            <a:avLst/>
          </a:prstGeom>
          <a:noFill/>
          <a:ln w="9525">
            <a:noFill/>
            <a:round/>
            <a:headEnd/>
            <a:tailEnd/>
          </a:ln>
          <a:effectLst/>
        </p:spPr>
        <p:txBody>
          <a:bodyPr/>
          <a:lstStyle/>
          <a:p>
            <a:endParaRPr lang="fr-FR"/>
          </a:p>
        </p:txBody>
      </p:sp>
      <p:sp>
        <p:nvSpPr>
          <p:cNvPr id="277557" name="Line 53"/>
          <p:cNvSpPr>
            <a:spLocks noChangeShapeType="1"/>
          </p:cNvSpPr>
          <p:nvPr/>
        </p:nvSpPr>
        <p:spPr bwMode="auto">
          <a:xfrm>
            <a:off x="327025" y="5340350"/>
            <a:ext cx="0" cy="273050"/>
          </a:xfrm>
          <a:prstGeom prst="line">
            <a:avLst/>
          </a:prstGeom>
          <a:noFill/>
          <a:ln w="9525">
            <a:noFill/>
            <a:round/>
            <a:headEnd/>
            <a:tailEnd/>
          </a:ln>
          <a:effectLst/>
        </p:spPr>
        <p:txBody>
          <a:bodyPr/>
          <a:lstStyle/>
          <a:p>
            <a:endParaRPr lang="fr-FR"/>
          </a:p>
        </p:txBody>
      </p:sp>
      <p:sp>
        <p:nvSpPr>
          <p:cNvPr id="277558" name="Line 54"/>
          <p:cNvSpPr>
            <a:spLocks noChangeShapeType="1"/>
          </p:cNvSpPr>
          <p:nvPr/>
        </p:nvSpPr>
        <p:spPr bwMode="auto">
          <a:xfrm>
            <a:off x="6026150" y="5340350"/>
            <a:ext cx="0" cy="273050"/>
          </a:xfrm>
          <a:prstGeom prst="line">
            <a:avLst/>
          </a:prstGeom>
          <a:noFill/>
          <a:ln w="9525">
            <a:noFill/>
            <a:round/>
            <a:headEnd/>
            <a:tailEnd/>
          </a:ln>
          <a:effectLst/>
        </p:spPr>
        <p:txBody>
          <a:bodyPr/>
          <a:lstStyle/>
          <a:p>
            <a:endParaRPr lang="fr-FR"/>
          </a:p>
        </p:txBody>
      </p:sp>
      <p:sp>
        <p:nvSpPr>
          <p:cNvPr id="277559" name="Line 55"/>
          <p:cNvSpPr>
            <a:spLocks noChangeShapeType="1"/>
          </p:cNvSpPr>
          <p:nvPr/>
        </p:nvSpPr>
        <p:spPr bwMode="auto">
          <a:xfrm>
            <a:off x="6124575" y="5340350"/>
            <a:ext cx="352425" cy="0"/>
          </a:xfrm>
          <a:prstGeom prst="line">
            <a:avLst/>
          </a:prstGeom>
          <a:noFill/>
          <a:ln w="9525">
            <a:noFill/>
            <a:round/>
            <a:headEnd/>
            <a:tailEnd/>
          </a:ln>
          <a:effectLst/>
        </p:spPr>
        <p:txBody>
          <a:bodyPr/>
          <a:lstStyle/>
          <a:p>
            <a:endParaRPr lang="fr-FR"/>
          </a:p>
        </p:txBody>
      </p:sp>
      <p:sp>
        <p:nvSpPr>
          <p:cNvPr id="277560" name="Line 56"/>
          <p:cNvSpPr>
            <a:spLocks noChangeShapeType="1"/>
          </p:cNvSpPr>
          <p:nvPr/>
        </p:nvSpPr>
        <p:spPr bwMode="auto">
          <a:xfrm>
            <a:off x="6124575" y="5613400"/>
            <a:ext cx="352425" cy="0"/>
          </a:xfrm>
          <a:prstGeom prst="line">
            <a:avLst/>
          </a:prstGeom>
          <a:noFill/>
          <a:ln w="9525">
            <a:noFill/>
            <a:round/>
            <a:headEnd/>
            <a:tailEnd/>
          </a:ln>
          <a:effectLst/>
        </p:spPr>
        <p:txBody>
          <a:bodyPr/>
          <a:lstStyle/>
          <a:p>
            <a:endParaRPr lang="fr-FR"/>
          </a:p>
        </p:txBody>
      </p:sp>
      <p:sp>
        <p:nvSpPr>
          <p:cNvPr id="277561" name="Line 57"/>
          <p:cNvSpPr>
            <a:spLocks noChangeShapeType="1"/>
          </p:cNvSpPr>
          <p:nvPr/>
        </p:nvSpPr>
        <p:spPr bwMode="auto">
          <a:xfrm>
            <a:off x="6124575" y="5340350"/>
            <a:ext cx="0" cy="273050"/>
          </a:xfrm>
          <a:prstGeom prst="line">
            <a:avLst/>
          </a:prstGeom>
          <a:noFill/>
          <a:ln w="9525">
            <a:noFill/>
            <a:round/>
            <a:headEnd/>
            <a:tailEnd/>
          </a:ln>
          <a:effectLst/>
        </p:spPr>
        <p:txBody>
          <a:bodyPr/>
          <a:lstStyle/>
          <a:p>
            <a:endParaRPr lang="fr-FR"/>
          </a:p>
        </p:txBody>
      </p:sp>
      <p:sp>
        <p:nvSpPr>
          <p:cNvPr id="277562" name="Line 58"/>
          <p:cNvSpPr>
            <a:spLocks noChangeShapeType="1"/>
          </p:cNvSpPr>
          <p:nvPr/>
        </p:nvSpPr>
        <p:spPr bwMode="auto">
          <a:xfrm>
            <a:off x="6477000" y="5340350"/>
            <a:ext cx="0" cy="273050"/>
          </a:xfrm>
          <a:prstGeom prst="line">
            <a:avLst/>
          </a:prstGeom>
          <a:noFill/>
          <a:ln w="9525">
            <a:noFill/>
            <a:round/>
            <a:headEnd/>
            <a:tailEnd/>
          </a:ln>
          <a:effectLst/>
        </p:spPr>
        <p:txBody>
          <a:bodyPr/>
          <a:lstStyle/>
          <a:p>
            <a:endParaRPr lang="fr-FR"/>
          </a:p>
        </p:txBody>
      </p:sp>
      <p:sp>
        <p:nvSpPr>
          <p:cNvPr id="277563" name="Line 59"/>
          <p:cNvSpPr>
            <a:spLocks noChangeShapeType="1"/>
          </p:cNvSpPr>
          <p:nvPr/>
        </p:nvSpPr>
        <p:spPr bwMode="auto">
          <a:xfrm>
            <a:off x="327025" y="5626100"/>
            <a:ext cx="5803900" cy="0"/>
          </a:xfrm>
          <a:prstGeom prst="line">
            <a:avLst/>
          </a:prstGeom>
          <a:noFill/>
          <a:ln w="9525">
            <a:noFill/>
            <a:round/>
            <a:headEnd/>
            <a:tailEnd/>
          </a:ln>
          <a:effectLst/>
        </p:spPr>
        <p:txBody>
          <a:bodyPr/>
          <a:lstStyle/>
          <a:p>
            <a:endParaRPr lang="fr-FR"/>
          </a:p>
        </p:txBody>
      </p:sp>
      <p:sp>
        <p:nvSpPr>
          <p:cNvPr id="277564" name="Line 60"/>
          <p:cNvSpPr>
            <a:spLocks noChangeShapeType="1"/>
          </p:cNvSpPr>
          <p:nvPr/>
        </p:nvSpPr>
        <p:spPr bwMode="auto">
          <a:xfrm>
            <a:off x="327025" y="5899150"/>
            <a:ext cx="5803900" cy="0"/>
          </a:xfrm>
          <a:prstGeom prst="line">
            <a:avLst/>
          </a:prstGeom>
          <a:noFill/>
          <a:ln w="9525">
            <a:noFill/>
            <a:round/>
            <a:headEnd/>
            <a:tailEnd/>
          </a:ln>
          <a:effectLst/>
        </p:spPr>
        <p:txBody>
          <a:bodyPr/>
          <a:lstStyle/>
          <a:p>
            <a:endParaRPr lang="fr-FR"/>
          </a:p>
        </p:txBody>
      </p:sp>
      <p:sp>
        <p:nvSpPr>
          <p:cNvPr id="277565" name="Line 61"/>
          <p:cNvSpPr>
            <a:spLocks noChangeShapeType="1"/>
          </p:cNvSpPr>
          <p:nvPr/>
        </p:nvSpPr>
        <p:spPr bwMode="auto">
          <a:xfrm>
            <a:off x="327025" y="5626100"/>
            <a:ext cx="0" cy="273050"/>
          </a:xfrm>
          <a:prstGeom prst="line">
            <a:avLst/>
          </a:prstGeom>
          <a:noFill/>
          <a:ln w="9525">
            <a:noFill/>
            <a:round/>
            <a:headEnd/>
            <a:tailEnd/>
          </a:ln>
          <a:effectLst/>
        </p:spPr>
        <p:txBody>
          <a:bodyPr/>
          <a:lstStyle/>
          <a:p>
            <a:endParaRPr lang="fr-FR"/>
          </a:p>
        </p:txBody>
      </p:sp>
      <p:sp>
        <p:nvSpPr>
          <p:cNvPr id="277566" name="Line 62"/>
          <p:cNvSpPr>
            <a:spLocks noChangeShapeType="1"/>
          </p:cNvSpPr>
          <p:nvPr/>
        </p:nvSpPr>
        <p:spPr bwMode="auto">
          <a:xfrm>
            <a:off x="6130925" y="5626100"/>
            <a:ext cx="0" cy="273050"/>
          </a:xfrm>
          <a:prstGeom prst="line">
            <a:avLst/>
          </a:prstGeom>
          <a:noFill/>
          <a:ln w="9525">
            <a:noFill/>
            <a:round/>
            <a:headEnd/>
            <a:tailEnd/>
          </a:ln>
          <a:effectLst/>
        </p:spPr>
        <p:txBody>
          <a:bodyPr/>
          <a:lstStyle/>
          <a:p>
            <a:endParaRPr lang="fr-FR"/>
          </a:p>
        </p:txBody>
      </p:sp>
      <p:sp>
        <p:nvSpPr>
          <p:cNvPr id="277567" name="Line 63"/>
          <p:cNvSpPr>
            <a:spLocks noChangeShapeType="1"/>
          </p:cNvSpPr>
          <p:nvPr/>
        </p:nvSpPr>
        <p:spPr bwMode="auto">
          <a:xfrm>
            <a:off x="6096000" y="5645150"/>
            <a:ext cx="371475" cy="0"/>
          </a:xfrm>
          <a:prstGeom prst="line">
            <a:avLst/>
          </a:prstGeom>
          <a:noFill/>
          <a:ln w="9525">
            <a:noFill/>
            <a:round/>
            <a:headEnd/>
            <a:tailEnd/>
          </a:ln>
          <a:effectLst/>
        </p:spPr>
        <p:txBody>
          <a:bodyPr/>
          <a:lstStyle/>
          <a:p>
            <a:endParaRPr lang="fr-FR"/>
          </a:p>
        </p:txBody>
      </p:sp>
      <p:sp>
        <p:nvSpPr>
          <p:cNvPr id="277568" name="Line 64"/>
          <p:cNvSpPr>
            <a:spLocks noChangeShapeType="1"/>
          </p:cNvSpPr>
          <p:nvPr/>
        </p:nvSpPr>
        <p:spPr bwMode="auto">
          <a:xfrm>
            <a:off x="6096000" y="5918200"/>
            <a:ext cx="371475" cy="0"/>
          </a:xfrm>
          <a:prstGeom prst="line">
            <a:avLst/>
          </a:prstGeom>
          <a:noFill/>
          <a:ln w="9525">
            <a:noFill/>
            <a:round/>
            <a:headEnd/>
            <a:tailEnd/>
          </a:ln>
          <a:effectLst/>
        </p:spPr>
        <p:txBody>
          <a:bodyPr/>
          <a:lstStyle/>
          <a:p>
            <a:endParaRPr lang="fr-FR"/>
          </a:p>
        </p:txBody>
      </p:sp>
      <p:sp>
        <p:nvSpPr>
          <p:cNvPr id="277569" name="Line 65"/>
          <p:cNvSpPr>
            <a:spLocks noChangeShapeType="1"/>
          </p:cNvSpPr>
          <p:nvPr/>
        </p:nvSpPr>
        <p:spPr bwMode="auto">
          <a:xfrm>
            <a:off x="6096000" y="5645150"/>
            <a:ext cx="0" cy="273050"/>
          </a:xfrm>
          <a:prstGeom prst="line">
            <a:avLst/>
          </a:prstGeom>
          <a:noFill/>
          <a:ln w="9525">
            <a:noFill/>
            <a:round/>
            <a:headEnd/>
            <a:tailEnd/>
          </a:ln>
          <a:effectLst/>
        </p:spPr>
        <p:txBody>
          <a:bodyPr/>
          <a:lstStyle/>
          <a:p>
            <a:endParaRPr lang="fr-FR"/>
          </a:p>
        </p:txBody>
      </p:sp>
      <p:sp>
        <p:nvSpPr>
          <p:cNvPr id="277570" name="Line 66"/>
          <p:cNvSpPr>
            <a:spLocks noChangeShapeType="1"/>
          </p:cNvSpPr>
          <p:nvPr/>
        </p:nvSpPr>
        <p:spPr bwMode="auto">
          <a:xfrm>
            <a:off x="6467475" y="5645150"/>
            <a:ext cx="0" cy="273050"/>
          </a:xfrm>
          <a:prstGeom prst="line">
            <a:avLst/>
          </a:prstGeom>
          <a:noFill/>
          <a:ln w="9525">
            <a:noFill/>
            <a:round/>
            <a:headEnd/>
            <a:tailEnd/>
          </a:ln>
          <a:effectLst/>
        </p:spPr>
        <p:txBody>
          <a:bodyPr/>
          <a:lstStyle/>
          <a:p>
            <a:endParaRPr lang="fr-FR"/>
          </a:p>
        </p:txBody>
      </p:sp>
      <p:sp>
        <p:nvSpPr>
          <p:cNvPr id="277571" name="Line 67"/>
          <p:cNvSpPr>
            <a:spLocks noChangeShapeType="1"/>
          </p:cNvSpPr>
          <p:nvPr/>
        </p:nvSpPr>
        <p:spPr bwMode="auto">
          <a:xfrm>
            <a:off x="346075" y="5940425"/>
            <a:ext cx="5670550" cy="0"/>
          </a:xfrm>
          <a:prstGeom prst="line">
            <a:avLst/>
          </a:prstGeom>
          <a:noFill/>
          <a:ln w="9525">
            <a:noFill/>
            <a:round/>
            <a:headEnd/>
            <a:tailEnd/>
          </a:ln>
          <a:effectLst/>
        </p:spPr>
        <p:txBody>
          <a:bodyPr/>
          <a:lstStyle/>
          <a:p>
            <a:endParaRPr lang="fr-FR"/>
          </a:p>
        </p:txBody>
      </p:sp>
      <p:sp>
        <p:nvSpPr>
          <p:cNvPr id="277572" name="Line 68"/>
          <p:cNvSpPr>
            <a:spLocks noChangeShapeType="1"/>
          </p:cNvSpPr>
          <p:nvPr/>
        </p:nvSpPr>
        <p:spPr bwMode="auto">
          <a:xfrm>
            <a:off x="346075" y="6213475"/>
            <a:ext cx="5670550" cy="0"/>
          </a:xfrm>
          <a:prstGeom prst="line">
            <a:avLst/>
          </a:prstGeom>
          <a:noFill/>
          <a:ln w="9525">
            <a:noFill/>
            <a:round/>
            <a:headEnd/>
            <a:tailEnd/>
          </a:ln>
          <a:effectLst/>
        </p:spPr>
        <p:txBody>
          <a:bodyPr/>
          <a:lstStyle/>
          <a:p>
            <a:endParaRPr lang="fr-FR"/>
          </a:p>
        </p:txBody>
      </p:sp>
      <p:sp>
        <p:nvSpPr>
          <p:cNvPr id="277573" name="Line 69"/>
          <p:cNvSpPr>
            <a:spLocks noChangeShapeType="1"/>
          </p:cNvSpPr>
          <p:nvPr/>
        </p:nvSpPr>
        <p:spPr bwMode="auto">
          <a:xfrm>
            <a:off x="346075" y="5940425"/>
            <a:ext cx="0" cy="273050"/>
          </a:xfrm>
          <a:prstGeom prst="line">
            <a:avLst/>
          </a:prstGeom>
          <a:noFill/>
          <a:ln w="9525">
            <a:noFill/>
            <a:round/>
            <a:headEnd/>
            <a:tailEnd/>
          </a:ln>
          <a:effectLst/>
        </p:spPr>
        <p:txBody>
          <a:bodyPr/>
          <a:lstStyle/>
          <a:p>
            <a:endParaRPr lang="fr-FR"/>
          </a:p>
        </p:txBody>
      </p:sp>
      <p:sp>
        <p:nvSpPr>
          <p:cNvPr id="277574" name="Line 70"/>
          <p:cNvSpPr>
            <a:spLocks noChangeShapeType="1"/>
          </p:cNvSpPr>
          <p:nvPr/>
        </p:nvSpPr>
        <p:spPr bwMode="auto">
          <a:xfrm>
            <a:off x="6016625" y="5940425"/>
            <a:ext cx="0" cy="273050"/>
          </a:xfrm>
          <a:prstGeom prst="line">
            <a:avLst/>
          </a:prstGeom>
          <a:noFill/>
          <a:ln w="9525">
            <a:noFill/>
            <a:round/>
            <a:headEnd/>
            <a:tailEnd/>
          </a:ln>
          <a:effectLst/>
        </p:spPr>
        <p:txBody>
          <a:bodyPr/>
          <a:lstStyle/>
          <a:p>
            <a:endParaRPr lang="fr-FR"/>
          </a:p>
        </p:txBody>
      </p:sp>
      <p:sp>
        <p:nvSpPr>
          <p:cNvPr id="277575" name="Line 71"/>
          <p:cNvSpPr>
            <a:spLocks noChangeShapeType="1"/>
          </p:cNvSpPr>
          <p:nvPr/>
        </p:nvSpPr>
        <p:spPr bwMode="auto">
          <a:xfrm>
            <a:off x="6096000" y="5959475"/>
            <a:ext cx="381000" cy="0"/>
          </a:xfrm>
          <a:prstGeom prst="line">
            <a:avLst/>
          </a:prstGeom>
          <a:noFill/>
          <a:ln w="9525">
            <a:noFill/>
            <a:round/>
            <a:headEnd/>
            <a:tailEnd/>
          </a:ln>
          <a:effectLst/>
        </p:spPr>
        <p:txBody>
          <a:bodyPr/>
          <a:lstStyle/>
          <a:p>
            <a:endParaRPr lang="fr-FR"/>
          </a:p>
        </p:txBody>
      </p:sp>
      <p:sp>
        <p:nvSpPr>
          <p:cNvPr id="277576" name="Line 72"/>
          <p:cNvSpPr>
            <a:spLocks noChangeShapeType="1"/>
          </p:cNvSpPr>
          <p:nvPr/>
        </p:nvSpPr>
        <p:spPr bwMode="auto">
          <a:xfrm>
            <a:off x="6096000" y="6232525"/>
            <a:ext cx="381000" cy="0"/>
          </a:xfrm>
          <a:prstGeom prst="line">
            <a:avLst/>
          </a:prstGeom>
          <a:noFill/>
          <a:ln w="9525">
            <a:noFill/>
            <a:round/>
            <a:headEnd/>
            <a:tailEnd/>
          </a:ln>
          <a:effectLst/>
        </p:spPr>
        <p:txBody>
          <a:bodyPr/>
          <a:lstStyle/>
          <a:p>
            <a:endParaRPr lang="fr-FR"/>
          </a:p>
        </p:txBody>
      </p:sp>
      <p:sp>
        <p:nvSpPr>
          <p:cNvPr id="277577" name="Line 73"/>
          <p:cNvSpPr>
            <a:spLocks noChangeShapeType="1"/>
          </p:cNvSpPr>
          <p:nvPr/>
        </p:nvSpPr>
        <p:spPr bwMode="auto">
          <a:xfrm>
            <a:off x="6096000" y="5959475"/>
            <a:ext cx="0" cy="273050"/>
          </a:xfrm>
          <a:prstGeom prst="line">
            <a:avLst/>
          </a:prstGeom>
          <a:noFill/>
          <a:ln w="9525">
            <a:noFill/>
            <a:round/>
            <a:headEnd/>
            <a:tailEnd/>
          </a:ln>
          <a:effectLst/>
        </p:spPr>
        <p:txBody>
          <a:bodyPr/>
          <a:lstStyle/>
          <a:p>
            <a:endParaRPr lang="fr-FR"/>
          </a:p>
        </p:txBody>
      </p:sp>
      <p:sp>
        <p:nvSpPr>
          <p:cNvPr id="277578" name="Line 74"/>
          <p:cNvSpPr>
            <a:spLocks noChangeShapeType="1"/>
          </p:cNvSpPr>
          <p:nvPr/>
        </p:nvSpPr>
        <p:spPr bwMode="auto">
          <a:xfrm>
            <a:off x="6477000" y="5959475"/>
            <a:ext cx="0" cy="273050"/>
          </a:xfrm>
          <a:prstGeom prst="line">
            <a:avLst/>
          </a:prstGeom>
          <a:noFill/>
          <a:ln w="9525">
            <a:noFill/>
            <a:round/>
            <a:headEnd/>
            <a:tailEnd/>
          </a:ln>
          <a:effectLst/>
        </p:spPr>
        <p:txBody>
          <a:bodyPr/>
          <a:lstStyle/>
          <a:p>
            <a:endParaRPr lang="fr-FR"/>
          </a:p>
        </p:txBody>
      </p:sp>
      <p:sp>
        <p:nvSpPr>
          <p:cNvPr id="277579" name="Line 75"/>
          <p:cNvSpPr>
            <a:spLocks noChangeShapeType="1"/>
          </p:cNvSpPr>
          <p:nvPr/>
        </p:nvSpPr>
        <p:spPr bwMode="auto">
          <a:xfrm>
            <a:off x="327025" y="6235700"/>
            <a:ext cx="5308600" cy="85725"/>
          </a:xfrm>
          <a:prstGeom prst="line">
            <a:avLst/>
          </a:prstGeom>
          <a:noFill/>
          <a:ln w="9525">
            <a:noFill/>
            <a:round/>
            <a:headEnd/>
            <a:tailEnd/>
          </a:ln>
          <a:effectLst/>
        </p:spPr>
        <p:txBody>
          <a:bodyPr/>
          <a:lstStyle/>
          <a:p>
            <a:endParaRPr lang="fr-FR"/>
          </a:p>
        </p:txBody>
      </p:sp>
      <p:sp>
        <p:nvSpPr>
          <p:cNvPr id="277580" name="Line 76"/>
          <p:cNvSpPr>
            <a:spLocks noChangeShapeType="1"/>
          </p:cNvSpPr>
          <p:nvPr/>
        </p:nvSpPr>
        <p:spPr bwMode="auto">
          <a:xfrm>
            <a:off x="327025" y="6594475"/>
            <a:ext cx="5308600" cy="0"/>
          </a:xfrm>
          <a:prstGeom prst="line">
            <a:avLst/>
          </a:prstGeom>
          <a:noFill/>
          <a:ln w="9525">
            <a:noFill/>
            <a:round/>
            <a:headEnd/>
            <a:tailEnd/>
          </a:ln>
          <a:effectLst/>
        </p:spPr>
        <p:txBody>
          <a:bodyPr/>
          <a:lstStyle/>
          <a:p>
            <a:endParaRPr lang="fr-FR"/>
          </a:p>
        </p:txBody>
      </p:sp>
      <p:sp>
        <p:nvSpPr>
          <p:cNvPr id="277581" name="Line 77"/>
          <p:cNvSpPr>
            <a:spLocks noChangeShapeType="1"/>
          </p:cNvSpPr>
          <p:nvPr/>
        </p:nvSpPr>
        <p:spPr bwMode="auto">
          <a:xfrm>
            <a:off x="327025" y="6321425"/>
            <a:ext cx="0" cy="273050"/>
          </a:xfrm>
          <a:prstGeom prst="line">
            <a:avLst/>
          </a:prstGeom>
          <a:noFill/>
          <a:ln w="9525">
            <a:noFill/>
            <a:round/>
            <a:headEnd/>
            <a:tailEnd/>
          </a:ln>
          <a:effectLst/>
        </p:spPr>
        <p:txBody>
          <a:bodyPr/>
          <a:lstStyle/>
          <a:p>
            <a:endParaRPr lang="fr-FR"/>
          </a:p>
        </p:txBody>
      </p:sp>
      <p:sp>
        <p:nvSpPr>
          <p:cNvPr id="277582" name="Line 78"/>
          <p:cNvSpPr>
            <a:spLocks noChangeShapeType="1"/>
          </p:cNvSpPr>
          <p:nvPr/>
        </p:nvSpPr>
        <p:spPr bwMode="auto">
          <a:xfrm>
            <a:off x="5635625" y="6321425"/>
            <a:ext cx="0" cy="273050"/>
          </a:xfrm>
          <a:prstGeom prst="line">
            <a:avLst/>
          </a:prstGeom>
          <a:noFill/>
          <a:ln w="9525">
            <a:noFill/>
            <a:round/>
            <a:headEnd/>
            <a:tailEnd/>
          </a:ln>
          <a:effectLst/>
        </p:spPr>
        <p:txBody>
          <a:bodyPr/>
          <a:lstStyle/>
          <a:p>
            <a:endParaRPr lang="fr-FR"/>
          </a:p>
        </p:txBody>
      </p:sp>
      <p:sp>
        <p:nvSpPr>
          <p:cNvPr id="277583" name="Line 79"/>
          <p:cNvSpPr>
            <a:spLocks noChangeShapeType="1"/>
          </p:cNvSpPr>
          <p:nvPr/>
        </p:nvSpPr>
        <p:spPr bwMode="auto">
          <a:xfrm>
            <a:off x="288925" y="6521450"/>
            <a:ext cx="5746750" cy="0"/>
          </a:xfrm>
          <a:prstGeom prst="line">
            <a:avLst/>
          </a:prstGeom>
          <a:noFill/>
          <a:ln w="9525">
            <a:noFill/>
            <a:round/>
            <a:headEnd/>
            <a:tailEnd/>
          </a:ln>
          <a:effectLst/>
        </p:spPr>
        <p:txBody>
          <a:bodyPr/>
          <a:lstStyle/>
          <a:p>
            <a:endParaRPr lang="fr-FR"/>
          </a:p>
        </p:txBody>
      </p:sp>
      <p:sp>
        <p:nvSpPr>
          <p:cNvPr id="277584" name="Line 80"/>
          <p:cNvSpPr>
            <a:spLocks noChangeShapeType="1"/>
          </p:cNvSpPr>
          <p:nvPr/>
        </p:nvSpPr>
        <p:spPr bwMode="auto">
          <a:xfrm>
            <a:off x="288925" y="6794500"/>
            <a:ext cx="5746750" cy="0"/>
          </a:xfrm>
          <a:prstGeom prst="line">
            <a:avLst/>
          </a:prstGeom>
          <a:noFill/>
          <a:ln w="9525">
            <a:noFill/>
            <a:round/>
            <a:headEnd/>
            <a:tailEnd/>
          </a:ln>
          <a:effectLst/>
        </p:spPr>
        <p:txBody>
          <a:bodyPr/>
          <a:lstStyle/>
          <a:p>
            <a:endParaRPr lang="fr-FR"/>
          </a:p>
        </p:txBody>
      </p:sp>
      <p:sp>
        <p:nvSpPr>
          <p:cNvPr id="277585" name="Line 81"/>
          <p:cNvSpPr>
            <a:spLocks noChangeShapeType="1"/>
          </p:cNvSpPr>
          <p:nvPr/>
        </p:nvSpPr>
        <p:spPr bwMode="auto">
          <a:xfrm>
            <a:off x="288925" y="6521450"/>
            <a:ext cx="0" cy="273050"/>
          </a:xfrm>
          <a:prstGeom prst="line">
            <a:avLst/>
          </a:prstGeom>
          <a:noFill/>
          <a:ln w="9525">
            <a:noFill/>
            <a:round/>
            <a:headEnd/>
            <a:tailEnd/>
          </a:ln>
          <a:effectLst/>
        </p:spPr>
        <p:txBody>
          <a:bodyPr/>
          <a:lstStyle/>
          <a:p>
            <a:endParaRPr lang="fr-FR"/>
          </a:p>
        </p:txBody>
      </p:sp>
      <p:sp>
        <p:nvSpPr>
          <p:cNvPr id="277586" name="Line 82"/>
          <p:cNvSpPr>
            <a:spLocks noChangeShapeType="1"/>
          </p:cNvSpPr>
          <p:nvPr/>
        </p:nvSpPr>
        <p:spPr bwMode="auto">
          <a:xfrm>
            <a:off x="6035675" y="6521450"/>
            <a:ext cx="0" cy="273050"/>
          </a:xfrm>
          <a:prstGeom prst="line">
            <a:avLst/>
          </a:prstGeom>
          <a:noFill/>
          <a:ln w="9525">
            <a:noFill/>
            <a:round/>
            <a:headEnd/>
            <a:tailEnd/>
          </a:ln>
          <a:effectLst/>
        </p:spPr>
        <p:txBody>
          <a:bodyPr/>
          <a:lstStyle/>
          <a:p>
            <a:endParaRPr lang="fr-FR"/>
          </a:p>
        </p:txBody>
      </p:sp>
      <p:sp>
        <p:nvSpPr>
          <p:cNvPr id="277587" name="Line 83"/>
          <p:cNvSpPr>
            <a:spLocks noChangeShapeType="1"/>
          </p:cNvSpPr>
          <p:nvPr/>
        </p:nvSpPr>
        <p:spPr bwMode="auto">
          <a:xfrm>
            <a:off x="6048375" y="6502400"/>
            <a:ext cx="419100" cy="0"/>
          </a:xfrm>
          <a:prstGeom prst="line">
            <a:avLst/>
          </a:prstGeom>
          <a:noFill/>
          <a:ln w="9525">
            <a:noFill/>
            <a:round/>
            <a:headEnd/>
            <a:tailEnd/>
          </a:ln>
          <a:effectLst/>
        </p:spPr>
        <p:txBody>
          <a:bodyPr/>
          <a:lstStyle/>
          <a:p>
            <a:endParaRPr lang="fr-FR"/>
          </a:p>
        </p:txBody>
      </p:sp>
      <p:sp>
        <p:nvSpPr>
          <p:cNvPr id="277588" name="Line 84"/>
          <p:cNvSpPr>
            <a:spLocks noChangeShapeType="1"/>
          </p:cNvSpPr>
          <p:nvPr/>
        </p:nvSpPr>
        <p:spPr bwMode="auto">
          <a:xfrm>
            <a:off x="6048375" y="6775450"/>
            <a:ext cx="419100" cy="0"/>
          </a:xfrm>
          <a:prstGeom prst="line">
            <a:avLst/>
          </a:prstGeom>
          <a:noFill/>
          <a:ln w="9525">
            <a:noFill/>
            <a:round/>
            <a:headEnd/>
            <a:tailEnd/>
          </a:ln>
          <a:effectLst/>
        </p:spPr>
        <p:txBody>
          <a:bodyPr/>
          <a:lstStyle/>
          <a:p>
            <a:endParaRPr lang="fr-FR"/>
          </a:p>
        </p:txBody>
      </p:sp>
      <p:sp>
        <p:nvSpPr>
          <p:cNvPr id="277589" name="Line 85"/>
          <p:cNvSpPr>
            <a:spLocks noChangeShapeType="1"/>
          </p:cNvSpPr>
          <p:nvPr/>
        </p:nvSpPr>
        <p:spPr bwMode="auto">
          <a:xfrm>
            <a:off x="6048375" y="6502400"/>
            <a:ext cx="0" cy="273050"/>
          </a:xfrm>
          <a:prstGeom prst="line">
            <a:avLst/>
          </a:prstGeom>
          <a:noFill/>
          <a:ln w="9525">
            <a:noFill/>
            <a:round/>
            <a:headEnd/>
            <a:tailEnd/>
          </a:ln>
          <a:effectLst/>
        </p:spPr>
        <p:txBody>
          <a:bodyPr/>
          <a:lstStyle/>
          <a:p>
            <a:endParaRPr lang="fr-FR"/>
          </a:p>
        </p:txBody>
      </p:sp>
      <p:sp>
        <p:nvSpPr>
          <p:cNvPr id="277590" name="Line 86"/>
          <p:cNvSpPr>
            <a:spLocks noChangeShapeType="1"/>
          </p:cNvSpPr>
          <p:nvPr/>
        </p:nvSpPr>
        <p:spPr bwMode="auto">
          <a:xfrm>
            <a:off x="6467475" y="6502400"/>
            <a:ext cx="0" cy="273050"/>
          </a:xfrm>
          <a:prstGeom prst="line">
            <a:avLst/>
          </a:prstGeom>
          <a:noFill/>
          <a:ln w="9525">
            <a:noFill/>
            <a:round/>
            <a:headEnd/>
            <a:tailEnd/>
          </a:ln>
          <a:effectLst/>
        </p:spPr>
        <p:txBody>
          <a:bodyPr/>
          <a:lstStyle/>
          <a:p>
            <a:endParaRPr lang="fr-FR"/>
          </a:p>
        </p:txBody>
      </p:sp>
      <p:sp>
        <p:nvSpPr>
          <p:cNvPr id="277591" name="Line 87"/>
          <p:cNvSpPr>
            <a:spLocks noChangeShapeType="1"/>
          </p:cNvSpPr>
          <p:nvPr/>
        </p:nvSpPr>
        <p:spPr bwMode="auto">
          <a:xfrm>
            <a:off x="327025" y="6826250"/>
            <a:ext cx="5746750" cy="0"/>
          </a:xfrm>
          <a:prstGeom prst="line">
            <a:avLst/>
          </a:prstGeom>
          <a:noFill/>
          <a:ln w="9525">
            <a:noFill/>
            <a:round/>
            <a:headEnd/>
            <a:tailEnd/>
          </a:ln>
          <a:effectLst/>
        </p:spPr>
        <p:txBody>
          <a:bodyPr/>
          <a:lstStyle/>
          <a:p>
            <a:endParaRPr lang="fr-FR"/>
          </a:p>
        </p:txBody>
      </p:sp>
      <p:sp>
        <p:nvSpPr>
          <p:cNvPr id="277592" name="Line 88"/>
          <p:cNvSpPr>
            <a:spLocks noChangeShapeType="1"/>
          </p:cNvSpPr>
          <p:nvPr/>
        </p:nvSpPr>
        <p:spPr bwMode="auto">
          <a:xfrm>
            <a:off x="327025" y="7099300"/>
            <a:ext cx="5746750" cy="0"/>
          </a:xfrm>
          <a:prstGeom prst="line">
            <a:avLst/>
          </a:prstGeom>
          <a:noFill/>
          <a:ln w="9525">
            <a:noFill/>
            <a:round/>
            <a:headEnd/>
            <a:tailEnd/>
          </a:ln>
          <a:effectLst/>
        </p:spPr>
        <p:txBody>
          <a:bodyPr/>
          <a:lstStyle/>
          <a:p>
            <a:endParaRPr lang="fr-FR"/>
          </a:p>
        </p:txBody>
      </p:sp>
      <p:sp>
        <p:nvSpPr>
          <p:cNvPr id="277593" name="Line 89"/>
          <p:cNvSpPr>
            <a:spLocks noChangeShapeType="1"/>
          </p:cNvSpPr>
          <p:nvPr/>
        </p:nvSpPr>
        <p:spPr bwMode="auto">
          <a:xfrm>
            <a:off x="327025" y="6826250"/>
            <a:ext cx="0" cy="273050"/>
          </a:xfrm>
          <a:prstGeom prst="line">
            <a:avLst/>
          </a:prstGeom>
          <a:noFill/>
          <a:ln w="9525">
            <a:noFill/>
            <a:round/>
            <a:headEnd/>
            <a:tailEnd/>
          </a:ln>
          <a:effectLst/>
        </p:spPr>
        <p:txBody>
          <a:bodyPr/>
          <a:lstStyle/>
          <a:p>
            <a:endParaRPr lang="fr-FR"/>
          </a:p>
        </p:txBody>
      </p:sp>
      <p:sp>
        <p:nvSpPr>
          <p:cNvPr id="277594" name="Line 90"/>
          <p:cNvSpPr>
            <a:spLocks noChangeShapeType="1"/>
          </p:cNvSpPr>
          <p:nvPr/>
        </p:nvSpPr>
        <p:spPr bwMode="auto">
          <a:xfrm>
            <a:off x="6073775" y="6826250"/>
            <a:ext cx="0" cy="273050"/>
          </a:xfrm>
          <a:prstGeom prst="line">
            <a:avLst/>
          </a:prstGeom>
          <a:noFill/>
          <a:ln w="9525">
            <a:noFill/>
            <a:round/>
            <a:headEnd/>
            <a:tailEnd/>
          </a:ln>
          <a:effectLst/>
        </p:spPr>
        <p:txBody>
          <a:bodyPr/>
          <a:lstStyle/>
          <a:p>
            <a:endParaRPr lang="fr-FR"/>
          </a:p>
        </p:txBody>
      </p:sp>
      <p:sp>
        <p:nvSpPr>
          <p:cNvPr id="277595" name="Line 91"/>
          <p:cNvSpPr>
            <a:spLocks noChangeShapeType="1"/>
          </p:cNvSpPr>
          <p:nvPr/>
        </p:nvSpPr>
        <p:spPr bwMode="auto">
          <a:xfrm>
            <a:off x="6096000" y="6835775"/>
            <a:ext cx="352425" cy="0"/>
          </a:xfrm>
          <a:prstGeom prst="line">
            <a:avLst/>
          </a:prstGeom>
          <a:noFill/>
          <a:ln w="9525">
            <a:noFill/>
            <a:round/>
            <a:headEnd/>
            <a:tailEnd/>
          </a:ln>
          <a:effectLst/>
        </p:spPr>
        <p:txBody>
          <a:bodyPr/>
          <a:lstStyle/>
          <a:p>
            <a:endParaRPr lang="fr-FR"/>
          </a:p>
        </p:txBody>
      </p:sp>
      <p:sp>
        <p:nvSpPr>
          <p:cNvPr id="277596" name="Line 92"/>
          <p:cNvSpPr>
            <a:spLocks noChangeShapeType="1"/>
          </p:cNvSpPr>
          <p:nvPr/>
        </p:nvSpPr>
        <p:spPr bwMode="auto">
          <a:xfrm>
            <a:off x="6096000" y="7108825"/>
            <a:ext cx="352425" cy="0"/>
          </a:xfrm>
          <a:prstGeom prst="line">
            <a:avLst/>
          </a:prstGeom>
          <a:noFill/>
          <a:ln w="9525">
            <a:noFill/>
            <a:round/>
            <a:headEnd/>
            <a:tailEnd/>
          </a:ln>
          <a:effectLst/>
        </p:spPr>
        <p:txBody>
          <a:bodyPr/>
          <a:lstStyle/>
          <a:p>
            <a:endParaRPr lang="fr-FR"/>
          </a:p>
        </p:txBody>
      </p:sp>
      <p:sp>
        <p:nvSpPr>
          <p:cNvPr id="277597" name="Line 93"/>
          <p:cNvSpPr>
            <a:spLocks noChangeShapeType="1"/>
          </p:cNvSpPr>
          <p:nvPr/>
        </p:nvSpPr>
        <p:spPr bwMode="auto">
          <a:xfrm>
            <a:off x="6096000" y="6835775"/>
            <a:ext cx="0" cy="273050"/>
          </a:xfrm>
          <a:prstGeom prst="line">
            <a:avLst/>
          </a:prstGeom>
          <a:noFill/>
          <a:ln w="9525">
            <a:noFill/>
            <a:round/>
            <a:headEnd/>
            <a:tailEnd/>
          </a:ln>
          <a:effectLst/>
        </p:spPr>
        <p:txBody>
          <a:bodyPr/>
          <a:lstStyle/>
          <a:p>
            <a:endParaRPr lang="fr-FR"/>
          </a:p>
        </p:txBody>
      </p:sp>
      <p:sp>
        <p:nvSpPr>
          <p:cNvPr id="277598" name="Line 94"/>
          <p:cNvSpPr>
            <a:spLocks noChangeShapeType="1"/>
          </p:cNvSpPr>
          <p:nvPr/>
        </p:nvSpPr>
        <p:spPr bwMode="auto">
          <a:xfrm>
            <a:off x="6448425" y="6835775"/>
            <a:ext cx="0" cy="273050"/>
          </a:xfrm>
          <a:prstGeom prst="line">
            <a:avLst/>
          </a:prstGeom>
          <a:noFill/>
          <a:ln w="9525">
            <a:noFill/>
            <a:round/>
            <a:headEnd/>
            <a:tailEnd/>
          </a:ln>
          <a:effectLst/>
        </p:spPr>
        <p:txBody>
          <a:bodyPr/>
          <a:lstStyle/>
          <a:p>
            <a:endParaRPr lang="fr-FR"/>
          </a:p>
        </p:txBody>
      </p:sp>
      <p:sp>
        <p:nvSpPr>
          <p:cNvPr id="277648" name="Rectangle 144"/>
          <p:cNvSpPr>
            <a:spLocks noChangeArrowheads="1"/>
          </p:cNvSpPr>
          <p:nvPr/>
        </p:nvSpPr>
        <p:spPr bwMode="auto">
          <a:xfrm>
            <a:off x="514350" y="1373188"/>
            <a:ext cx="1411288" cy="396875"/>
          </a:xfrm>
          <a:prstGeom prst="rect">
            <a:avLst/>
          </a:prstGeom>
          <a:noFill/>
          <a:ln w="9525">
            <a:noFill/>
            <a:miter lim="800000"/>
            <a:headEnd/>
            <a:tailEnd/>
          </a:ln>
          <a:effectLst/>
        </p:spPr>
        <p:txBody>
          <a:bodyPr wrap="none">
            <a:spAutoFit/>
          </a:bodyPr>
          <a:lstStyle/>
          <a:p>
            <a:r>
              <a:rPr lang="fr-FR" sz="2000" b="1">
                <a:solidFill>
                  <a:schemeClr val="accent2"/>
                </a:solidFill>
              </a:rPr>
              <a:t>Sommaire</a:t>
            </a:r>
          </a:p>
        </p:txBody>
      </p:sp>
      <p:graphicFrame>
        <p:nvGraphicFramePr>
          <p:cNvPr id="278008" name="Group 504"/>
          <p:cNvGraphicFramePr>
            <a:graphicFrameLocks noGrp="1"/>
          </p:cNvGraphicFramePr>
          <p:nvPr/>
        </p:nvGraphicFramePr>
        <p:xfrm>
          <a:off x="533400" y="1809750"/>
          <a:ext cx="6010275" cy="6604507"/>
        </p:xfrm>
        <a:graphic>
          <a:graphicData uri="http://schemas.openxmlformats.org/drawingml/2006/table">
            <a:tbl>
              <a:tblPr/>
              <a:tblGrid>
                <a:gridCol w="5619750"/>
                <a:gridCol w="390525"/>
              </a:tblGrid>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PREAMBULE…………………………………………………………………….</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1 - LA COMPETENCE « PRIMO ECOUTANT » : QUI, POURQUOI, COMMENT : LES DIFFERENTS ASPECTS..............................................       </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300" b="0" i="0" u="none" strike="noStrike" cap="none" normalizeH="0" baseline="0" dirty="0" smtClean="0">
                        <a:ln>
                          <a:noFill/>
                        </a:ln>
                        <a:solidFill>
                          <a:schemeClr val="bg2"/>
                        </a:solidFill>
                        <a:effectLst/>
                        <a:latin typeface="Arial" charset="0"/>
                      </a:endParaRP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bg2"/>
                          </a:solidFill>
                          <a:effectLst/>
                          <a:latin typeface="Arial" charset="0"/>
                        </a:rPr>
                        <a:t>     </a:t>
                      </a:r>
                      <a:r>
                        <a:rPr kumimoji="0" lang="fr-FR" sz="1200" b="0" i="0" u="none" strike="noStrike" cap="none" normalizeH="0" baseline="0" smtClean="0">
                          <a:ln>
                            <a:noFill/>
                          </a:ln>
                          <a:solidFill>
                            <a:schemeClr val="bg2"/>
                          </a:solidFill>
                          <a:effectLst/>
                          <a:latin typeface="Arial" charset="0"/>
                          <a:sym typeface="Wingdings" pitchFamily="2" charset="2"/>
                        </a:rPr>
                        <a:t> Qui peut et comment acquérir la compétence « Primo Ecoutant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bg2"/>
                          </a:solidFill>
                          <a:effectLst/>
                          <a:latin typeface="Arial" charset="0"/>
                          <a:sym typeface="Wingdings" pitchFamily="2" charset="2"/>
                        </a:rPr>
                        <a:t>      L’engagement individuel…………………………………………………………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bg2"/>
                          </a:solidFill>
                          <a:effectLst/>
                          <a:latin typeface="Arial" charset="0"/>
                          <a:sym typeface="Wingdings" pitchFamily="2" charset="2"/>
                        </a:rPr>
                        <a:t>      Plan du guide……………………………………………………………………..</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8</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9</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noFill/>
                  </a:tcPr>
                </a:tc>
              </a:tr>
              <a:tr h="1984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2 - LE TRAVAIL ENTRE PLAISIR ET MAL-ÊTRE…………………………..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LE TRAVAIL, SOURCE DE PLAISIR</a:t>
                      </a:r>
                      <a:r>
                        <a:rPr kumimoji="0" lang="fr-FR" sz="1300" b="1" i="0" u="none" strike="noStrike" cap="none" normalizeH="0" baseline="0" smtClean="0">
                          <a:ln>
                            <a:noFill/>
                          </a:ln>
                          <a:solidFill>
                            <a:schemeClr val="bg2"/>
                          </a:solidFill>
                          <a:effectLst/>
                          <a:latin typeface="Arial" charset="0"/>
                          <a:sym typeface="Wingdings" pitchFamily="2" charset="2"/>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sym typeface="Wingdings" pitchFamily="2" charset="2"/>
                        </a:rPr>
                        <a:t>      </a:t>
                      </a:r>
                      <a:r>
                        <a:rPr kumimoji="0" lang="fr-FR" sz="1300" b="0" i="0" u="none" strike="noStrike" cap="none" normalizeH="0" baseline="0" smtClean="0">
                          <a:ln>
                            <a:noFill/>
                          </a:ln>
                          <a:solidFill>
                            <a:schemeClr val="bg2"/>
                          </a:solidFill>
                          <a:effectLst/>
                          <a:latin typeface="Arial" charset="0"/>
                          <a:sym typeface="Wingdings" pitchFamily="2" charset="2"/>
                        </a:rPr>
                        <a:t>Le travail, c’est quoi au juste…………………………………………….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Travail prescrit, travail réel……………………………………………….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Une autre dimension du travail…………………………………………..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Le travail, élément de la construction identitaire……………………….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Des émotions positives……………………………………………………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Lien entre émotions, comportements positifs et situation de travail...</a:t>
                      </a:r>
                      <a:endParaRPr kumimoji="0" lang="fr-FR" sz="1300" b="1" i="0" u="none" strike="noStrike" cap="none" normalizeH="0" baseline="0" smtClean="0">
                        <a:ln>
                          <a:noFill/>
                        </a:ln>
                        <a:solidFill>
                          <a:schemeClr val="bg2"/>
                        </a:solidFill>
                        <a:effectLst/>
                        <a:latin typeface="Arial" charset="0"/>
                        <a:sym typeface="Wingdings" pitchFamily="2" charset="2"/>
                      </a:endParaRP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10</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11</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12</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14</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15</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16</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17</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tx1"/>
                          </a:solidFill>
                          <a:effectLst/>
                          <a:latin typeface="Arial" charset="0"/>
                        </a:rPr>
                        <a:t>     </a:t>
                      </a:r>
                      <a:r>
                        <a:rPr kumimoji="0" lang="fr-FR" sz="1100" b="1" i="0" u="none" strike="noStrike" cap="none" normalizeH="0" baseline="0" smtClean="0">
                          <a:ln>
                            <a:noFill/>
                          </a:ln>
                          <a:solidFill>
                            <a:schemeClr val="bg2"/>
                          </a:solidFill>
                          <a:effectLst/>
                          <a:latin typeface="Arial" charset="0"/>
                          <a:sym typeface="Wingdings" pitchFamily="2" charset="2"/>
                        </a:rPr>
                        <a:t> FACTEURS DE RISQUE ET FACTEURS DE PROTECTION……………………..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a:t>
                      </a: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0" i="0" u="none" strike="noStrike" cap="none" normalizeH="0" baseline="0" smtClean="0">
                          <a:ln>
                            <a:noFill/>
                          </a:ln>
                          <a:solidFill>
                            <a:schemeClr val="bg2"/>
                          </a:solidFill>
                          <a:effectLst/>
                          <a:latin typeface="Arial" charset="0"/>
                          <a:sym typeface="Wingdings" pitchFamily="2" charset="2"/>
                        </a:rPr>
                        <a:t>Les facteurs de protection………………………………………………...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Les facteurs de risque…………………………………………………….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Equilibre entre facteurs de protection et facteurs de risque………….</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3 – LES TROUBLES PSYCHOSOCIAUX…………………………………….</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     </a:t>
                      </a:r>
                      <a:r>
                        <a:rPr kumimoji="0" lang="fr-FR" sz="1100" b="1" i="0" u="none" strike="noStrike" cap="none" normalizeH="0" baseline="0" smtClean="0">
                          <a:ln>
                            <a:noFill/>
                          </a:ln>
                          <a:solidFill>
                            <a:schemeClr val="bg2"/>
                          </a:solidFill>
                          <a:effectLst/>
                          <a:latin typeface="Arial" charset="0"/>
                          <a:sym typeface="Wingdings" pitchFamily="2" charset="2"/>
                        </a:rPr>
                        <a:t> RISQUES ET TROUBLES PSYCHOSOCIAUX……………………………………..</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 DEFINITION DES RISQUES ET TROUBLES PSYCHOSOCIAUX……………….</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 L’APPARITION DU TROUBLE PSYCHOSOCIAL………………………………….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300" b="0" i="0" u="none" strike="noStrike" cap="none" normalizeH="0" baseline="0" smtClean="0">
                          <a:ln>
                            <a:noFill/>
                          </a:ln>
                          <a:solidFill>
                            <a:schemeClr val="bg2"/>
                          </a:solidFill>
                          <a:effectLst/>
                          <a:latin typeface="Arial" charset="0"/>
                          <a:sym typeface="Wingdings" pitchFamily="2" charset="2"/>
                        </a:rPr>
                        <a:t>Une définition générale du mal-être……………………………………..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 Une représentation personnelle………………………………………….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 LES SIGNAUX D’ALERTE : LES SIGNAUX FORTS……………………………….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 LES SIGNAUX D’ALERTE : LES SIGNAUX FAIBLES…………………………….</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29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40C90590-D5A5-40BA-96CC-DB2C9D7AFFDE}" type="slidenum">
              <a:rPr lang="fr-FR"/>
              <a:pPr>
                <a:defRPr/>
              </a:pPr>
              <a:t>30</a:t>
            </a:fld>
            <a:endParaRPr lang="fr-FR"/>
          </a:p>
        </p:txBody>
      </p:sp>
      <p:sp>
        <p:nvSpPr>
          <p:cNvPr id="212994" name="Text Box 4"/>
          <p:cNvSpPr txBox="1">
            <a:spLocks noChangeArrowheads="1"/>
          </p:cNvSpPr>
          <p:nvPr/>
        </p:nvSpPr>
        <p:spPr bwMode="auto">
          <a:xfrm>
            <a:off x="8175625" y="6488113"/>
            <a:ext cx="6332538" cy="492125"/>
          </a:xfrm>
          <a:prstGeom prst="rect">
            <a:avLst/>
          </a:prstGeom>
          <a:noFill/>
          <a:ln w="9525">
            <a:noFill/>
            <a:miter lim="800000"/>
            <a:headEnd/>
            <a:tailEnd/>
          </a:ln>
          <a:effectLst/>
        </p:spPr>
        <p:txBody>
          <a:bodyPr>
            <a:spAutoFit/>
          </a:bodyPr>
          <a:lstStyle/>
          <a:p>
            <a:pPr algn="l"/>
            <a:r>
              <a:rPr lang="fr-FR" sz="1300"/>
              <a:t>. </a:t>
            </a:r>
          </a:p>
          <a:p>
            <a:pPr algn="l"/>
            <a:endParaRPr lang="fr-FR" sz="1300"/>
          </a:p>
        </p:txBody>
      </p:sp>
      <p:sp>
        <p:nvSpPr>
          <p:cNvPr id="212995" name="Rectangle 33"/>
          <p:cNvSpPr>
            <a:spLocks noChangeArrowheads="1"/>
          </p:cNvSpPr>
          <p:nvPr/>
        </p:nvSpPr>
        <p:spPr bwMode="auto">
          <a:xfrm>
            <a:off x="298450" y="2563813"/>
            <a:ext cx="6299200" cy="3084512"/>
          </a:xfrm>
          <a:prstGeom prst="rect">
            <a:avLst/>
          </a:prstGeom>
          <a:noFill/>
          <a:ln w="9525">
            <a:noFill/>
            <a:miter lim="800000"/>
            <a:headEnd/>
            <a:tailEnd/>
          </a:ln>
          <a:effectLst/>
        </p:spPr>
        <p:txBody>
          <a:bodyPr>
            <a:spAutoFit/>
          </a:bodyPr>
          <a:lstStyle/>
          <a:p>
            <a:pPr algn="just">
              <a:spcBef>
                <a:spcPct val="50000"/>
              </a:spcBef>
            </a:pPr>
            <a:r>
              <a:rPr lang="fr-FR" sz="1400" b="1" dirty="0">
                <a:solidFill>
                  <a:schemeClr val="bg2"/>
                </a:solidFill>
              </a:rPr>
              <a:t>Déséquilibre entre facteurs de risque et facteurs de protection : apparition de troubles psychosociaux.</a:t>
            </a:r>
          </a:p>
          <a:p>
            <a:pPr algn="just">
              <a:spcBef>
                <a:spcPct val="50000"/>
              </a:spcBef>
            </a:pPr>
            <a:r>
              <a:rPr lang="fr-FR" sz="1600" dirty="0">
                <a:solidFill>
                  <a:schemeClr val="bg2"/>
                </a:solidFill>
              </a:rPr>
              <a:t>Le ressenti du salarié devient négatif  face à une situation sur laquelle il n’a pas de prise. Les facteurs de protection auxquels il se raccrochait lui semblent, à tort ou à raison, moins présents.</a:t>
            </a:r>
          </a:p>
          <a:p>
            <a:pPr algn="just">
              <a:spcBef>
                <a:spcPct val="50000"/>
              </a:spcBef>
            </a:pPr>
            <a:r>
              <a:rPr lang="fr-FR" sz="1600" dirty="0">
                <a:solidFill>
                  <a:schemeClr val="bg2"/>
                </a:solidFill>
              </a:rPr>
              <a:t>En période de </a:t>
            </a:r>
            <a:r>
              <a:rPr lang="fr-FR" sz="1600" dirty="0" smtClean="0">
                <a:solidFill>
                  <a:schemeClr val="bg2"/>
                </a:solidFill>
              </a:rPr>
              <a:t>crise, </a:t>
            </a:r>
            <a:r>
              <a:rPr lang="fr-FR" sz="1600" dirty="0">
                <a:solidFill>
                  <a:schemeClr val="bg2"/>
                </a:solidFill>
              </a:rPr>
              <a:t>l’exigence émotionnelle, due aux éventuelles contraintes d’adaptation, devient plus prégnante.</a:t>
            </a:r>
          </a:p>
          <a:p>
            <a:pPr algn="just">
              <a:spcBef>
                <a:spcPct val="50000"/>
              </a:spcBef>
            </a:pPr>
            <a:r>
              <a:rPr lang="fr-FR" sz="1600" b="1" u="sng" dirty="0" err="1">
                <a:solidFill>
                  <a:schemeClr val="bg2"/>
                </a:solidFill>
                <a:sym typeface="Wingdings" pitchFamily="2" charset="2"/>
              </a:rPr>
              <a:t></a:t>
            </a:r>
            <a:r>
              <a:rPr lang="fr-FR" sz="1600" b="1" u="sng" dirty="0">
                <a:solidFill>
                  <a:schemeClr val="bg2"/>
                </a:solidFill>
                <a:sym typeface="Wingdings" pitchFamily="2" charset="2"/>
              </a:rPr>
              <a:t> Exemple</a:t>
            </a:r>
            <a:r>
              <a:rPr lang="fr-FR" sz="1600" dirty="0">
                <a:solidFill>
                  <a:schemeClr val="bg2"/>
                </a:solidFill>
                <a:sym typeface="Wingdings" pitchFamily="2" charset="2"/>
              </a:rPr>
              <a:t> : </a:t>
            </a:r>
            <a:r>
              <a:rPr lang="fr-FR" sz="1600" i="1" dirty="0">
                <a:solidFill>
                  <a:schemeClr val="bg2"/>
                </a:solidFill>
              </a:rPr>
              <a:t>si le salarié a le </a:t>
            </a:r>
            <a:r>
              <a:rPr lang="fr-FR" sz="1600" i="1" dirty="0" smtClean="0">
                <a:solidFill>
                  <a:schemeClr val="bg2"/>
                </a:solidFill>
              </a:rPr>
              <a:t>sentiment </a:t>
            </a:r>
            <a:r>
              <a:rPr lang="fr-FR" sz="1600" i="1" dirty="0">
                <a:solidFill>
                  <a:schemeClr val="bg2"/>
                </a:solidFill>
              </a:rPr>
              <a:t>que le collectif de travail, qui lui procurait un fort sentiment d’appartenance, se fissure, il perdra ses repères, et les facteurs de risque deviendront alors plus importants que les facteurs de protection.</a:t>
            </a:r>
          </a:p>
        </p:txBody>
      </p:sp>
      <p:sp>
        <p:nvSpPr>
          <p:cNvPr id="212996" name="Rectangle 37"/>
          <p:cNvSpPr>
            <a:spLocks noChangeArrowheads="1"/>
          </p:cNvSpPr>
          <p:nvPr/>
        </p:nvSpPr>
        <p:spPr bwMode="auto">
          <a:xfrm>
            <a:off x="282575" y="5845174"/>
            <a:ext cx="6045200" cy="2246769"/>
          </a:xfrm>
          <a:prstGeom prst="rect">
            <a:avLst/>
          </a:prstGeom>
          <a:noFill/>
          <a:ln w="9525">
            <a:noFill/>
            <a:miter lim="800000"/>
            <a:headEnd/>
            <a:tailEnd/>
          </a:ln>
          <a:effectLst/>
        </p:spPr>
        <p:txBody>
          <a:bodyPr wrap="square">
            <a:spAutoFit/>
          </a:bodyPr>
          <a:lstStyle/>
          <a:p>
            <a:pPr algn="l"/>
            <a:r>
              <a:rPr lang="fr-FR" sz="1800" b="1" dirty="0">
                <a:solidFill>
                  <a:schemeClr val="accent1"/>
                </a:solidFill>
              </a:rPr>
              <a:t>A RETENIR </a:t>
            </a:r>
            <a:r>
              <a:rPr lang="fr-FR" sz="1800" b="1" dirty="0" smtClean="0">
                <a:solidFill>
                  <a:schemeClr val="accent1"/>
                </a:solidFill>
              </a:rPr>
              <a:t>:</a:t>
            </a:r>
          </a:p>
          <a:p>
            <a:pPr algn="l"/>
            <a:r>
              <a:rPr lang="fr-FR" sz="1400" dirty="0">
                <a:solidFill>
                  <a:schemeClr val="accent1"/>
                </a:solidFill>
              </a:rPr>
              <a:t>Il existe autant de </a:t>
            </a:r>
            <a:r>
              <a:rPr lang="fr-FR" sz="1400" b="1" dirty="0">
                <a:solidFill>
                  <a:schemeClr val="accent1"/>
                </a:solidFill>
              </a:rPr>
              <a:t>sensibilités différentes aux situations de travail que de personnes</a:t>
            </a:r>
          </a:p>
          <a:p>
            <a:pPr algn="l"/>
            <a:endParaRPr lang="fr-FR" sz="1200" b="1" dirty="0">
              <a:solidFill>
                <a:schemeClr val="accent1"/>
              </a:solidFill>
            </a:endParaRPr>
          </a:p>
          <a:p>
            <a:pPr algn="just"/>
            <a:r>
              <a:rPr lang="fr-FR" sz="1400" b="1" dirty="0">
                <a:solidFill>
                  <a:schemeClr val="accent1"/>
                </a:solidFill>
              </a:rPr>
              <a:t>L’apparition du trouble psychosocial résulte généralement d’un déséquilibre entre les facteurs de risque et les facteurs de protection.</a:t>
            </a:r>
          </a:p>
          <a:p>
            <a:pPr algn="just"/>
            <a:r>
              <a:rPr lang="fr-FR" sz="1200" b="1" dirty="0">
                <a:solidFill>
                  <a:schemeClr val="accent1"/>
                </a:solidFill>
              </a:rPr>
              <a:t> </a:t>
            </a:r>
          </a:p>
          <a:p>
            <a:pPr algn="just"/>
            <a:r>
              <a:rPr lang="fr-FR" sz="1400" dirty="0">
                <a:solidFill>
                  <a:schemeClr val="accent1"/>
                </a:solidFill>
              </a:rPr>
              <a:t>Il est important de s’intéresser </a:t>
            </a:r>
            <a:r>
              <a:rPr lang="fr-FR" sz="1400" b="1" dirty="0">
                <a:solidFill>
                  <a:schemeClr val="accent1"/>
                </a:solidFill>
              </a:rPr>
              <a:t>aux changements de comportements</a:t>
            </a:r>
            <a:r>
              <a:rPr lang="fr-FR" sz="1400" dirty="0">
                <a:solidFill>
                  <a:schemeClr val="accent1"/>
                </a:solidFill>
              </a:rPr>
              <a:t>, et au lien qui peut exister entre ces changements et le vécu au travail.</a:t>
            </a:r>
          </a:p>
          <a:p>
            <a:pPr algn="just"/>
            <a:endParaRPr lang="fr-FR" sz="1200" b="1" dirty="0">
              <a:solidFill>
                <a:schemeClr val="accent1"/>
              </a:solidFill>
            </a:endParaRPr>
          </a:p>
        </p:txBody>
      </p:sp>
      <p:sp>
        <p:nvSpPr>
          <p:cNvPr id="212997" name="Rectangle 38"/>
          <p:cNvSpPr>
            <a:spLocks noChangeArrowheads="1"/>
          </p:cNvSpPr>
          <p:nvPr/>
        </p:nvSpPr>
        <p:spPr bwMode="auto">
          <a:xfrm>
            <a:off x="279400" y="5854700"/>
            <a:ext cx="6257925" cy="2371725"/>
          </a:xfrm>
          <a:prstGeom prst="rect">
            <a:avLst/>
          </a:prstGeom>
          <a:noFill/>
          <a:ln w="9525">
            <a:solidFill>
              <a:schemeClr val="tx1"/>
            </a:solidFill>
            <a:miter lim="800000"/>
            <a:headEnd/>
            <a:tailEnd/>
          </a:ln>
          <a:effectLst/>
        </p:spPr>
        <p:txBody>
          <a:bodyPr wrap="none" anchor="ctr"/>
          <a:lstStyle/>
          <a:p>
            <a:pPr algn="l"/>
            <a:endParaRPr lang="fr-FR" sz="1300"/>
          </a:p>
        </p:txBody>
      </p:sp>
      <p:sp>
        <p:nvSpPr>
          <p:cNvPr id="213015" name="Text Box 23"/>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
        <p:nvSpPr>
          <p:cNvPr id="213016" name="Rectangle 24"/>
          <p:cNvSpPr>
            <a:spLocks noChangeArrowheads="1"/>
          </p:cNvSpPr>
          <p:nvPr/>
        </p:nvSpPr>
        <p:spPr bwMode="auto">
          <a:xfrm>
            <a:off x="119063" y="1874838"/>
            <a:ext cx="6316662" cy="366712"/>
          </a:xfrm>
          <a:prstGeom prst="rect">
            <a:avLst/>
          </a:prstGeom>
          <a:noFill/>
          <a:ln w="9525">
            <a:noFill/>
            <a:miter lim="800000"/>
            <a:headEnd/>
            <a:tailEnd/>
          </a:ln>
          <a:effectLst/>
        </p:spPr>
        <p:txBody>
          <a:bodyPr>
            <a:spAutoFit/>
          </a:bodyPr>
          <a:lstStyle/>
          <a:p>
            <a:pPr algn="l">
              <a:buFont typeface="Wingdings" pitchFamily="2" charset="2"/>
              <a:buNone/>
            </a:pPr>
            <a:r>
              <a:rPr lang="fr-FR" sz="1800" b="1">
                <a:sym typeface="Wingdings" pitchFamily="2" charset="2"/>
              </a:rPr>
              <a:t>	</a:t>
            </a:r>
            <a:r>
              <a:rPr lang="fr-FR" sz="1800" b="1">
                <a:solidFill>
                  <a:schemeClr val="bg2"/>
                </a:solidFill>
                <a:sym typeface="Wingdings" pitchFamily="2" charset="2"/>
              </a:rPr>
              <a:t></a:t>
            </a:r>
            <a:r>
              <a:rPr lang="fr-FR" sz="1600" b="1" u="sng">
                <a:solidFill>
                  <a:schemeClr val="bg2"/>
                </a:solidFill>
                <a:sym typeface="Wingdings" pitchFamily="2" charset="2"/>
              </a:rPr>
              <a:t>L’APPARITION DU TROUBLE PSYCHOSOCIAL</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Espace réservé du numéro de diapositive 4"/>
          <p:cNvSpPr>
            <a:spLocks noGrp="1" noChangeArrowheads="1"/>
          </p:cNvSpPr>
          <p:nvPr>
            <p:ph type="sldNum" sz="quarter" idx="10"/>
          </p:nvPr>
        </p:nvSpPr>
        <p:spPr/>
        <p:txBody>
          <a:bodyPr/>
          <a:lstStyle/>
          <a:p>
            <a:pPr>
              <a:defRPr/>
            </a:pPr>
            <a:fld id="{2C8D3F84-5BF9-468B-9E75-1DD1B5C707BD}" type="slidenum">
              <a:rPr lang="fr-FR"/>
              <a:pPr>
                <a:defRPr/>
              </a:pPr>
              <a:t>31</a:t>
            </a:fld>
            <a:endParaRPr lang="fr-FR"/>
          </a:p>
        </p:txBody>
      </p:sp>
      <p:sp>
        <p:nvSpPr>
          <p:cNvPr id="12298" name="Text Box 10"/>
          <p:cNvSpPr txBox="1">
            <a:spLocks noChangeArrowheads="1"/>
          </p:cNvSpPr>
          <p:nvPr/>
        </p:nvSpPr>
        <p:spPr bwMode="auto">
          <a:xfrm>
            <a:off x="514350" y="2324100"/>
            <a:ext cx="60388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2299" name="Text Box 11"/>
          <p:cNvSpPr txBox="1">
            <a:spLocks noChangeArrowheads="1"/>
          </p:cNvSpPr>
          <p:nvPr/>
        </p:nvSpPr>
        <p:spPr bwMode="auto">
          <a:xfrm>
            <a:off x="298450" y="3422650"/>
            <a:ext cx="6280150" cy="1443038"/>
          </a:xfrm>
          <a:prstGeom prst="rect">
            <a:avLst/>
          </a:prstGeom>
          <a:noFill/>
          <a:ln w="12700">
            <a:solidFill>
              <a:schemeClr val="bg2"/>
            </a:solidFill>
            <a:prstDash val="sysDot"/>
            <a:miter lim="800000"/>
            <a:headEnd/>
            <a:tailEnd/>
          </a:ln>
          <a:effectLst/>
        </p:spPr>
        <p:txBody>
          <a:bodyPr>
            <a:spAutoFit/>
          </a:bodyPr>
          <a:lstStyle/>
          <a:p>
            <a:pPr algn="l"/>
            <a:r>
              <a:rPr lang="fr-FR" sz="1300"/>
              <a:t>	</a:t>
            </a:r>
            <a:r>
              <a:rPr lang="fr-FR" sz="1800" b="1">
                <a:solidFill>
                  <a:schemeClr val="bg2"/>
                </a:solidFill>
                <a:sym typeface="Wingdings" pitchFamily="2" charset="2"/>
              </a:rPr>
              <a:t> </a:t>
            </a:r>
            <a:r>
              <a:rPr lang="fr-FR" sz="1800" u="sng">
                <a:solidFill>
                  <a:schemeClr val="bg2"/>
                </a:solidFill>
                <a:sym typeface="Wingdings" pitchFamily="2" charset="2"/>
              </a:rPr>
              <a:t>Une définition générale du mal être :</a:t>
            </a:r>
          </a:p>
          <a:p>
            <a:pPr algn="just"/>
            <a:r>
              <a:rPr lang="fr-FR" sz="1400">
                <a:solidFill>
                  <a:schemeClr val="bg2"/>
                </a:solidFill>
              </a:rPr>
              <a:t>Peut faire souffrance « </a:t>
            </a:r>
            <a:r>
              <a:rPr lang="fr-FR" sz="1400" i="1">
                <a:solidFill>
                  <a:schemeClr val="bg2"/>
                </a:solidFill>
              </a:rPr>
              <a:t>tout ce qui porte atteinte à autrui, tout comportement qui </a:t>
            </a:r>
            <a:r>
              <a:rPr lang="fr-FR" sz="1400" b="1" i="1">
                <a:solidFill>
                  <a:schemeClr val="bg2"/>
                </a:solidFill>
              </a:rPr>
              <a:t>blesse</a:t>
            </a:r>
            <a:r>
              <a:rPr lang="fr-FR" sz="1400" i="1">
                <a:solidFill>
                  <a:schemeClr val="bg2"/>
                </a:solidFill>
              </a:rPr>
              <a:t> ou </a:t>
            </a:r>
            <a:r>
              <a:rPr lang="fr-FR" sz="1400" b="1" i="1">
                <a:solidFill>
                  <a:schemeClr val="bg2"/>
                </a:solidFill>
              </a:rPr>
              <a:t>porte préjudice</a:t>
            </a:r>
            <a:r>
              <a:rPr lang="fr-FR" sz="1400" i="1">
                <a:solidFill>
                  <a:schemeClr val="bg2"/>
                </a:solidFill>
              </a:rPr>
              <a:t>, tout ce qui peut provoquer des blessures physiques ou psychiques en portant atteinte à l’intégrité physique (coup de poing, empoignade, …), psychique (menaces, insultes, provocations, dénigrement, harcèlement, …), dans une situation de travail ».</a:t>
            </a:r>
            <a:endParaRPr lang="fr-FR" sz="1400">
              <a:solidFill>
                <a:schemeClr val="bg2"/>
              </a:solidFill>
            </a:endParaRPr>
          </a:p>
        </p:txBody>
      </p:sp>
      <p:sp>
        <p:nvSpPr>
          <p:cNvPr id="12300" name="Text Box 12"/>
          <p:cNvSpPr txBox="1">
            <a:spLocks noChangeArrowheads="1"/>
          </p:cNvSpPr>
          <p:nvPr/>
        </p:nvSpPr>
        <p:spPr bwMode="auto">
          <a:xfrm>
            <a:off x="266700" y="5534025"/>
            <a:ext cx="6276975" cy="2217738"/>
          </a:xfrm>
          <a:prstGeom prst="rect">
            <a:avLst/>
          </a:prstGeom>
          <a:noFill/>
          <a:ln w="12700">
            <a:solidFill>
              <a:schemeClr val="bg2"/>
            </a:solidFill>
            <a:prstDash val="sysDot"/>
            <a:miter lim="800000"/>
            <a:headEnd/>
            <a:tailEnd/>
          </a:ln>
          <a:effectLst/>
        </p:spPr>
        <p:txBody>
          <a:bodyPr>
            <a:spAutoFit/>
          </a:bodyPr>
          <a:lstStyle/>
          <a:p>
            <a:pPr algn="l">
              <a:spcBef>
                <a:spcPct val="50000"/>
              </a:spcBef>
            </a:pPr>
            <a:r>
              <a:rPr lang="fr-FR" sz="1300"/>
              <a:t>	</a:t>
            </a:r>
            <a:r>
              <a:rPr lang="fr-FR" sz="1800">
                <a:solidFill>
                  <a:schemeClr val="bg2"/>
                </a:solidFill>
                <a:sym typeface="Wingdings" pitchFamily="2" charset="2"/>
              </a:rPr>
              <a:t></a:t>
            </a:r>
            <a:r>
              <a:rPr lang="fr-FR" sz="2000">
                <a:solidFill>
                  <a:schemeClr val="bg2"/>
                </a:solidFill>
                <a:sym typeface="Wingdings" pitchFamily="2" charset="2"/>
              </a:rPr>
              <a:t> </a:t>
            </a:r>
            <a:r>
              <a:rPr lang="fr-FR" sz="1800" u="sng">
                <a:solidFill>
                  <a:schemeClr val="bg2"/>
                </a:solidFill>
                <a:sym typeface="Wingdings" pitchFamily="2" charset="2"/>
              </a:rPr>
              <a:t>Une représentation personnelle</a:t>
            </a:r>
          </a:p>
          <a:p>
            <a:pPr algn="just">
              <a:spcBef>
                <a:spcPct val="50000"/>
              </a:spcBef>
            </a:pPr>
            <a:r>
              <a:rPr lang="fr-FR" sz="1400">
                <a:solidFill>
                  <a:schemeClr val="bg2"/>
                </a:solidFill>
                <a:sym typeface="Wingdings" pitchFamily="2" charset="2"/>
              </a:rPr>
              <a:t>Ce qui peut faire « violence », « agression » et/ou « souffrance » au travail ne recouvre pas les mêmes représentations pour chacun.</a:t>
            </a:r>
          </a:p>
          <a:p>
            <a:pPr algn="just"/>
            <a:r>
              <a:rPr lang="fr-FR" sz="1400">
                <a:solidFill>
                  <a:schemeClr val="bg2"/>
                </a:solidFill>
                <a:sym typeface="Wingdings" pitchFamily="2" charset="2"/>
              </a:rPr>
              <a:t>Cette perception dépend, outre la nature du fait en lui-même, de l’histoire personnelle, de la personnalité et de l’état physique et psychologique de la personne au moment de l’événement. </a:t>
            </a:r>
          </a:p>
          <a:p>
            <a:pPr algn="just"/>
            <a:endParaRPr lang="fr-FR" sz="1400">
              <a:solidFill>
                <a:schemeClr val="bg2"/>
              </a:solidFill>
              <a:sym typeface="Wingdings" pitchFamily="2" charset="2"/>
            </a:endParaRPr>
          </a:p>
          <a:p>
            <a:pPr algn="just"/>
            <a:r>
              <a:rPr lang="fr-FR" sz="1400" b="1">
                <a:solidFill>
                  <a:schemeClr val="accent1"/>
                </a:solidFill>
              </a:rPr>
              <a:t>IMPORTANT </a:t>
            </a:r>
            <a:r>
              <a:rPr lang="fr-FR" sz="1300">
                <a:solidFill>
                  <a:schemeClr val="accent1"/>
                </a:solidFill>
              </a:rPr>
              <a:t>:</a:t>
            </a:r>
            <a:r>
              <a:rPr lang="fr-FR" sz="1300">
                <a:solidFill>
                  <a:schemeClr val="bg2"/>
                </a:solidFill>
              </a:rPr>
              <a:t> </a:t>
            </a:r>
            <a:r>
              <a:rPr lang="fr-FR" sz="1400" b="1">
                <a:solidFill>
                  <a:schemeClr val="bg2"/>
                </a:solidFill>
              </a:rPr>
              <a:t>Le ressenti de l’agression reste éminemment subjectif dans la façon dont la situation est vécue et exprimée par la "victime".</a:t>
            </a:r>
            <a:r>
              <a:rPr lang="fr-FR" sz="1300" b="1"/>
              <a:t> </a:t>
            </a:r>
            <a:endParaRPr lang="fr-FR" sz="1300"/>
          </a:p>
        </p:txBody>
      </p:sp>
      <p:sp>
        <p:nvSpPr>
          <p:cNvPr id="12303" name="Text Box 15"/>
          <p:cNvSpPr txBox="1">
            <a:spLocks noChangeArrowheads="1"/>
          </p:cNvSpPr>
          <p:nvPr/>
        </p:nvSpPr>
        <p:spPr bwMode="auto">
          <a:xfrm>
            <a:off x="276225" y="5043488"/>
            <a:ext cx="6296025" cy="304800"/>
          </a:xfrm>
          <a:prstGeom prst="rect">
            <a:avLst/>
          </a:prstGeom>
          <a:noFill/>
          <a:ln w="9525">
            <a:noFill/>
            <a:miter lim="800000"/>
            <a:headEnd/>
            <a:tailEnd/>
          </a:ln>
          <a:effectLst/>
        </p:spPr>
        <p:txBody>
          <a:bodyPr>
            <a:spAutoFit/>
          </a:bodyPr>
          <a:lstStyle/>
          <a:p>
            <a:pPr>
              <a:spcBef>
                <a:spcPct val="50000"/>
              </a:spcBef>
            </a:pPr>
            <a:r>
              <a:rPr lang="fr-FR" sz="1400" b="1">
                <a:solidFill>
                  <a:schemeClr val="bg2"/>
                </a:solidFill>
                <a:sym typeface="Wingdings" pitchFamily="2" charset="2"/>
              </a:rPr>
              <a:t></a:t>
            </a:r>
          </a:p>
        </p:txBody>
      </p:sp>
      <p:sp>
        <p:nvSpPr>
          <p:cNvPr id="12304" name="Text Box 16"/>
          <p:cNvSpPr txBox="1">
            <a:spLocks noChangeArrowheads="1"/>
          </p:cNvSpPr>
          <p:nvPr/>
        </p:nvSpPr>
        <p:spPr bwMode="auto">
          <a:xfrm>
            <a:off x="349250" y="7945438"/>
            <a:ext cx="6181725" cy="304800"/>
          </a:xfrm>
          <a:prstGeom prst="rect">
            <a:avLst/>
          </a:prstGeom>
          <a:noFill/>
          <a:ln w="9525">
            <a:noFill/>
            <a:miter lim="800000"/>
            <a:headEnd/>
            <a:tailEnd/>
          </a:ln>
          <a:effectLst/>
        </p:spPr>
        <p:txBody>
          <a:bodyPr>
            <a:spAutoFit/>
          </a:bodyPr>
          <a:lstStyle/>
          <a:p>
            <a:pPr>
              <a:spcBef>
                <a:spcPct val="50000"/>
              </a:spcBef>
            </a:pPr>
            <a:r>
              <a:rPr lang="fr-FR" sz="1400" b="1">
                <a:solidFill>
                  <a:schemeClr val="bg2"/>
                </a:solidFill>
                <a:sym typeface="Wingdings" pitchFamily="2" charset="2"/>
              </a:rPr>
              <a:t></a:t>
            </a:r>
          </a:p>
        </p:txBody>
      </p:sp>
      <p:sp>
        <p:nvSpPr>
          <p:cNvPr id="12307" name="ZoneTexte 4"/>
          <p:cNvSpPr txBox="1">
            <a:spLocks noChangeArrowheads="1"/>
          </p:cNvSpPr>
          <p:nvPr/>
        </p:nvSpPr>
        <p:spPr bwMode="auto">
          <a:xfrm>
            <a:off x="277813" y="2136775"/>
            <a:ext cx="6275387" cy="742950"/>
          </a:xfrm>
          <a:prstGeom prst="rect">
            <a:avLst/>
          </a:prstGeom>
          <a:noFill/>
          <a:ln w="12700">
            <a:solidFill>
              <a:schemeClr val="bg2"/>
            </a:solidFill>
            <a:prstDash val="sysDot"/>
            <a:miter lim="800000"/>
            <a:headEnd/>
            <a:tailEnd/>
          </a:ln>
        </p:spPr>
        <p:txBody>
          <a:bodyPr>
            <a:spAutoFit/>
          </a:bodyPr>
          <a:lstStyle/>
          <a:p>
            <a:pPr algn="just"/>
            <a:r>
              <a:rPr lang="fr-FR" altLang="fr-FR" sz="1400" i="1" dirty="0">
                <a:solidFill>
                  <a:schemeClr val="bg2"/>
                </a:solidFill>
              </a:rPr>
              <a:t>La Souffrance au travail</a:t>
            </a:r>
          </a:p>
          <a:p>
            <a:pPr algn="just"/>
            <a:r>
              <a:rPr lang="fr-FR" altLang="fr-FR" sz="1400" i="1" dirty="0">
                <a:solidFill>
                  <a:schemeClr val="bg2"/>
                </a:solidFill>
              </a:rPr>
              <a:t>S</a:t>
            </a:r>
            <a:r>
              <a:rPr lang="fr-FR" altLang="fr-FR" sz="1400" dirty="0">
                <a:solidFill>
                  <a:schemeClr val="bg2"/>
                </a:solidFill>
              </a:rPr>
              <a:t>elon C. </a:t>
            </a:r>
            <a:r>
              <a:rPr lang="fr-FR" altLang="fr-FR" sz="1400" dirty="0" err="1">
                <a:solidFill>
                  <a:schemeClr val="bg2"/>
                </a:solidFill>
              </a:rPr>
              <a:t>Dejours</a:t>
            </a:r>
            <a:r>
              <a:rPr lang="fr-FR" altLang="fr-FR" sz="1400" dirty="0">
                <a:solidFill>
                  <a:schemeClr val="bg2"/>
                </a:solidFill>
              </a:rPr>
              <a:t> : la </a:t>
            </a:r>
            <a:r>
              <a:rPr lang="fr-FR" altLang="fr-FR" sz="1400" dirty="0" smtClean="0">
                <a:solidFill>
                  <a:schemeClr val="bg2"/>
                </a:solidFill>
              </a:rPr>
              <a:t>souffrance au travail découle de l’usure  et de la charge </a:t>
            </a:r>
            <a:r>
              <a:rPr lang="fr-FR" altLang="fr-FR" sz="1400" dirty="0">
                <a:solidFill>
                  <a:schemeClr val="bg2"/>
                </a:solidFill>
              </a:rPr>
              <a:t>mentales, physiques et psychiques</a:t>
            </a:r>
          </a:p>
        </p:txBody>
      </p:sp>
      <p:sp>
        <p:nvSpPr>
          <p:cNvPr id="12308" name="Text Box 20"/>
          <p:cNvSpPr txBox="1">
            <a:spLocks noChangeArrowheads="1"/>
          </p:cNvSpPr>
          <p:nvPr/>
        </p:nvSpPr>
        <p:spPr bwMode="auto">
          <a:xfrm>
            <a:off x="292100" y="3001963"/>
            <a:ext cx="6296025" cy="304800"/>
          </a:xfrm>
          <a:prstGeom prst="rect">
            <a:avLst/>
          </a:prstGeom>
          <a:noFill/>
          <a:ln w="9525">
            <a:noFill/>
            <a:miter lim="800000"/>
            <a:headEnd/>
            <a:tailEnd/>
          </a:ln>
          <a:effectLst/>
        </p:spPr>
        <p:txBody>
          <a:bodyPr>
            <a:spAutoFit/>
          </a:bodyPr>
          <a:lstStyle/>
          <a:p>
            <a:pPr>
              <a:spcBef>
                <a:spcPct val="50000"/>
              </a:spcBef>
            </a:pPr>
            <a:r>
              <a:rPr lang="fr-FR" sz="1400" b="1">
                <a:solidFill>
                  <a:schemeClr val="bg2"/>
                </a:solidFill>
                <a:sym typeface="Wingdings" pitchFamily="2" charset="2"/>
              </a:rPr>
              <a:t></a:t>
            </a:r>
          </a:p>
        </p:txBody>
      </p:sp>
      <p:sp>
        <p:nvSpPr>
          <p:cNvPr id="12309" name="Text Box 21"/>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177E990B-4254-4538-A652-23A901B49BA9}" type="slidenum">
              <a:rPr lang="fr-FR"/>
              <a:pPr>
                <a:defRPr/>
              </a:pPr>
              <a:t>32</a:t>
            </a:fld>
            <a:endParaRPr lang="fr-FR"/>
          </a:p>
        </p:txBody>
      </p:sp>
      <p:sp>
        <p:nvSpPr>
          <p:cNvPr id="214019" name="Text Box 3"/>
          <p:cNvSpPr txBox="1">
            <a:spLocks noChangeArrowheads="1"/>
          </p:cNvSpPr>
          <p:nvPr/>
        </p:nvSpPr>
        <p:spPr bwMode="auto">
          <a:xfrm>
            <a:off x="519113" y="2505075"/>
            <a:ext cx="6065837" cy="3113088"/>
          </a:xfrm>
          <a:prstGeom prst="rect">
            <a:avLst/>
          </a:prstGeom>
          <a:noFill/>
          <a:ln w="9525">
            <a:noFill/>
            <a:miter lim="800000"/>
            <a:headEnd/>
            <a:tailEnd/>
          </a:ln>
          <a:effectLst/>
        </p:spPr>
        <p:txBody>
          <a:bodyPr>
            <a:spAutoFit/>
          </a:bodyPr>
          <a:lstStyle/>
          <a:p>
            <a:pPr marL="261938" indent="-261938" algn="l">
              <a:buFont typeface="Wingdings" pitchFamily="2" charset="2"/>
              <a:buNone/>
            </a:pPr>
            <a:r>
              <a:rPr lang="fr-FR" sz="1800" b="1">
                <a:solidFill>
                  <a:srgbClr val="0000FF"/>
                </a:solidFill>
                <a:sym typeface="Wingdings" pitchFamily="2" charset="2"/>
              </a:rPr>
              <a:t> </a:t>
            </a:r>
          </a:p>
          <a:p>
            <a:pPr marL="261938" indent="-261938" algn="l">
              <a:buFont typeface="Wingdings" pitchFamily="2" charset="2"/>
              <a:buNone/>
            </a:pPr>
            <a:r>
              <a:rPr lang="fr-FR" sz="1800" b="1" i="1">
                <a:solidFill>
                  <a:srgbClr val="0000FF"/>
                </a:solidFill>
                <a:sym typeface="Wingdings" pitchFamily="2" charset="2"/>
              </a:rPr>
              <a:t>	Le salarié vit au quotidien des événements</a:t>
            </a:r>
          </a:p>
          <a:p>
            <a:pPr marL="261938" indent="-261938" algn="l">
              <a:buFont typeface="Wingdings" pitchFamily="2" charset="2"/>
              <a:buChar char="§"/>
            </a:pPr>
            <a:endParaRPr lang="fr-FR" sz="1800" b="1" i="1">
              <a:solidFill>
                <a:srgbClr val="0000FF"/>
              </a:solidFill>
              <a:sym typeface="Wingdings" pitchFamily="2" charset="2"/>
            </a:endParaRPr>
          </a:p>
          <a:p>
            <a:pPr marL="711200" lvl="1" indent="-269875" algn="just">
              <a:buFontTx/>
              <a:buChar char="•"/>
            </a:pPr>
            <a:r>
              <a:rPr lang="fr-FR" sz="1800">
                <a:solidFill>
                  <a:schemeClr val="bg2"/>
                </a:solidFill>
                <a:sym typeface="Wingdings" pitchFamily="2" charset="2"/>
              </a:rPr>
              <a:t>Ces événements sont souvent sans conséquences pour la santé du salarié</a:t>
            </a:r>
          </a:p>
          <a:p>
            <a:pPr marL="261938" indent="-261938" algn="just">
              <a:buFont typeface="Wingdings" pitchFamily="2" charset="2"/>
              <a:buChar char="§"/>
            </a:pPr>
            <a:endParaRPr lang="fr-FR" sz="1800">
              <a:solidFill>
                <a:schemeClr val="bg2"/>
              </a:solidFill>
              <a:sym typeface="Wingdings" pitchFamily="2" charset="2"/>
            </a:endParaRPr>
          </a:p>
          <a:p>
            <a:pPr marL="711200" lvl="1" indent="-269875" algn="just">
              <a:buFontTx/>
              <a:buChar char="•"/>
            </a:pPr>
            <a:r>
              <a:rPr lang="fr-FR" sz="1800">
                <a:solidFill>
                  <a:schemeClr val="bg2"/>
                </a:solidFill>
                <a:sym typeface="Wingdings" pitchFamily="2" charset="2"/>
              </a:rPr>
              <a:t>Mais, pour certains salariés, ces événements peuvent se transformer en risques générant des troubles psychosociaux</a:t>
            </a:r>
          </a:p>
          <a:p>
            <a:pPr marL="261938" indent="-261938" algn="just">
              <a:buFont typeface="Wingdings" pitchFamily="2" charset="2"/>
              <a:buChar char="§"/>
            </a:pPr>
            <a:endParaRPr lang="fr-FR" sz="1800">
              <a:solidFill>
                <a:schemeClr val="bg2"/>
              </a:solidFill>
              <a:sym typeface="Wingdings" pitchFamily="2" charset="2"/>
            </a:endParaRPr>
          </a:p>
          <a:p>
            <a:pPr marL="261938" indent="-261938" algn="just">
              <a:buFont typeface="Wingdings" pitchFamily="2" charset="2"/>
              <a:buChar char="§"/>
            </a:pPr>
            <a:endParaRPr lang="fr-FR" sz="1800" b="1">
              <a:sym typeface="Wingdings" pitchFamily="2" charset="2"/>
            </a:endParaRPr>
          </a:p>
        </p:txBody>
      </p:sp>
      <p:sp>
        <p:nvSpPr>
          <p:cNvPr id="214020" name="Text Box 4"/>
          <p:cNvSpPr txBox="1">
            <a:spLocks noChangeArrowheads="1"/>
          </p:cNvSpPr>
          <p:nvPr/>
        </p:nvSpPr>
        <p:spPr bwMode="auto">
          <a:xfrm>
            <a:off x="1131888" y="5734050"/>
            <a:ext cx="5310187" cy="2270125"/>
          </a:xfrm>
          <a:prstGeom prst="rect">
            <a:avLst/>
          </a:prstGeom>
          <a:noFill/>
          <a:ln w="9525">
            <a:solidFill>
              <a:schemeClr val="tx1"/>
            </a:solidFill>
            <a:miter lim="800000"/>
            <a:headEnd/>
            <a:tailEnd/>
          </a:ln>
          <a:effectLst/>
        </p:spPr>
        <p:txBody>
          <a:bodyPr>
            <a:spAutoFit/>
          </a:bodyPr>
          <a:lstStyle/>
          <a:p>
            <a:pPr algn="l">
              <a:spcBef>
                <a:spcPct val="50000"/>
              </a:spcBef>
            </a:pPr>
            <a:r>
              <a:rPr lang="fr-FR" sz="1800" b="1">
                <a:solidFill>
                  <a:srgbClr val="0000FF"/>
                </a:solidFill>
              </a:rPr>
              <a:t>Par des signes cliniques observables.</a:t>
            </a:r>
          </a:p>
          <a:p>
            <a:pPr algn="l">
              <a:spcBef>
                <a:spcPct val="50000"/>
              </a:spcBef>
            </a:pPr>
            <a:r>
              <a:rPr lang="fr-FR" sz="1600" i="1">
                <a:solidFill>
                  <a:schemeClr val="bg2"/>
                </a:solidFill>
              </a:rPr>
              <a:t>Les signes cliniques peuvent être multiples et coexister au même moment chez une personne.</a:t>
            </a:r>
          </a:p>
          <a:p>
            <a:pPr algn="l">
              <a:spcBef>
                <a:spcPct val="50000"/>
              </a:spcBef>
            </a:pPr>
            <a:r>
              <a:rPr lang="fr-FR" sz="2000" b="1">
                <a:solidFill>
                  <a:srgbClr val="FF00FF"/>
                </a:solidFill>
              </a:rPr>
              <a:t>On parle aussi de signaux d’alerte :</a:t>
            </a:r>
          </a:p>
          <a:p>
            <a:pPr algn="l">
              <a:spcBef>
                <a:spcPct val="50000"/>
              </a:spcBef>
            </a:pPr>
            <a:r>
              <a:rPr lang="fr-FR" sz="1800" b="1">
                <a:solidFill>
                  <a:srgbClr val="FF00FF"/>
                </a:solidFill>
                <a:sym typeface="Wingdings" pitchFamily="2" charset="2"/>
              </a:rPr>
              <a:t>         </a:t>
            </a:r>
            <a:r>
              <a:rPr lang="fr-FR" sz="1800" b="1">
                <a:solidFill>
                  <a:srgbClr val="FF00FF"/>
                </a:solidFill>
              </a:rPr>
              <a:t>Les signaux forts</a:t>
            </a:r>
          </a:p>
          <a:p>
            <a:pPr algn="l">
              <a:spcBef>
                <a:spcPct val="50000"/>
              </a:spcBef>
            </a:pPr>
            <a:r>
              <a:rPr lang="fr-FR" sz="1800" b="1">
                <a:solidFill>
                  <a:srgbClr val="FF00FF"/>
                </a:solidFill>
              </a:rPr>
              <a:t>        </a:t>
            </a:r>
            <a:r>
              <a:rPr lang="fr-FR" sz="1800" b="1">
                <a:solidFill>
                  <a:srgbClr val="FF00FF"/>
                </a:solidFill>
                <a:sym typeface="Wingdings" pitchFamily="2" charset="2"/>
              </a:rPr>
              <a:t> </a:t>
            </a:r>
            <a:r>
              <a:rPr lang="fr-FR" sz="1800" b="1">
                <a:solidFill>
                  <a:srgbClr val="FF00FF"/>
                </a:solidFill>
              </a:rPr>
              <a:t>Les signaux faibles</a:t>
            </a:r>
          </a:p>
        </p:txBody>
      </p:sp>
      <p:sp>
        <p:nvSpPr>
          <p:cNvPr id="214021" name="Line 5"/>
          <p:cNvSpPr>
            <a:spLocks noChangeShapeType="1"/>
          </p:cNvSpPr>
          <p:nvPr/>
        </p:nvSpPr>
        <p:spPr bwMode="auto">
          <a:xfrm>
            <a:off x="484188" y="2492375"/>
            <a:ext cx="0" cy="5043488"/>
          </a:xfrm>
          <a:prstGeom prst="line">
            <a:avLst/>
          </a:prstGeom>
          <a:noFill/>
          <a:ln w="76200">
            <a:solidFill>
              <a:srgbClr val="FF00FF"/>
            </a:solidFill>
            <a:round/>
            <a:headEnd/>
            <a:tailEnd/>
          </a:ln>
          <a:effectLst/>
        </p:spPr>
        <p:txBody>
          <a:bodyPr/>
          <a:lstStyle/>
          <a:p>
            <a:endParaRPr lang="fr-FR"/>
          </a:p>
        </p:txBody>
      </p:sp>
      <p:sp>
        <p:nvSpPr>
          <p:cNvPr id="214022" name="Line 6"/>
          <p:cNvSpPr>
            <a:spLocks noChangeShapeType="1"/>
          </p:cNvSpPr>
          <p:nvPr/>
        </p:nvSpPr>
        <p:spPr bwMode="auto">
          <a:xfrm>
            <a:off x="484188" y="7526338"/>
            <a:ext cx="628650" cy="19050"/>
          </a:xfrm>
          <a:prstGeom prst="line">
            <a:avLst/>
          </a:prstGeom>
          <a:noFill/>
          <a:ln w="76200">
            <a:solidFill>
              <a:srgbClr val="FF00FF"/>
            </a:solidFill>
            <a:round/>
            <a:headEnd/>
            <a:tailEnd type="triangle" w="med" len="med"/>
          </a:ln>
          <a:effectLst/>
        </p:spPr>
        <p:txBody>
          <a:bodyPr/>
          <a:lstStyle/>
          <a:p>
            <a:endParaRPr lang="fr-FR"/>
          </a:p>
        </p:txBody>
      </p:sp>
      <p:sp>
        <p:nvSpPr>
          <p:cNvPr id="214023" name="Rectangle 7"/>
          <p:cNvSpPr>
            <a:spLocks noChangeArrowheads="1"/>
          </p:cNvSpPr>
          <p:nvPr/>
        </p:nvSpPr>
        <p:spPr bwMode="auto">
          <a:xfrm>
            <a:off x="254000" y="1879600"/>
            <a:ext cx="6470650" cy="641350"/>
          </a:xfrm>
          <a:prstGeom prst="rect">
            <a:avLst/>
          </a:prstGeom>
          <a:noFill/>
          <a:ln w="9525">
            <a:noFill/>
            <a:miter lim="800000"/>
            <a:headEnd/>
            <a:tailEnd/>
          </a:ln>
          <a:effectLst/>
        </p:spPr>
        <p:txBody>
          <a:bodyPr>
            <a:spAutoFit/>
          </a:bodyPr>
          <a:lstStyle/>
          <a:p>
            <a:pPr algn="l">
              <a:buFont typeface="Wingdings" pitchFamily="2" charset="2"/>
              <a:buNone/>
            </a:pPr>
            <a:r>
              <a:rPr lang="fr-FR" sz="1800" b="1">
                <a:solidFill>
                  <a:schemeClr val="bg2"/>
                </a:solidFill>
                <a:sym typeface="Wingdings" pitchFamily="2" charset="2"/>
              </a:rPr>
              <a:t>Comment détecter ces troubles psychosociaux le plus en amont possible?</a:t>
            </a:r>
          </a:p>
        </p:txBody>
      </p:sp>
      <p:sp>
        <p:nvSpPr>
          <p:cNvPr id="214025" name="Text Box 9"/>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A114A1FB-DFCA-452A-A849-D2422562CA51}" type="slidenum">
              <a:rPr lang="fr-FR"/>
              <a:pPr>
                <a:defRPr/>
              </a:pPr>
              <a:t>33</a:t>
            </a:fld>
            <a:endParaRPr lang="fr-FR"/>
          </a:p>
        </p:txBody>
      </p:sp>
      <p:sp>
        <p:nvSpPr>
          <p:cNvPr id="215043" name="Text Box 3"/>
          <p:cNvSpPr txBox="1">
            <a:spLocks noChangeArrowheads="1"/>
          </p:cNvSpPr>
          <p:nvPr/>
        </p:nvSpPr>
        <p:spPr bwMode="auto">
          <a:xfrm>
            <a:off x="484188" y="2324100"/>
            <a:ext cx="5900737" cy="1436688"/>
          </a:xfrm>
          <a:prstGeom prst="rect">
            <a:avLst/>
          </a:prstGeom>
          <a:noFill/>
          <a:ln w="9525">
            <a:noFill/>
            <a:miter lim="800000"/>
            <a:headEnd/>
            <a:tailEnd/>
          </a:ln>
          <a:effectLst/>
        </p:spPr>
        <p:txBody>
          <a:bodyPr>
            <a:spAutoFit/>
          </a:bodyPr>
          <a:lstStyle/>
          <a:p>
            <a:pPr algn="l">
              <a:spcBef>
                <a:spcPct val="50000"/>
              </a:spcBef>
            </a:pPr>
            <a:r>
              <a:rPr lang="fr-FR" sz="1600" b="1" i="1">
                <a:solidFill>
                  <a:schemeClr val="bg2"/>
                </a:solidFill>
                <a:sym typeface="Wingdings" pitchFamily="2" charset="2"/>
              </a:rPr>
              <a:t> </a:t>
            </a:r>
            <a:r>
              <a:rPr lang="fr-FR" sz="1600" b="1" u="sng">
                <a:solidFill>
                  <a:schemeClr val="bg2"/>
                </a:solidFill>
              </a:rPr>
              <a:t>Leurs caractéristiques :</a:t>
            </a:r>
          </a:p>
          <a:p>
            <a:pPr lvl="2" algn="l">
              <a:spcBef>
                <a:spcPct val="50000"/>
              </a:spcBef>
              <a:buFontTx/>
              <a:buChar char="•"/>
            </a:pPr>
            <a:r>
              <a:rPr lang="fr-FR" sz="1600">
                <a:solidFill>
                  <a:schemeClr val="bg2"/>
                </a:solidFill>
                <a:sym typeface="Wingdings" pitchFamily="2" charset="2"/>
              </a:rPr>
              <a:t> Visibles</a:t>
            </a:r>
          </a:p>
          <a:p>
            <a:pPr lvl="2" algn="l">
              <a:spcBef>
                <a:spcPct val="50000"/>
              </a:spcBef>
              <a:buFontTx/>
              <a:buChar char="•"/>
            </a:pPr>
            <a:r>
              <a:rPr lang="fr-FR" sz="1600">
                <a:solidFill>
                  <a:schemeClr val="bg2"/>
                </a:solidFill>
                <a:sym typeface="Wingdings" pitchFamily="2" charset="2"/>
              </a:rPr>
              <a:t> Objectivables</a:t>
            </a:r>
          </a:p>
          <a:p>
            <a:pPr lvl="2" algn="l">
              <a:spcBef>
                <a:spcPct val="50000"/>
              </a:spcBef>
              <a:buFontTx/>
              <a:buChar char="•"/>
            </a:pPr>
            <a:r>
              <a:rPr lang="fr-FR" sz="1600">
                <a:solidFill>
                  <a:schemeClr val="bg2"/>
                </a:solidFill>
                <a:sym typeface="Wingdings" pitchFamily="2" charset="2"/>
              </a:rPr>
              <a:t> Faciles à intégrer dans des indicateurs</a:t>
            </a:r>
          </a:p>
        </p:txBody>
      </p:sp>
      <p:sp>
        <p:nvSpPr>
          <p:cNvPr id="215044" name="Rectangle 4"/>
          <p:cNvSpPr>
            <a:spLocks noChangeArrowheads="1"/>
          </p:cNvSpPr>
          <p:nvPr/>
        </p:nvSpPr>
        <p:spPr bwMode="auto">
          <a:xfrm>
            <a:off x="820738" y="4294188"/>
            <a:ext cx="5541962" cy="4062651"/>
          </a:xfrm>
          <a:prstGeom prst="rect">
            <a:avLst/>
          </a:prstGeom>
          <a:noFill/>
          <a:ln w="9525">
            <a:noFill/>
            <a:miter lim="800000"/>
            <a:headEnd/>
            <a:tailEnd/>
          </a:ln>
          <a:effectLst/>
        </p:spPr>
        <p:txBody>
          <a:bodyPr>
            <a:spAutoFit/>
          </a:bodyPr>
          <a:lstStyle/>
          <a:p>
            <a:pPr lvl="2" algn="l">
              <a:buFontTx/>
              <a:buChar char="•"/>
            </a:pPr>
            <a:r>
              <a:rPr lang="fr-FR" sz="1600" dirty="0">
                <a:solidFill>
                  <a:schemeClr val="bg2"/>
                </a:solidFill>
                <a:sym typeface="Wingdings" pitchFamily="2" charset="2"/>
              </a:rPr>
              <a:t> Suicide (ou tentative)</a:t>
            </a:r>
          </a:p>
          <a:p>
            <a:pPr lvl="2" algn="l">
              <a:buFontTx/>
              <a:buChar char="•"/>
            </a:pPr>
            <a:endParaRPr lang="fr-FR" sz="1600" dirty="0">
              <a:solidFill>
                <a:schemeClr val="bg2"/>
              </a:solidFill>
              <a:sym typeface="Wingdings" pitchFamily="2" charset="2"/>
            </a:endParaRPr>
          </a:p>
          <a:p>
            <a:pPr lvl="2" algn="l">
              <a:buFontTx/>
              <a:buChar char="•"/>
            </a:pPr>
            <a:r>
              <a:rPr lang="fr-FR" sz="1600" dirty="0">
                <a:solidFill>
                  <a:schemeClr val="bg2"/>
                </a:solidFill>
                <a:sym typeface="Wingdings" pitchFamily="2" charset="2"/>
              </a:rPr>
              <a:t> Suspicion de harcèlement moral ou sexuel</a:t>
            </a:r>
          </a:p>
          <a:p>
            <a:pPr lvl="2" algn="l"/>
            <a:endParaRPr lang="fr-FR" sz="1600" dirty="0">
              <a:solidFill>
                <a:schemeClr val="bg2"/>
              </a:solidFill>
              <a:sym typeface="Wingdings" pitchFamily="2" charset="2"/>
            </a:endParaRPr>
          </a:p>
          <a:p>
            <a:pPr lvl="2" algn="l">
              <a:buFontTx/>
              <a:buChar char="•"/>
            </a:pPr>
            <a:r>
              <a:rPr lang="fr-FR" sz="1600" dirty="0">
                <a:solidFill>
                  <a:schemeClr val="bg2"/>
                </a:solidFill>
                <a:sym typeface="Wingdings" pitchFamily="2" charset="2"/>
              </a:rPr>
              <a:t> Fort taux d’absentéisme d’un salarié</a:t>
            </a:r>
          </a:p>
          <a:p>
            <a:pPr lvl="2" algn="l"/>
            <a:endParaRPr lang="fr-FR" sz="1600" dirty="0">
              <a:solidFill>
                <a:schemeClr val="bg2"/>
              </a:solidFill>
              <a:sym typeface="Wingdings" pitchFamily="2" charset="2"/>
            </a:endParaRPr>
          </a:p>
          <a:p>
            <a:pPr lvl="2" algn="l">
              <a:buFontTx/>
              <a:buChar char="•"/>
            </a:pPr>
            <a:r>
              <a:rPr lang="fr-FR" sz="1600" dirty="0">
                <a:solidFill>
                  <a:schemeClr val="bg2"/>
                </a:solidFill>
                <a:sym typeface="Wingdings" pitchFamily="2" charset="2"/>
              </a:rPr>
              <a:t> Comportements déviants</a:t>
            </a:r>
          </a:p>
          <a:p>
            <a:pPr lvl="2" algn="l"/>
            <a:endParaRPr lang="fr-FR" sz="1600" dirty="0">
              <a:solidFill>
                <a:schemeClr val="bg2"/>
              </a:solidFill>
              <a:sym typeface="Wingdings" pitchFamily="2" charset="2"/>
            </a:endParaRPr>
          </a:p>
          <a:p>
            <a:pPr lvl="2" algn="l">
              <a:buFontTx/>
              <a:buChar char="•"/>
            </a:pPr>
            <a:r>
              <a:rPr lang="fr-FR" sz="1600" dirty="0">
                <a:solidFill>
                  <a:schemeClr val="bg2"/>
                </a:solidFill>
                <a:sym typeface="Wingdings" pitchFamily="2" charset="2"/>
              </a:rPr>
              <a:t> Conflits </a:t>
            </a:r>
            <a:r>
              <a:rPr lang="fr-FR" sz="1600" dirty="0" smtClean="0">
                <a:solidFill>
                  <a:schemeClr val="bg2"/>
                </a:solidFill>
                <a:sym typeface="Wingdings" pitchFamily="2" charset="2"/>
              </a:rPr>
              <a:t>récurrents </a:t>
            </a:r>
            <a:r>
              <a:rPr lang="fr-FR" sz="1600" dirty="0">
                <a:solidFill>
                  <a:schemeClr val="bg2"/>
                </a:solidFill>
                <a:sym typeface="Wingdings" pitchFamily="2" charset="2"/>
              </a:rPr>
              <a:t>avec les collègues et/ou la hiérarchie</a:t>
            </a:r>
          </a:p>
          <a:p>
            <a:pPr lvl="2" algn="l">
              <a:buFontTx/>
              <a:buChar char="•"/>
            </a:pPr>
            <a:endParaRPr lang="fr-FR" sz="1600" dirty="0">
              <a:solidFill>
                <a:schemeClr val="bg2"/>
              </a:solidFill>
              <a:sym typeface="Wingdings" pitchFamily="2" charset="2"/>
            </a:endParaRPr>
          </a:p>
          <a:p>
            <a:pPr lvl="2" algn="l">
              <a:buFontTx/>
              <a:buChar char="•"/>
            </a:pPr>
            <a:r>
              <a:rPr lang="fr-FR" sz="1600" dirty="0">
                <a:solidFill>
                  <a:schemeClr val="bg2"/>
                </a:solidFill>
                <a:sym typeface="Wingdings" pitchFamily="2" charset="2"/>
              </a:rPr>
              <a:t> Augmentation des visites spontanées à la médecine du travail</a:t>
            </a:r>
          </a:p>
          <a:p>
            <a:pPr lvl="2" algn="l"/>
            <a:endParaRPr lang="fr-FR" sz="1600" dirty="0" smtClean="0">
              <a:solidFill>
                <a:schemeClr val="bg2"/>
              </a:solidFill>
              <a:sym typeface="Wingdings" pitchFamily="2" charset="2"/>
            </a:endParaRPr>
          </a:p>
          <a:p>
            <a:pPr lvl="2" algn="l"/>
            <a:endParaRPr lang="fr-FR" sz="1600" dirty="0" smtClean="0">
              <a:solidFill>
                <a:schemeClr val="bg2"/>
              </a:solidFill>
              <a:sym typeface="Wingdings" pitchFamily="2" charset="2"/>
            </a:endParaRPr>
          </a:p>
          <a:p>
            <a:pPr algn="l"/>
            <a:r>
              <a:rPr lang="fr-FR" sz="1800" dirty="0">
                <a:solidFill>
                  <a:schemeClr val="bg2"/>
                </a:solidFill>
                <a:sym typeface="Wingdings" pitchFamily="2" charset="2"/>
              </a:rPr>
              <a:t> </a:t>
            </a:r>
            <a:r>
              <a:rPr lang="fr-FR" sz="1800" i="1" dirty="0">
                <a:solidFill>
                  <a:schemeClr val="bg2"/>
                </a:solidFill>
                <a:sym typeface="Wingdings" pitchFamily="2" charset="2"/>
              </a:rPr>
              <a:t>Cette liste n’est pas exhaustive.</a:t>
            </a:r>
          </a:p>
        </p:txBody>
      </p:sp>
      <p:sp>
        <p:nvSpPr>
          <p:cNvPr id="215045" name="Text Box 5"/>
          <p:cNvSpPr txBox="1">
            <a:spLocks noChangeArrowheads="1"/>
          </p:cNvSpPr>
          <p:nvPr/>
        </p:nvSpPr>
        <p:spPr bwMode="auto">
          <a:xfrm>
            <a:off x="569913" y="3821113"/>
            <a:ext cx="5719762" cy="366712"/>
          </a:xfrm>
          <a:prstGeom prst="rect">
            <a:avLst/>
          </a:prstGeom>
          <a:noFill/>
          <a:ln w="9525">
            <a:noFill/>
            <a:miter lim="800000"/>
            <a:headEnd/>
            <a:tailEnd/>
          </a:ln>
          <a:effectLst/>
        </p:spPr>
        <p:txBody>
          <a:bodyPr>
            <a:spAutoFit/>
          </a:bodyPr>
          <a:lstStyle/>
          <a:p>
            <a:pPr algn="l">
              <a:spcBef>
                <a:spcPct val="50000"/>
              </a:spcBef>
            </a:pPr>
            <a:r>
              <a:rPr lang="fr-FR" sz="1800">
                <a:solidFill>
                  <a:schemeClr val="bg2"/>
                </a:solidFill>
                <a:sym typeface="Wingdings" pitchFamily="2" charset="2"/>
              </a:rPr>
              <a:t></a:t>
            </a:r>
            <a:r>
              <a:rPr lang="fr-FR" sz="1800">
                <a:sym typeface="Wingdings" pitchFamily="2" charset="2"/>
              </a:rPr>
              <a:t> </a:t>
            </a:r>
            <a:r>
              <a:rPr lang="fr-FR" sz="1800" b="1" u="sng">
                <a:solidFill>
                  <a:schemeClr val="bg2"/>
                </a:solidFill>
                <a:sym typeface="Wingdings" pitchFamily="2" charset="2"/>
              </a:rPr>
              <a:t>Exemples</a:t>
            </a:r>
          </a:p>
        </p:txBody>
      </p:sp>
      <p:sp>
        <p:nvSpPr>
          <p:cNvPr id="215047" name="Text Box 7"/>
          <p:cNvSpPr txBox="1">
            <a:spLocks noChangeArrowheads="1"/>
          </p:cNvSpPr>
          <p:nvPr/>
        </p:nvSpPr>
        <p:spPr bwMode="auto">
          <a:xfrm>
            <a:off x="215900" y="1941513"/>
            <a:ext cx="6642100" cy="336550"/>
          </a:xfrm>
          <a:prstGeom prst="rect">
            <a:avLst/>
          </a:prstGeom>
          <a:noFill/>
          <a:ln w="9525">
            <a:noFill/>
            <a:miter lim="800000"/>
            <a:headEnd/>
            <a:tailEnd/>
          </a:ln>
          <a:effectLst/>
        </p:spPr>
        <p:txBody>
          <a:bodyPr>
            <a:spAutoFit/>
          </a:bodyPr>
          <a:lstStyle/>
          <a:p>
            <a:pPr algn="l"/>
            <a:r>
              <a:rPr lang="fr-FR" sz="1600" b="1">
                <a:solidFill>
                  <a:schemeClr val="bg2"/>
                </a:solidFill>
              </a:rPr>
              <a:t>               </a:t>
            </a:r>
            <a:r>
              <a:rPr lang="fr-FR" sz="1600" b="1">
                <a:solidFill>
                  <a:schemeClr val="bg2"/>
                </a:solidFill>
                <a:sym typeface="Wingdings" pitchFamily="2" charset="2"/>
              </a:rPr>
              <a:t> </a:t>
            </a:r>
            <a:r>
              <a:rPr lang="fr-FR" sz="1600" b="1">
                <a:solidFill>
                  <a:schemeClr val="bg2"/>
                </a:solidFill>
              </a:rPr>
              <a:t>LES SIGNAUX D’ALERTE : LES SIGNAUX FORTS</a:t>
            </a:r>
          </a:p>
        </p:txBody>
      </p:sp>
      <p:sp>
        <p:nvSpPr>
          <p:cNvPr id="215048" name="Text Box 8"/>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525A059A-6148-4D41-B71A-2031ADDBAA9A}" type="slidenum">
              <a:rPr lang="fr-FR"/>
              <a:pPr>
                <a:defRPr/>
              </a:pPr>
              <a:t>34</a:t>
            </a:fld>
            <a:endParaRPr lang="fr-FR"/>
          </a:p>
        </p:txBody>
      </p:sp>
      <p:sp>
        <p:nvSpPr>
          <p:cNvPr id="217091" name="Text Box 3"/>
          <p:cNvSpPr txBox="1">
            <a:spLocks noChangeArrowheads="1"/>
          </p:cNvSpPr>
          <p:nvPr/>
        </p:nvSpPr>
        <p:spPr bwMode="auto">
          <a:xfrm>
            <a:off x="322263" y="2533650"/>
            <a:ext cx="5719762" cy="1803400"/>
          </a:xfrm>
          <a:prstGeom prst="rect">
            <a:avLst/>
          </a:prstGeom>
          <a:noFill/>
          <a:ln w="9525">
            <a:noFill/>
            <a:miter lim="800000"/>
            <a:headEnd/>
            <a:tailEnd/>
          </a:ln>
          <a:effectLst/>
        </p:spPr>
        <p:txBody>
          <a:bodyPr>
            <a:spAutoFit/>
          </a:bodyPr>
          <a:lstStyle/>
          <a:p>
            <a:pPr algn="l">
              <a:spcBef>
                <a:spcPct val="50000"/>
              </a:spcBef>
            </a:pPr>
            <a:r>
              <a:rPr lang="fr-FR" sz="1600" b="1" i="1">
                <a:solidFill>
                  <a:schemeClr val="bg2"/>
                </a:solidFill>
                <a:sym typeface="Wingdings" pitchFamily="2" charset="2"/>
              </a:rPr>
              <a:t> </a:t>
            </a:r>
            <a:r>
              <a:rPr lang="fr-FR" sz="1600" b="1" u="sng">
                <a:solidFill>
                  <a:schemeClr val="bg2"/>
                </a:solidFill>
              </a:rPr>
              <a:t>Leurs caractéristiques :</a:t>
            </a:r>
          </a:p>
          <a:p>
            <a:pPr lvl="2" algn="l">
              <a:spcBef>
                <a:spcPct val="50000"/>
              </a:spcBef>
              <a:buFontTx/>
              <a:buChar char="•"/>
            </a:pPr>
            <a:r>
              <a:rPr lang="fr-FR" sz="1600">
                <a:solidFill>
                  <a:schemeClr val="bg2"/>
                </a:solidFill>
                <a:sym typeface="Wingdings" pitchFamily="2" charset="2"/>
              </a:rPr>
              <a:t> Difficiles à interpréter</a:t>
            </a:r>
          </a:p>
          <a:p>
            <a:pPr lvl="2" algn="l">
              <a:spcBef>
                <a:spcPct val="50000"/>
              </a:spcBef>
              <a:buFontTx/>
              <a:buChar char="•"/>
            </a:pPr>
            <a:r>
              <a:rPr lang="fr-FR" sz="1600">
                <a:solidFill>
                  <a:schemeClr val="bg2"/>
                </a:solidFill>
                <a:sym typeface="Wingdings" pitchFamily="2" charset="2"/>
              </a:rPr>
              <a:t> Informels</a:t>
            </a:r>
          </a:p>
          <a:p>
            <a:pPr lvl="2" algn="l">
              <a:spcBef>
                <a:spcPct val="50000"/>
              </a:spcBef>
              <a:buFontTx/>
              <a:buChar char="•"/>
            </a:pPr>
            <a:r>
              <a:rPr lang="fr-FR" sz="1600">
                <a:solidFill>
                  <a:schemeClr val="bg2"/>
                </a:solidFill>
                <a:sym typeface="Wingdings" pitchFamily="2" charset="2"/>
              </a:rPr>
              <a:t> Improbables</a:t>
            </a:r>
          </a:p>
          <a:p>
            <a:pPr lvl="2" algn="l">
              <a:spcBef>
                <a:spcPct val="50000"/>
              </a:spcBef>
              <a:buFontTx/>
              <a:buChar char="•"/>
            </a:pPr>
            <a:r>
              <a:rPr lang="fr-FR" sz="1600">
                <a:solidFill>
                  <a:schemeClr val="bg2"/>
                </a:solidFill>
                <a:sym typeface="Wingdings" pitchFamily="2" charset="2"/>
              </a:rPr>
              <a:t> Annonciateurs d’événements</a:t>
            </a:r>
          </a:p>
        </p:txBody>
      </p:sp>
      <p:sp>
        <p:nvSpPr>
          <p:cNvPr id="217092" name="Rectangle 4"/>
          <p:cNvSpPr>
            <a:spLocks noChangeArrowheads="1"/>
          </p:cNvSpPr>
          <p:nvPr/>
        </p:nvSpPr>
        <p:spPr bwMode="auto">
          <a:xfrm>
            <a:off x="198438" y="4940300"/>
            <a:ext cx="5541962" cy="3908425"/>
          </a:xfrm>
          <a:prstGeom prst="rect">
            <a:avLst/>
          </a:prstGeom>
          <a:noFill/>
          <a:ln w="9525">
            <a:noFill/>
            <a:miter lim="800000"/>
            <a:headEnd/>
            <a:tailEnd/>
          </a:ln>
          <a:effectLst/>
        </p:spPr>
        <p:txBody>
          <a:bodyPr>
            <a:spAutoFit/>
          </a:bodyPr>
          <a:lstStyle/>
          <a:p>
            <a:pPr lvl="2" algn="l">
              <a:buFontTx/>
              <a:buChar char="•"/>
            </a:pPr>
            <a:r>
              <a:rPr lang="fr-FR" sz="1600" dirty="0" smtClean="0">
                <a:solidFill>
                  <a:schemeClr val="bg2"/>
                </a:solidFill>
                <a:sym typeface="Wingdings" pitchFamily="2" charset="2"/>
              </a:rPr>
              <a:t> Présentéisme</a:t>
            </a:r>
            <a:endParaRPr lang="fr-FR" sz="1600" dirty="0">
              <a:solidFill>
                <a:schemeClr val="bg2"/>
              </a:solidFill>
              <a:sym typeface="Wingdings" pitchFamily="2" charset="2"/>
            </a:endParaRP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Saute d’humeur</a:t>
            </a: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Sensibilité</a:t>
            </a:r>
            <a:r>
              <a:rPr lang="fr-FR" sz="1600" dirty="0" smtClean="0">
                <a:solidFill>
                  <a:schemeClr val="bg2"/>
                </a:solidFill>
                <a:sym typeface="Wingdings" pitchFamily="2" charset="2"/>
              </a:rPr>
              <a:t> exacerbée</a:t>
            </a:r>
            <a:endParaRPr lang="fr-FR" sz="1600" dirty="0">
              <a:solidFill>
                <a:schemeClr val="bg2"/>
              </a:solidFill>
              <a:sym typeface="Wingdings" pitchFamily="2" charset="2"/>
            </a:endParaRP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Crise de larmes</a:t>
            </a: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Changement brutal d’habitudes et/ou d’attitude</a:t>
            </a: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Isolement</a:t>
            </a: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Perception d’un manque de reconnaissance</a:t>
            </a: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Procrastination</a:t>
            </a:r>
          </a:p>
          <a:p>
            <a:pPr lvl="2" algn="l"/>
            <a:endParaRPr lang="fr-FR" dirty="0">
              <a:solidFill>
                <a:schemeClr val="bg2"/>
              </a:solidFill>
              <a:sym typeface="Wingdings" pitchFamily="2" charset="2"/>
            </a:endParaRPr>
          </a:p>
          <a:p>
            <a:pPr lvl="2" algn="l">
              <a:buFontTx/>
              <a:buChar char="•"/>
            </a:pPr>
            <a:r>
              <a:rPr lang="fr-FR" sz="1600" dirty="0">
                <a:solidFill>
                  <a:schemeClr val="bg2"/>
                </a:solidFill>
                <a:sym typeface="Wingdings" pitchFamily="2" charset="2"/>
              </a:rPr>
              <a:t> Plainte récurrente auprès de tiers</a:t>
            </a:r>
          </a:p>
          <a:p>
            <a:pPr lvl="2" algn="l"/>
            <a:endParaRPr lang="fr-FR" dirty="0">
              <a:solidFill>
                <a:schemeClr val="bg2"/>
              </a:solidFill>
              <a:sym typeface="Wingdings" pitchFamily="2" charset="2"/>
            </a:endParaRPr>
          </a:p>
          <a:p>
            <a:pPr algn="l"/>
            <a:r>
              <a:rPr lang="fr-FR" sz="1600" dirty="0">
                <a:solidFill>
                  <a:schemeClr val="bg2"/>
                </a:solidFill>
                <a:sym typeface="Wingdings" pitchFamily="2" charset="2"/>
              </a:rPr>
              <a:t> </a:t>
            </a:r>
            <a:r>
              <a:rPr lang="fr-FR" sz="1600" i="1" dirty="0">
                <a:solidFill>
                  <a:schemeClr val="bg2"/>
                </a:solidFill>
                <a:sym typeface="Wingdings" pitchFamily="2" charset="2"/>
              </a:rPr>
              <a:t>Cette liste n’est pas exhaustive.</a:t>
            </a:r>
            <a:endParaRPr lang="fr-FR" sz="1600" dirty="0">
              <a:solidFill>
                <a:schemeClr val="bg2"/>
              </a:solidFill>
              <a:sym typeface="Wingdings" pitchFamily="2" charset="2"/>
            </a:endParaRPr>
          </a:p>
        </p:txBody>
      </p:sp>
      <p:sp>
        <p:nvSpPr>
          <p:cNvPr id="217093" name="Text Box 5"/>
          <p:cNvSpPr txBox="1">
            <a:spLocks noChangeArrowheads="1"/>
          </p:cNvSpPr>
          <p:nvPr/>
        </p:nvSpPr>
        <p:spPr bwMode="auto">
          <a:xfrm>
            <a:off x="350838" y="4414838"/>
            <a:ext cx="5719762" cy="366712"/>
          </a:xfrm>
          <a:prstGeom prst="rect">
            <a:avLst/>
          </a:prstGeom>
          <a:noFill/>
          <a:ln w="9525">
            <a:noFill/>
            <a:miter lim="800000"/>
            <a:headEnd/>
            <a:tailEnd/>
          </a:ln>
          <a:effectLst/>
        </p:spPr>
        <p:txBody>
          <a:bodyPr>
            <a:spAutoFit/>
          </a:bodyPr>
          <a:lstStyle/>
          <a:p>
            <a:pPr algn="l">
              <a:spcBef>
                <a:spcPct val="50000"/>
              </a:spcBef>
            </a:pPr>
            <a:r>
              <a:rPr lang="fr-FR" sz="1800">
                <a:solidFill>
                  <a:schemeClr val="bg2"/>
                </a:solidFill>
                <a:sym typeface="Wingdings" pitchFamily="2" charset="2"/>
              </a:rPr>
              <a:t></a:t>
            </a:r>
            <a:r>
              <a:rPr lang="fr-FR" sz="1800">
                <a:sym typeface="Wingdings" pitchFamily="2" charset="2"/>
              </a:rPr>
              <a:t> </a:t>
            </a:r>
            <a:r>
              <a:rPr lang="fr-FR" sz="1800" b="1" u="sng">
                <a:solidFill>
                  <a:schemeClr val="bg2"/>
                </a:solidFill>
                <a:sym typeface="Wingdings" pitchFamily="2" charset="2"/>
              </a:rPr>
              <a:t>Exemples</a:t>
            </a:r>
          </a:p>
        </p:txBody>
      </p:sp>
      <p:sp>
        <p:nvSpPr>
          <p:cNvPr id="217094" name="Text Box 6"/>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sp>
        <p:nvSpPr>
          <p:cNvPr id="217096" name="Text Box 8"/>
          <p:cNvSpPr txBox="1">
            <a:spLocks noChangeArrowheads="1"/>
          </p:cNvSpPr>
          <p:nvPr/>
        </p:nvSpPr>
        <p:spPr bwMode="auto">
          <a:xfrm>
            <a:off x="215900" y="1941513"/>
            <a:ext cx="6642100" cy="336550"/>
          </a:xfrm>
          <a:prstGeom prst="rect">
            <a:avLst/>
          </a:prstGeom>
          <a:noFill/>
          <a:ln w="9525">
            <a:noFill/>
            <a:miter lim="800000"/>
            <a:headEnd/>
            <a:tailEnd/>
          </a:ln>
          <a:effectLst/>
        </p:spPr>
        <p:txBody>
          <a:bodyPr>
            <a:spAutoFit/>
          </a:bodyPr>
          <a:lstStyle/>
          <a:p>
            <a:pPr algn="l"/>
            <a:r>
              <a:rPr lang="fr-FR" sz="1600" b="1">
                <a:solidFill>
                  <a:schemeClr val="bg2"/>
                </a:solidFill>
              </a:rPr>
              <a:t>               </a:t>
            </a:r>
            <a:r>
              <a:rPr lang="fr-FR" sz="1600" b="1">
                <a:solidFill>
                  <a:schemeClr val="bg2"/>
                </a:solidFill>
                <a:sym typeface="Wingdings" pitchFamily="2" charset="2"/>
              </a:rPr>
              <a:t> </a:t>
            </a:r>
            <a:r>
              <a:rPr lang="fr-FR" sz="1600" b="1">
                <a:solidFill>
                  <a:schemeClr val="bg2"/>
                </a:solidFill>
              </a:rPr>
              <a:t>LES SIGNAUX D’ALERTE : LES SIGNAUX FAIBLES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Espace réservé du numéro de diapositive 4"/>
          <p:cNvSpPr>
            <a:spLocks noGrp="1" noChangeArrowheads="1"/>
          </p:cNvSpPr>
          <p:nvPr>
            <p:ph type="sldNum" sz="quarter" idx="10"/>
          </p:nvPr>
        </p:nvSpPr>
        <p:spPr/>
        <p:txBody>
          <a:bodyPr/>
          <a:lstStyle/>
          <a:p>
            <a:pPr>
              <a:defRPr/>
            </a:pPr>
            <a:fld id="{7087B208-F36C-47E0-ADFF-4E7245E5D781}" type="slidenum">
              <a:rPr lang="fr-FR"/>
              <a:pPr>
                <a:defRPr/>
              </a:pPr>
              <a:t>35</a:t>
            </a:fld>
            <a:endParaRPr lang="fr-FR"/>
          </a:p>
        </p:txBody>
      </p:sp>
      <p:sp>
        <p:nvSpPr>
          <p:cNvPr id="218115" name="Text Box 3"/>
          <p:cNvSpPr txBox="1">
            <a:spLocks noChangeArrowheads="1"/>
          </p:cNvSpPr>
          <p:nvPr/>
        </p:nvSpPr>
        <p:spPr bwMode="auto">
          <a:xfrm>
            <a:off x="579438" y="6565900"/>
            <a:ext cx="5748337" cy="1933575"/>
          </a:xfrm>
          <a:prstGeom prst="rect">
            <a:avLst/>
          </a:prstGeom>
          <a:noFill/>
          <a:ln w="12700">
            <a:solidFill>
              <a:schemeClr val="tx1"/>
            </a:solidFill>
            <a:prstDash val="sysDot"/>
            <a:miter lim="800000"/>
            <a:headEnd/>
            <a:tailEnd/>
          </a:ln>
          <a:effectLst/>
        </p:spPr>
        <p:txBody>
          <a:bodyPr>
            <a:spAutoFit/>
          </a:bodyPr>
          <a:lstStyle/>
          <a:p>
            <a:pPr algn="l">
              <a:spcBef>
                <a:spcPct val="50000"/>
              </a:spcBef>
            </a:pPr>
            <a:r>
              <a:rPr lang="fr-FR" sz="2000" b="1" u="sng" dirty="0">
                <a:solidFill>
                  <a:srgbClr val="FF5050"/>
                </a:solidFill>
              </a:rPr>
              <a:t>IMPORTANT :</a:t>
            </a:r>
            <a:r>
              <a:rPr lang="fr-FR" sz="2000" dirty="0"/>
              <a:t> </a:t>
            </a:r>
            <a:r>
              <a:rPr lang="fr-FR" sz="2000" dirty="0">
                <a:solidFill>
                  <a:schemeClr val="bg2"/>
                </a:solidFill>
              </a:rPr>
              <a:t>En se combinant, ces signaux forment un schéma d’attitudes complexes</a:t>
            </a:r>
            <a:r>
              <a:rPr lang="fr-FR" sz="2000" dirty="0"/>
              <a:t>.</a:t>
            </a:r>
          </a:p>
          <a:p>
            <a:pPr algn="l">
              <a:spcBef>
                <a:spcPct val="50000"/>
              </a:spcBef>
            </a:pPr>
            <a:endParaRPr lang="fr-FR" sz="2000" dirty="0" smtClean="0"/>
          </a:p>
          <a:p>
            <a:pPr algn="l">
              <a:spcBef>
                <a:spcPct val="50000"/>
              </a:spcBef>
            </a:pPr>
            <a:r>
              <a:rPr lang="fr-FR" sz="2000" b="1" dirty="0" smtClean="0">
                <a:solidFill>
                  <a:srgbClr val="0000FF"/>
                </a:solidFill>
              </a:rPr>
              <a:t>Établir un </a:t>
            </a:r>
            <a:r>
              <a:rPr lang="fr-FR" sz="2000" b="1" dirty="0">
                <a:solidFill>
                  <a:srgbClr val="0000FF"/>
                </a:solidFill>
              </a:rPr>
              <a:t>lien entre le vécu au travail et les</a:t>
            </a:r>
            <a:r>
              <a:rPr lang="fr-FR" sz="2000" b="1" dirty="0" smtClean="0">
                <a:solidFill>
                  <a:srgbClr val="0000FF"/>
                </a:solidFill>
              </a:rPr>
              <a:t> modifications comportementales</a:t>
            </a:r>
            <a:r>
              <a:rPr lang="fr-FR" sz="2000" dirty="0">
                <a:solidFill>
                  <a:srgbClr val="0000FF"/>
                </a:solidFill>
              </a:rPr>
              <a:t>.</a:t>
            </a:r>
          </a:p>
        </p:txBody>
      </p:sp>
      <p:pic>
        <p:nvPicPr>
          <p:cNvPr id="218116" name="Picture 4" descr="salaries : 3d plane loupe sur l'homme rouge exceptionnel. Concept de personnes à la recherche ou des employés"/>
          <p:cNvPicPr>
            <a:picLocks noChangeAspect="1" noChangeArrowheads="1"/>
          </p:cNvPicPr>
          <p:nvPr/>
        </p:nvPicPr>
        <p:blipFill>
          <a:blip r:embed="rId2" cstate="print"/>
          <a:srcRect/>
          <a:stretch>
            <a:fillRect/>
          </a:stretch>
        </p:blipFill>
        <p:spPr bwMode="auto">
          <a:xfrm>
            <a:off x="2457450" y="1833563"/>
            <a:ext cx="2257425" cy="1638300"/>
          </a:xfrm>
          <a:prstGeom prst="rect">
            <a:avLst/>
          </a:prstGeom>
          <a:noFill/>
        </p:spPr>
      </p:pic>
      <p:sp>
        <p:nvSpPr>
          <p:cNvPr id="218117" name="AutoShape 5"/>
          <p:cNvSpPr>
            <a:spLocks noChangeArrowheads="1"/>
          </p:cNvSpPr>
          <p:nvPr/>
        </p:nvSpPr>
        <p:spPr bwMode="auto">
          <a:xfrm>
            <a:off x="3343275" y="3516313"/>
            <a:ext cx="304800" cy="454025"/>
          </a:xfrm>
          <a:prstGeom prst="downArrow">
            <a:avLst>
              <a:gd name="adj1" fmla="val 50000"/>
              <a:gd name="adj2" fmla="val 37240"/>
            </a:avLst>
          </a:prstGeom>
          <a:solidFill>
            <a:schemeClr val="accent1"/>
          </a:solidFill>
          <a:ln w="9525">
            <a:solidFill>
              <a:schemeClr val="tx1"/>
            </a:solidFill>
            <a:miter lim="800000"/>
            <a:headEnd/>
            <a:tailEnd/>
          </a:ln>
          <a:effectLst/>
        </p:spPr>
        <p:txBody>
          <a:bodyPr wrap="none" anchor="ctr"/>
          <a:lstStyle/>
          <a:p>
            <a:endParaRPr lang="fr-FR"/>
          </a:p>
        </p:txBody>
      </p:sp>
      <p:sp>
        <p:nvSpPr>
          <p:cNvPr id="218118" name="Text Box 6"/>
          <p:cNvSpPr txBox="1">
            <a:spLocks noChangeArrowheads="1"/>
          </p:cNvSpPr>
          <p:nvPr/>
        </p:nvSpPr>
        <p:spPr bwMode="auto">
          <a:xfrm>
            <a:off x="2032000" y="3913188"/>
            <a:ext cx="2676525" cy="366712"/>
          </a:xfrm>
          <a:prstGeom prst="rect">
            <a:avLst/>
          </a:prstGeom>
          <a:noFill/>
          <a:ln w="9525">
            <a:noFill/>
            <a:miter lim="800000"/>
            <a:headEnd/>
            <a:tailEnd/>
          </a:ln>
          <a:effectLst/>
        </p:spPr>
        <p:txBody>
          <a:bodyPr>
            <a:spAutoFit/>
          </a:bodyPr>
          <a:lstStyle/>
          <a:p>
            <a:pPr>
              <a:spcBef>
                <a:spcPct val="50000"/>
              </a:spcBef>
            </a:pPr>
            <a:r>
              <a:rPr lang="fr-FR" sz="1800">
                <a:solidFill>
                  <a:schemeClr val="bg2"/>
                </a:solidFill>
              </a:rPr>
              <a:t>Trouble psychosocial</a:t>
            </a:r>
          </a:p>
        </p:txBody>
      </p:sp>
      <p:sp>
        <p:nvSpPr>
          <p:cNvPr id="218119" name="AutoShape 7"/>
          <p:cNvSpPr>
            <a:spLocks noChangeArrowheads="1"/>
          </p:cNvSpPr>
          <p:nvPr/>
        </p:nvSpPr>
        <p:spPr bwMode="auto">
          <a:xfrm>
            <a:off x="3314700" y="4360863"/>
            <a:ext cx="304800" cy="454025"/>
          </a:xfrm>
          <a:prstGeom prst="downArrow">
            <a:avLst>
              <a:gd name="adj1" fmla="val 50000"/>
              <a:gd name="adj2" fmla="val 37240"/>
            </a:avLst>
          </a:prstGeom>
          <a:solidFill>
            <a:schemeClr val="accent1"/>
          </a:solidFill>
          <a:ln w="9525">
            <a:solidFill>
              <a:schemeClr val="tx1"/>
            </a:solidFill>
            <a:miter lim="800000"/>
            <a:headEnd/>
            <a:tailEnd/>
          </a:ln>
          <a:effectLst/>
        </p:spPr>
        <p:txBody>
          <a:bodyPr wrap="none" anchor="ctr"/>
          <a:lstStyle/>
          <a:p>
            <a:endParaRPr lang="fr-FR"/>
          </a:p>
        </p:txBody>
      </p:sp>
      <p:sp>
        <p:nvSpPr>
          <p:cNvPr id="218120" name="Text Box 8"/>
          <p:cNvSpPr txBox="1">
            <a:spLocks noChangeArrowheads="1"/>
          </p:cNvSpPr>
          <p:nvPr/>
        </p:nvSpPr>
        <p:spPr bwMode="auto">
          <a:xfrm>
            <a:off x="1565275" y="4833938"/>
            <a:ext cx="4038600" cy="366712"/>
          </a:xfrm>
          <a:prstGeom prst="rect">
            <a:avLst/>
          </a:prstGeom>
          <a:noFill/>
          <a:ln w="9525">
            <a:noFill/>
            <a:miter lim="800000"/>
            <a:headEnd/>
            <a:tailEnd/>
          </a:ln>
          <a:effectLst/>
        </p:spPr>
        <p:txBody>
          <a:bodyPr>
            <a:spAutoFit/>
          </a:bodyPr>
          <a:lstStyle/>
          <a:p>
            <a:pPr algn="l">
              <a:spcBef>
                <a:spcPct val="50000"/>
              </a:spcBef>
            </a:pPr>
            <a:r>
              <a:rPr lang="fr-FR" sz="1800">
                <a:solidFill>
                  <a:schemeClr val="bg2"/>
                </a:solidFill>
              </a:rPr>
              <a:t>Observation en situation de travail</a:t>
            </a:r>
          </a:p>
        </p:txBody>
      </p:sp>
      <p:sp>
        <p:nvSpPr>
          <p:cNvPr id="218121" name="Text Box 9"/>
          <p:cNvSpPr txBox="1">
            <a:spLocks noChangeArrowheads="1"/>
          </p:cNvSpPr>
          <p:nvPr/>
        </p:nvSpPr>
        <p:spPr bwMode="auto">
          <a:xfrm>
            <a:off x="179388" y="5665788"/>
            <a:ext cx="1443037" cy="396875"/>
          </a:xfrm>
          <a:prstGeom prst="rect">
            <a:avLst/>
          </a:prstGeom>
          <a:noFill/>
          <a:ln w="9525">
            <a:noFill/>
            <a:miter lim="800000"/>
            <a:headEnd/>
            <a:tailEnd/>
          </a:ln>
          <a:effectLst/>
        </p:spPr>
        <p:txBody>
          <a:bodyPr>
            <a:spAutoFit/>
          </a:bodyPr>
          <a:lstStyle/>
          <a:p>
            <a:pPr algn="l">
              <a:spcBef>
                <a:spcPct val="50000"/>
              </a:spcBef>
            </a:pPr>
            <a:r>
              <a:rPr lang="fr-FR" sz="1600">
                <a:solidFill>
                  <a:schemeClr val="bg2"/>
                </a:solidFill>
              </a:rPr>
              <a:t>Signaux</a:t>
            </a:r>
            <a:r>
              <a:rPr lang="fr-FR" sz="2000">
                <a:solidFill>
                  <a:schemeClr val="bg2"/>
                </a:solidFill>
              </a:rPr>
              <a:t> </a:t>
            </a:r>
            <a:r>
              <a:rPr lang="fr-FR" sz="1600">
                <a:solidFill>
                  <a:schemeClr val="bg2"/>
                </a:solidFill>
              </a:rPr>
              <a:t>forts</a:t>
            </a:r>
          </a:p>
        </p:txBody>
      </p:sp>
      <p:sp>
        <p:nvSpPr>
          <p:cNvPr id="218122" name="Text Box 10"/>
          <p:cNvSpPr txBox="1">
            <a:spLocks noChangeArrowheads="1"/>
          </p:cNvSpPr>
          <p:nvPr/>
        </p:nvSpPr>
        <p:spPr bwMode="auto">
          <a:xfrm>
            <a:off x="4908550" y="5761038"/>
            <a:ext cx="1611313" cy="336550"/>
          </a:xfrm>
          <a:prstGeom prst="rect">
            <a:avLst/>
          </a:prstGeom>
          <a:noFill/>
          <a:ln w="9525">
            <a:noFill/>
            <a:miter lim="800000"/>
            <a:headEnd/>
            <a:tailEnd/>
          </a:ln>
          <a:effectLst/>
        </p:spPr>
        <p:txBody>
          <a:bodyPr>
            <a:spAutoFit/>
          </a:bodyPr>
          <a:lstStyle/>
          <a:p>
            <a:pPr algn="l">
              <a:spcBef>
                <a:spcPct val="50000"/>
              </a:spcBef>
            </a:pPr>
            <a:r>
              <a:rPr lang="fr-FR" sz="1600">
                <a:solidFill>
                  <a:schemeClr val="bg2"/>
                </a:solidFill>
              </a:rPr>
              <a:t>Signaux faibles</a:t>
            </a:r>
          </a:p>
        </p:txBody>
      </p:sp>
      <p:sp>
        <p:nvSpPr>
          <p:cNvPr id="218125" name="Line 13"/>
          <p:cNvSpPr>
            <a:spLocks noChangeShapeType="1"/>
          </p:cNvSpPr>
          <p:nvPr/>
        </p:nvSpPr>
        <p:spPr bwMode="auto">
          <a:xfrm>
            <a:off x="914400" y="6084888"/>
            <a:ext cx="0" cy="431800"/>
          </a:xfrm>
          <a:prstGeom prst="line">
            <a:avLst/>
          </a:prstGeom>
          <a:noFill/>
          <a:ln w="63500">
            <a:solidFill>
              <a:schemeClr val="bg2"/>
            </a:solidFill>
            <a:round/>
            <a:headEnd/>
            <a:tailEnd type="triangle" w="med" len="med"/>
          </a:ln>
          <a:effectLst/>
        </p:spPr>
        <p:txBody>
          <a:bodyPr/>
          <a:lstStyle/>
          <a:p>
            <a:endParaRPr lang="fr-FR"/>
          </a:p>
        </p:txBody>
      </p:sp>
      <p:sp>
        <p:nvSpPr>
          <p:cNvPr id="218126" name="Line 14"/>
          <p:cNvSpPr>
            <a:spLocks noChangeShapeType="1"/>
          </p:cNvSpPr>
          <p:nvPr/>
        </p:nvSpPr>
        <p:spPr bwMode="auto">
          <a:xfrm>
            <a:off x="5892800" y="6113463"/>
            <a:ext cx="0" cy="431800"/>
          </a:xfrm>
          <a:prstGeom prst="line">
            <a:avLst/>
          </a:prstGeom>
          <a:noFill/>
          <a:ln w="63500">
            <a:solidFill>
              <a:schemeClr val="bg2"/>
            </a:solidFill>
            <a:round/>
            <a:headEnd/>
            <a:tailEnd type="triangle" w="med" len="med"/>
          </a:ln>
          <a:effectLst/>
        </p:spPr>
        <p:txBody>
          <a:bodyPr/>
          <a:lstStyle/>
          <a:p>
            <a:endParaRPr lang="fr-FR"/>
          </a:p>
        </p:txBody>
      </p:sp>
      <p:sp>
        <p:nvSpPr>
          <p:cNvPr id="218127" name="AutoShape 15"/>
          <p:cNvSpPr>
            <a:spLocks noChangeArrowheads="1"/>
          </p:cNvSpPr>
          <p:nvPr/>
        </p:nvSpPr>
        <p:spPr bwMode="auto">
          <a:xfrm>
            <a:off x="3019425" y="7259638"/>
            <a:ext cx="304800" cy="606425"/>
          </a:xfrm>
          <a:prstGeom prst="downArrow">
            <a:avLst>
              <a:gd name="adj1" fmla="val 50000"/>
              <a:gd name="adj2" fmla="val 49740"/>
            </a:avLst>
          </a:prstGeom>
          <a:solidFill>
            <a:schemeClr val="accent1"/>
          </a:solidFill>
          <a:ln w="9525">
            <a:solidFill>
              <a:schemeClr val="tx1"/>
            </a:solidFill>
            <a:miter lim="800000"/>
            <a:headEnd/>
            <a:tailEnd/>
          </a:ln>
          <a:effectLst/>
        </p:spPr>
        <p:txBody>
          <a:bodyPr wrap="none" anchor="ctr"/>
          <a:lstStyle/>
          <a:p>
            <a:endParaRPr lang="fr-FR"/>
          </a:p>
        </p:txBody>
      </p:sp>
      <p:sp>
        <p:nvSpPr>
          <p:cNvPr id="218128" name="Text Box 16"/>
          <p:cNvSpPr txBox="1">
            <a:spLocks noChangeArrowheads="1"/>
          </p:cNvSpPr>
          <p:nvPr/>
        </p:nvSpPr>
        <p:spPr bwMode="auto">
          <a:xfrm>
            <a:off x="304800" y="1417638"/>
            <a:ext cx="6858000" cy="457200"/>
          </a:xfrm>
          <a:prstGeom prst="rect">
            <a:avLst/>
          </a:prstGeom>
          <a:noFill/>
          <a:ln w="9525">
            <a:noFill/>
            <a:miter lim="800000"/>
            <a:headEnd/>
            <a:tailEnd/>
          </a:ln>
          <a:effectLst/>
        </p:spPr>
        <p:txBody>
          <a:bodyPr>
            <a:spAutoFit/>
          </a:bodyPr>
          <a:lstStyle/>
          <a:p>
            <a:pPr algn="l"/>
            <a:r>
              <a:rPr lang="fr-FR" sz="2400" b="1">
                <a:solidFill>
                  <a:schemeClr val="accent2"/>
                </a:solidFill>
              </a:rPr>
              <a:t>3. Les troubles psychosociaux</a:t>
            </a:r>
          </a:p>
        </p:txBody>
      </p:sp>
      <p:grpSp>
        <p:nvGrpSpPr>
          <p:cNvPr id="218130" name="Group 18"/>
          <p:cNvGrpSpPr>
            <a:grpSpLocks/>
          </p:cNvGrpSpPr>
          <p:nvPr/>
        </p:nvGrpSpPr>
        <p:grpSpPr bwMode="auto">
          <a:xfrm>
            <a:off x="949325" y="5233988"/>
            <a:ext cx="5091113" cy="501650"/>
            <a:chOff x="700" y="2463"/>
            <a:chExt cx="3207" cy="316"/>
          </a:xfrm>
        </p:grpSpPr>
        <p:cxnSp>
          <p:nvCxnSpPr>
            <p:cNvPr id="218123" name="AutoShape 11"/>
            <p:cNvCxnSpPr>
              <a:cxnSpLocks noChangeShapeType="1"/>
            </p:cNvCxnSpPr>
            <p:nvPr/>
          </p:nvCxnSpPr>
          <p:spPr bwMode="auto">
            <a:xfrm flipH="1">
              <a:off x="700" y="2463"/>
              <a:ext cx="1604" cy="288"/>
            </a:xfrm>
            <a:prstGeom prst="straightConnector1">
              <a:avLst/>
            </a:prstGeom>
            <a:noFill/>
            <a:ln w="63500">
              <a:solidFill>
                <a:schemeClr val="bg2"/>
              </a:solidFill>
              <a:round/>
              <a:headEnd/>
              <a:tailEnd type="triangle" w="med" len="med"/>
            </a:ln>
            <a:effectLst/>
          </p:spPr>
        </p:cxnSp>
        <p:cxnSp>
          <p:nvCxnSpPr>
            <p:cNvPr id="218129" name="AutoShape 17"/>
            <p:cNvCxnSpPr>
              <a:cxnSpLocks noChangeShapeType="1"/>
            </p:cNvCxnSpPr>
            <p:nvPr/>
          </p:nvCxnSpPr>
          <p:spPr bwMode="auto">
            <a:xfrm>
              <a:off x="2302" y="2467"/>
              <a:ext cx="1605" cy="312"/>
            </a:xfrm>
            <a:prstGeom prst="straightConnector1">
              <a:avLst/>
            </a:prstGeom>
            <a:noFill/>
            <a:ln w="63500">
              <a:solidFill>
                <a:schemeClr val="bg2"/>
              </a:solidFill>
              <a:round/>
              <a:headEnd/>
              <a:tailEnd type="triangle" w="med" len="med"/>
            </a:ln>
            <a:effectLst/>
          </p:spPr>
        </p:cxn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E35991F2-9858-4298-913C-02C9A0F206A8}" type="slidenum">
              <a:rPr lang="fr-FR"/>
              <a:pPr>
                <a:defRPr/>
              </a:pPr>
              <a:t>36</a:t>
            </a:fld>
            <a:endParaRPr lang="fr-FR"/>
          </a:p>
        </p:txBody>
      </p:sp>
      <p:sp>
        <p:nvSpPr>
          <p:cNvPr id="159747"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59748"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59749"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59750" name="Text Box 6"/>
          <p:cNvSpPr txBox="1">
            <a:spLocks noChangeArrowheads="1"/>
          </p:cNvSpPr>
          <p:nvPr/>
        </p:nvSpPr>
        <p:spPr bwMode="auto">
          <a:xfrm>
            <a:off x="276225" y="3486150"/>
            <a:ext cx="6400800" cy="822325"/>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Chapitre 4 – Des réactions parfois inadaptées</a:t>
            </a:r>
          </a:p>
        </p:txBody>
      </p:sp>
      <p:pic>
        <p:nvPicPr>
          <p:cNvPr id="159754" name="Picture 10" descr="réaction en chaine : Réaction en chaîne Banque d'images"/>
          <p:cNvPicPr>
            <a:picLocks noChangeAspect="1" noChangeArrowheads="1"/>
          </p:cNvPicPr>
          <p:nvPr/>
        </p:nvPicPr>
        <p:blipFill>
          <a:blip r:embed="rId2" cstate="print"/>
          <a:srcRect/>
          <a:stretch>
            <a:fillRect/>
          </a:stretch>
        </p:blipFill>
        <p:spPr bwMode="auto">
          <a:xfrm>
            <a:off x="1423988" y="4800600"/>
            <a:ext cx="4286250" cy="2884488"/>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Espace réservé du numéro de diapositive 4"/>
          <p:cNvSpPr>
            <a:spLocks noGrp="1" noChangeArrowheads="1"/>
          </p:cNvSpPr>
          <p:nvPr>
            <p:ph type="sldNum" sz="quarter" idx="10"/>
          </p:nvPr>
        </p:nvSpPr>
        <p:spPr/>
        <p:txBody>
          <a:bodyPr/>
          <a:lstStyle/>
          <a:p>
            <a:pPr>
              <a:defRPr/>
            </a:pPr>
            <a:fld id="{1652664F-B5DF-49AE-B24E-D803559401AC}" type="slidenum">
              <a:rPr lang="fr-FR"/>
              <a:pPr>
                <a:defRPr/>
              </a:pPr>
              <a:t>37</a:t>
            </a:fld>
            <a:endParaRPr lang="fr-FR"/>
          </a:p>
        </p:txBody>
      </p:sp>
      <p:sp>
        <p:nvSpPr>
          <p:cNvPr id="145412" name="Text Box 4"/>
          <p:cNvSpPr txBox="1">
            <a:spLocks noChangeArrowheads="1"/>
          </p:cNvSpPr>
          <p:nvPr/>
        </p:nvSpPr>
        <p:spPr bwMode="auto">
          <a:xfrm>
            <a:off x="371475" y="1438275"/>
            <a:ext cx="6362700" cy="75565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p>
          <a:p>
            <a:pPr algn="l">
              <a:spcBef>
                <a:spcPct val="50000"/>
              </a:spcBef>
            </a:pPr>
            <a:endParaRPr lang="fr-FR" sz="1300"/>
          </a:p>
        </p:txBody>
      </p:sp>
      <p:sp>
        <p:nvSpPr>
          <p:cNvPr id="145413" name="Rectangle 5"/>
          <p:cNvSpPr>
            <a:spLocks noChangeArrowheads="1"/>
          </p:cNvSpPr>
          <p:nvPr/>
        </p:nvSpPr>
        <p:spPr bwMode="auto">
          <a:xfrm>
            <a:off x="387350" y="1931988"/>
            <a:ext cx="6224588" cy="336550"/>
          </a:xfrm>
          <a:prstGeom prst="rect">
            <a:avLst/>
          </a:prstGeom>
          <a:noFill/>
          <a:ln w="9525">
            <a:noFill/>
            <a:miter lim="800000"/>
            <a:headEnd/>
            <a:tailEnd/>
          </a:ln>
          <a:effectLst/>
        </p:spPr>
        <p:txBody>
          <a:bodyPr wrap="none">
            <a:spAutoFit/>
          </a:bodyPr>
          <a:lstStyle/>
          <a:p>
            <a:pPr algn="l"/>
            <a:r>
              <a:rPr lang="fr-FR" sz="1600" b="1">
                <a:solidFill>
                  <a:schemeClr val="accent1"/>
                </a:solidFill>
                <a:sym typeface="Wingdings 2" pitchFamily="18" charset="2"/>
              </a:rPr>
              <a:t>REACTIONS INADAPTEES     CONSEQUENCES PATHOGENES</a:t>
            </a:r>
          </a:p>
        </p:txBody>
      </p:sp>
      <p:sp>
        <p:nvSpPr>
          <p:cNvPr id="145414" name="Text Box 6"/>
          <p:cNvSpPr txBox="1">
            <a:spLocks noChangeArrowheads="1"/>
          </p:cNvSpPr>
          <p:nvPr/>
        </p:nvSpPr>
        <p:spPr bwMode="auto">
          <a:xfrm>
            <a:off x="447675" y="2362200"/>
            <a:ext cx="6124575" cy="1295400"/>
          </a:xfrm>
          <a:prstGeom prst="rect">
            <a:avLst/>
          </a:prstGeom>
          <a:noFill/>
          <a:ln w="12700">
            <a:solidFill>
              <a:schemeClr val="bg2"/>
            </a:solidFill>
            <a:prstDash val="sysDot"/>
            <a:miter lim="800000"/>
            <a:headEnd/>
            <a:tailEnd/>
          </a:ln>
          <a:effectLst/>
        </p:spPr>
        <p:txBody>
          <a:bodyPr>
            <a:spAutoFit/>
          </a:bodyPr>
          <a:lstStyle/>
          <a:p>
            <a:pPr algn="just"/>
            <a:r>
              <a:rPr lang="fr-FR" sz="1300" dirty="0">
                <a:solidFill>
                  <a:schemeClr val="bg2"/>
                </a:solidFill>
              </a:rPr>
              <a:t>Un événement au travail ou dans la vie peut</a:t>
            </a:r>
            <a:r>
              <a:rPr lang="fr-FR" sz="1300" dirty="0" smtClean="0">
                <a:solidFill>
                  <a:schemeClr val="bg2"/>
                </a:solidFill>
              </a:rPr>
              <a:t> induire dans </a:t>
            </a:r>
            <a:r>
              <a:rPr lang="fr-FR" sz="1300" dirty="0">
                <a:solidFill>
                  <a:schemeClr val="bg2"/>
                </a:solidFill>
              </a:rPr>
              <a:t>le temps des troubles divers dont </a:t>
            </a:r>
            <a:r>
              <a:rPr lang="fr-FR" sz="1300" b="1" dirty="0">
                <a:solidFill>
                  <a:schemeClr val="bg2"/>
                </a:solidFill>
              </a:rPr>
              <a:t>l’incidence dans le champ professionnel</a:t>
            </a:r>
            <a:r>
              <a:rPr lang="fr-FR" sz="1300" dirty="0">
                <a:solidFill>
                  <a:schemeClr val="bg2"/>
                </a:solidFill>
              </a:rPr>
              <a:t> est patente : </a:t>
            </a:r>
            <a:r>
              <a:rPr lang="fr-FR" sz="1300" i="1" dirty="0">
                <a:solidFill>
                  <a:schemeClr val="bg2"/>
                </a:solidFill>
              </a:rPr>
              <a:t>troubles de l’attention et de la concentration, défaut de mémorisation, méfiance excessive, démotivation, perte d’intérêt, irritabilité, isolement, etc.… </a:t>
            </a:r>
          </a:p>
          <a:p>
            <a:pPr algn="just"/>
            <a:r>
              <a:rPr lang="fr-FR" sz="1300" dirty="0">
                <a:solidFill>
                  <a:schemeClr val="bg2"/>
                </a:solidFill>
              </a:rPr>
              <a:t>Autant de signes qui </a:t>
            </a:r>
            <a:r>
              <a:rPr lang="fr-FR" sz="1300" b="1" dirty="0">
                <a:solidFill>
                  <a:schemeClr val="bg2"/>
                </a:solidFill>
              </a:rPr>
              <a:t>affectent les comportements professionnels</a:t>
            </a:r>
            <a:r>
              <a:rPr lang="fr-FR" sz="1300" dirty="0">
                <a:solidFill>
                  <a:schemeClr val="bg2"/>
                </a:solidFill>
              </a:rPr>
              <a:t> pouvant aller jusqu'à mettre le salarié et son entourage professionnel en danger.</a:t>
            </a:r>
          </a:p>
        </p:txBody>
      </p:sp>
      <p:sp>
        <p:nvSpPr>
          <p:cNvPr id="145415" name="Text Box 7"/>
          <p:cNvSpPr txBox="1">
            <a:spLocks noChangeArrowheads="1"/>
          </p:cNvSpPr>
          <p:nvPr/>
        </p:nvSpPr>
        <p:spPr bwMode="auto">
          <a:xfrm>
            <a:off x="323850" y="3952875"/>
            <a:ext cx="6076950" cy="366713"/>
          </a:xfrm>
          <a:prstGeom prst="rect">
            <a:avLst/>
          </a:prstGeom>
          <a:noFill/>
          <a:ln w="9525">
            <a:noFill/>
            <a:miter lim="800000"/>
            <a:headEnd/>
            <a:tailEnd/>
          </a:ln>
          <a:effectLst/>
        </p:spPr>
        <p:txBody>
          <a:bodyPr>
            <a:spAutoFit/>
          </a:bodyPr>
          <a:lstStyle/>
          <a:p>
            <a:pPr algn="l">
              <a:spcBef>
                <a:spcPct val="50000"/>
              </a:spcBef>
            </a:pPr>
            <a:r>
              <a:rPr lang="fr-FR" sz="1300"/>
              <a:t>	</a:t>
            </a:r>
            <a:r>
              <a:rPr lang="fr-FR" sz="1800">
                <a:solidFill>
                  <a:schemeClr val="bg2"/>
                </a:solidFill>
                <a:sym typeface="Wingdings" pitchFamily="2" charset="2"/>
              </a:rPr>
              <a:t> </a:t>
            </a:r>
            <a:r>
              <a:rPr lang="fr-FR" sz="1800" u="sng">
                <a:solidFill>
                  <a:schemeClr val="bg2"/>
                </a:solidFill>
                <a:sym typeface="Wingdings" pitchFamily="2" charset="2"/>
              </a:rPr>
              <a:t>Des réactions</a:t>
            </a:r>
          </a:p>
        </p:txBody>
      </p:sp>
      <p:sp>
        <p:nvSpPr>
          <p:cNvPr id="145416" name="Text Box 8"/>
          <p:cNvSpPr txBox="1">
            <a:spLocks noChangeArrowheads="1"/>
          </p:cNvSpPr>
          <p:nvPr/>
        </p:nvSpPr>
        <p:spPr bwMode="auto">
          <a:xfrm>
            <a:off x="438150" y="4600575"/>
            <a:ext cx="6076950" cy="1593850"/>
          </a:xfrm>
          <a:prstGeom prst="rect">
            <a:avLst/>
          </a:prstGeom>
          <a:noFill/>
          <a:ln w="12700">
            <a:solidFill>
              <a:schemeClr val="bg2"/>
            </a:solidFill>
            <a:prstDash val="sysDot"/>
            <a:miter lim="800000"/>
            <a:headEnd/>
            <a:tailEnd/>
          </a:ln>
          <a:effectLst/>
        </p:spPr>
        <p:txBody>
          <a:bodyPr>
            <a:spAutoFit/>
          </a:bodyPr>
          <a:lstStyle/>
          <a:p>
            <a:pPr algn="just">
              <a:spcBef>
                <a:spcPct val="50000"/>
              </a:spcBef>
            </a:pPr>
            <a:r>
              <a:rPr lang="fr-FR" sz="1300">
                <a:solidFill>
                  <a:schemeClr val="bg2"/>
                </a:solidFill>
              </a:rPr>
              <a:t>Selon le degré d’attention que l’on porte à l’autre, ou les sentiments qu’il inspire, les réactions face à un changement de comportement sont diverses.</a:t>
            </a:r>
          </a:p>
          <a:p>
            <a:pPr algn="just">
              <a:spcBef>
                <a:spcPct val="50000"/>
              </a:spcBef>
            </a:pPr>
            <a:r>
              <a:rPr lang="fr-FR" sz="1300">
                <a:solidFill>
                  <a:schemeClr val="bg2"/>
                </a:solidFill>
              </a:rPr>
              <a:t>Elle peuvent aller de l’indifférence </a:t>
            </a:r>
            <a:r>
              <a:rPr lang="fr-FR" sz="1300" i="1">
                <a:solidFill>
                  <a:schemeClr val="bg2"/>
                </a:solidFill>
              </a:rPr>
              <a:t>« ce n’est pas mon problème », </a:t>
            </a:r>
            <a:r>
              <a:rPr lang="fr-FR" sz="1300">
                <a:solidFill>
                  <a:schemeClr val="bg2"/>
                </a:solidFill>
              </a:rPr>
              <a:t>à un élan altruiste qui conduit à une prise en charge totale des problèmes de l’autre </a:t>
            </a:r>
            <a:r>
              <a:rPr lang="fr-FR" sz="1300" i="1">
                <a:solidFill>
                  <a:schemeClr val="bg2"/>
                </a:solidFill>
              </a:rPr>
              <a:t>« je ne peux pas le laisser comme ça, il faut que je l’aide ». </a:t>
            </a:r>
            <a:r>
              <a:rPr lang="fr-FR" sz="1300">
                <a:solidFill>
                  <a:schemeClr val="bg2"/>
                </a:solidFill>
              </a:rPr>
              <a:t>Mais la manière dont on abordera la situation aura une conséquence sur le vécu de la personne en perte de repères.</a:t>
            </a:r>
            <a:endParaRPr lang="fr-FR" sz="1300" i="1">
              <a:solidFill>
                <a:schemeClr val="bg2"/>
              </a:solidFill>
            </a:endParaRPr>
          </a:p>
        </p:txBody>
      </p:sp>
      <p:sp>
        <p:nvSpPr>
          <p:cNvPr id="145417" name="Text Box 9"/>
          <p:cNvSpPr txBox="1">
            <a:spLocks noChangeArrowheads="1"/>
          </p:cNvSpPr>
          <p:nvPr/>
        </p:nvSpPr>
        <p:spPr bwMode="auto">
          <a:xfrm>
            <a:off x="323850" y="6315075"/>
            <a:ext cx="6048375"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sp>
        <p:nvSpPr>
          <p:cNvPr id="145418" name="Text Box 10"/>
          <p:cNvSpPr txBox="1">
            <a:spLocks noChangeArrowheads="1"/>
          </p:cNvSpPr>
          <p:nvPr/>
        </p:nvSpPr>
        <p:spPr bwMode="auto">
          <a:xfrm>
            <a:off x="352425" y="6743700"/>
            <a:ext cx="6019800" cy="366713"/>
          </a:xfrm>
          <a:prstGeom prst="rect">
            <a:avLst/>
          </a:prstGeom>
          <a:noFill/>
          <a:ln w="9525">
            <a:noFill/>
            <a:miter lim="800000"/>
            <a:headEnd/>
            <a:tailEnd/>
          </a:ln>
          <a:effectLst/>
        </p:spPr>
        <p:txBody>
          <a:bodyPr>
            <a:spAutoFit/>
          </a:bodyPr>
          <a:lstStyle/>
          <a:p>
            <a:pPr algn="l">
              <a:spcBef>
                <a:spcPct val="50000"/>
              </a:spcBef>
            </a:pPr>
            <a:r>
              <a:rPr lang="fr-FR" sz="1300"/>
              <a:t>	</a:t>
            </a:r>
            <a:r>
              <a:rPr lang="fr-FR" sz="1800">
                <a:solidFill>
                  <a:schemeClr val="bg2"/>
                </a:solidFill>
                <a:sym typeface="Wingdings" pitchFamily="2" charset="2"/>
              </a:rPr>
              <a:t> </a:t>
            </a:r>
            <a:r>
              <a:rPr lang="fr-FR" sz="1800" u="sng">
                <a:solidFill>
                  <a:schemeClr val="bg2"/>
                </a:solidFill>
                <a:sym typeface="Wingdings" pitchFamily="2" charset="2"/>
              </a:rPr>
              <a:t>Des conséquences</a:t>
            </a:r>
          </a:p>
        </p:txBody>
      </p:sp>
      <p:sp>
        <p:nvSpPr>
          <p:cNvPr id="145419" name="Text Box 11"/>
          <p:cNvSpPr txBox="1">
            <a:spLocks noChangeArrowheads="1"/>
          </p:cNvSpPr>
          <p:nvPr/>
        </p:nvSpPr>
        <p:spPr bwMode="auto">
          <a:xfrm>
            <a:off x="396875" y="7331075"/>
            <a:ext cx="6076950" cy="898525"/>
          </a:xfrm>
          <a:prstGeom prst="rect">
            <a:avLst/>
          </a:prstGeom>
          <a:noFill/>
          <a:ln w="12700">
            <a:solidFill>
              <a:schemeClr val="bg2"/>
            </a:solidFill>
            <a:prstDash val="sysDot"/>
            <a:miter lim="800000"/>
            <a:headEnd/>
            <a:tailEnd/>
          </a:ln>
          <a:effectLst/>
        </p:spPr>
        <p:txBody>
          <a:bodyPr>
            <a:spAutoFit/>
          </a:bodyPr>
          <a:lstStyle/>
          <a:p>
            <a:pPr algn="just">
              <a:spcBef>
                <a:spcPct val="50000"/>
              </a:spcBef>
            </a:pPr>
            <a:r>
              <a:rPr lang="fr-FR" sz="1300">
                <a:solidFill>
                  <a:schemeClr val="bg2"/>
                </a:solidFill>
              </a:rPr>
              <a:t>La réponse du salarié en déshérence sera en adéquation avec la réaction de l’entourage professionnel face à son désarroi. L’indifférence le laissera seul face à son problème, le trop plein d’attention l’infantilisera et l’empêchera d’évoluer et d’aller de l’avant.</a:t>
            </a:r>
            <a:endParaRPr lang="fr-FR" sz="1300" i="1">
              <a:solidFill>
                <a:schemeClr val="bg2"/>
              </a:solidFill>
            </a:endParaRPr>
          </a:p>
        </p:txBody>
      </p:sp>
      <p:sp>
        <p:nvSpPr>
          <p:cNvPr id="145422" name="AutoShape 14"/>
          <p:cNvSpPr>
            <a:spLocks noChangeArrowheads="1"/>
          </p:cNvSpPr>
          <p:nvPr/>
        </p:nvSpPr>
        <p:spPr bwMode="auto">
          <a:xfrm>
            <a:off x="3048000" y="1981200"/>
            <a:ext cx="204788" cy="233363"/>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Espace réservé du numéro de diapositive 4"/>
          <p:cNvSpPr>
            <a:spLocks noGrp="1" noChangeArrowheads="1"/>
          </p:cNvSpPr>
          <p:nvPr>
            <p:ph type="sldNum" sz="quarter" idx="10"/>
          </p:nvPr>
        </p:nvSpPr>
        <p:spPr/>
        <p:txBody>
          <a:bodyPr/>
          <a:lstStyle/>
          <a:p>
            <a:pPr>
              <a:defRPr/>
            </a:pPr>
            <a:fld id="{1151573F-CDF5-4B0B-95BD-C85ECC246817}" type="slidenum">
              <a:rPr lang="fr-FR"/>
              <a:pPr>
                <a:defRPr/>
              </a:pPr>
              <a:t>38</a:t>
            </a:fld>
            <a:endParaRPr lang="fr-FR"/>
          </a:p>
        </p:txBody>
      </p:sp>
      <p:sp>
        <p:nvSpPr>
          <p:cNvPr id="146435" name="Text Box 3"/>
          <p:cNvSpPr txBox="1">
            <a:spLocks noChangeArrowheads="1"/>
          </p:cNvSpPr>
          <p:nvPr/>
        </p:nvSpPr>
        <p:spPr bwMode="auto">
          <a:xfrm>
            <a:off x="371475" y="1438275"/>
            <a:ext cx="47148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6445" name="Text Box 13"/>
          <p:cNvSpPr txBox="1">
            <a:spLocks noChangeArrowheads="1"/>
          </p:cNvSpPr>
          <p:nvPr/>
        </p:nvSpPr>
        <p:spPr bwMode="auto">
          <a:xfrm>
            <a:off x="285750" y="1666875"/>
            <a:ext cx="6057900" cy="581025"/>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DIFFERENTES FORMES DE REACTIONS </a:t>
            </a:r>
            <a:r>
              <a:rPr lang="fr-FR" sz="1600" b="1">
                <a:solidFill>
                  <a:schemeClr val="bg2"/>
                </a:solidFill>
                <a:sym typeface="Wingdings" pitchFamily="2" charset="2"/>
              </a:rPr>
              <a:t>	</a:t>
            </a:r>
            <a:r>
              <a:rPr lang="fr-FR" sz="1600" b="1" u="sng">
                <a:solidFill>
                  <a:schemeClr val="bg2"/>
                </a:solidFill>
                <a:sym typeface="Wingdings" pitchFamily="2" charset="2"/>
              </a:rPr>
              <a:t>INADAPTEES</a:t>
            </a:r>
          </a:p>
        </p:txBody>
      </p:sp>
      <p:grpSp>
        <p:nvGrpSpPr>
          <p:cNvPr id="146731" name="Group 299"/>
          <p:cNvGrpSpPr>
            <a:grpSpLocks/>
          </p:cNvGrpSpPr>
          <p:nvPr/>
        </p:nvGrpSpPr>
        <p:grpSpPr bwMode="auto">
          <a:xfrm>
            <a:off x="876300" y="2689225"/>
            <a:ext cx="5514975" cy="457200"/>
            <a:chOff x="564" y="1646"/>
            <a:chExt cx="3474" cy="288"/>
          </a:xfrm>
        </p:grpSpPr>
        <p:sp>
          <p:nvSpPr>
            <p:cNvPr id="146634" name="AutoShape 202"/>
            <p:cNvSpPr>
              <a:spLocks noChangeArrowheads="1"/>
            </p:cNvSpPr>
            <p:nvPr/>
          </p:nvSpPr>
          <p:spPr bwMode="auto">
            <a:xfrm>
              <a:off x="564" y="1662"/>
              <a:ext cx="3474" cy="270"/>
            </a:xfrm>
            <a:prstGeom prst="roundRect">
              <a:avLst>
                <a:gd name="adj" fmla="val 16667"/>
              </a:avLst>
            </a:prstGeom>
            <a:noFill/>
            <a:ln w="38100">
              <a:solidFill>
                <a:srgbClr val="808080"/>
              </a:solidFill>
              <a:round/>
              <a:headEnd/>
              <a:tailEnd/>
            </a:ln>
            <a:effectLst/>
          </p:spPr>
          <p:txBody>
            <a:bodyPr wrap="none" anchor="ctr"/>
            <a:lstStyle/>
            <a:p>
              <a:endParaRPr lang="fr-FR"/>
            </a:p>
          </p:txBody>
        </p:sp>
        <p:sp>
          <p:nvSpPr>
            <p:cNvPr id="146635" name="Text Box 203"/>
            <p:cNvSpPr txBox="1">
              <a:spLocks noChangeArrowheads="1"/>
            </p:cNvSpPr>
            <p:nvPr/>
          </p:nvSpPr>
          <p:spPr bwMode="auto">
            <a:xfrm>
              <a:off x="590" y="1646"/>
              <a:ext cx="3410" cy="288"/>
            </a:xfrm>
            <a:prstGeom prst="rect">
              <a:avLst/>
            </a:prstGeom>
            <a:noFill/>
            <a:ln w="9525">
              <a:noFill/>
              <a:miter lim="800000"/>
              <a:headEnd/>
              <a:tailEnd/>
            </a:ln>
            <a:effectLst/>
          </p:spPr>
          <p:txBody>
            <a:bodyPr>
              <a:spAutoFit/>
            </a:bodyPr>
            <a:lstStyle/>
            <a:p>
              <a:r>
                <a:rPr lang="fr-FR" sz="1200" b="1">
                  <a:solidFill>
                    <a:schemeClr val="bg2"/>
                  </a:solidFill>
                </a:rPr>
                <a:t>SITUATION</a:t>
              </a:r>
            </a:p>
            <a:p>
              <a:pPr algn="l"/>
              <a:r>
                <a:rPr lang="fr-FR" sz="1200">
                  <a:solidFill>
                    <a:schemeClr val="bg2"/>
                  </a:solidFill>
                </a:rPr>
                <a:t>L’entourage professionnel note du changement au niveau du comportement</a:t>
              </a:r>
            </a:p>
          </p:txBody>
        </p:sp>
      </p:grpSp>
      <p:sp>
        <p:nvSpPr>
          <p:cNvPr id="146636" name="AutoShape 204"/>
          <p:cNvSpPr>
            <a:spLocks noChangeArrowheads="1"/>
          </p:cNvSpPr>
          <p:nvPr/>
        </p:nvSpPr>
        <p:spPr bwMode="auto">
          <a:xfrm>
            <a:off x="2143125" y="3238500"/>
            <a:ext cx="2819400" cy="628650"/>
          </a:xfrm>
          <a:prstGeom prst="roundRect">
            <a:avLst>
              <a:gd name="adj" fmla="val 16667"/>
            </a:avLst>
          </a:prstGeom>
          <a:noFill/>
          <a:ln w="28575">
            <a:solidFill>
              <a:srgbClr val="99CCFF"/>
            </a:solidFill>
            <a:round/>
            <a:headEnd/>
            <a:tailEnd/>
          </a:ln>
          <a:effectLst/>
        </p:spPr>
        <p:txBody>
          <a:bodyPr wrap="none" anchor="ctr"/>
          <a:lstStyle/>
          <a:p>
            <a:endParaRPr lang="fr-FR"/>
          </a:p>
        </p:txBody>
      </p:sp>
      <p:sp>
        <p:nvSpPr>
          <p:cNvPr id="146637" name="Text Box 205"/>
          <p:cNvSpPr txBox="1">
            <a:spLocks noChangeArrowheads="1"/>
          </p:cNvSpPr>
          <p:nvPr/>
        </p:nvSpPr>
        <p:spPr bwMode="auto">
          <a:xfrm>
            <a:off x="2305050" y="3313113"/>
            <a:ext cx="2686050" cy="549275"/>
          </a:xfrm>
          <a:prstGeom prst="rect">
            <a:avLst/>
          </a:prstGeom>
          <a:noFill/>
          <a:ln w="9525">
            <a:noFill/>
            <a:miter lim="800000"/>
            <a:headEnd/>
            <a:tailEnd/>
          </a:ln>
          <a:effectLst/>
        </p:spPr>
        <p:txBody>
          <a:bodyPr>
            <a:spAutoFit/>
          </a:bodyPr>
          <a:lstStyle/>
          <a:p>
            <a:pPr>
              <a:spcBef>
                <a:spcPct val="50000"/>
              </a:spcBef>
            </a:pPr>
            <a:r>
              <a:rPr lang="fr-FR" sz="1200" b="1">
                <a:solidFill>
                  <a:schemeClr val="bg2"/>
                </a:solidFill>
              </a:rPr>
              <a:t>SENTIMENT D’ETRANGETE</a:t>
            </a:r>
          </a:p>
          <a:p>
            <a:pPr>
              <a:spcBef>
                <a:spcPct val="50000"/>
              </a:spcBef>
            </a:pPr>
            <a:r>
              <a:rPr lang="fr-FR" sz="1200">
                <a:solidFill>
                  <a:schemeClr val="bg2"/>
                </a:solidFill>
              </a:rPr>
              <a:t>« Qu’est ce qui lui arrive? »</a:t>
            </a:r>
          </a:p>
        </p:txBody>
      </p:sp>
      <p:sp>
        <p:nvSpPr>
          <p:cNvPr id="146672" name="AutoShape 240"/>
          <p:cNvSpPr>
            <a:spLocks noChangeArrowheads="1"/>
          </p:cNvSpPr>
          <p:nvPr/>
        </p:nvSpPr>
        <p:spPr bwMode="auto">
          <a:xfrm>
            <a:off x="114300" y="4083050"/>
            <a:ext cx="1601788" cy="971550"/>
          </a:xfrm>
          <a:prstGeom prst="roundRect">
            <a:avLst>
              <a:gd name="adj" fmla="val 16667"/>
            </a:avLst>
          </a:prstGeom>
          <a:noFill/>
          <a:ln w="28575">
            <a:solidFill>
              <a:srgbClr val="FF6600"/>
            </a:solidFill>
            <a:round/>
            <a:headEnd/>
            <a:tailEnd/>
          </a:ln>
          <a:effectLst/>
        </p:spPr>
        <p:txBody>
          <a:bodyPr wrap="none" anchor="ctr"/>
          <a:lstStyle/>
          <a:p>
            <a:endParaRPr lang="fr-FR"/>
          </a:p>
        </p:txBody>
      </p:sp>
      <p:sp>
        <p:nvSpPr>
          <p:cNvPr id="146675" name="AutoShape 243"/>
          <p:cNvSpPr>
            <a:spLocks noChangeArrowheads="1"/>
          </p:cNvSpPr>
          <p:nvPr/>
        </p:nvSpPr>
        <p:spPr bwMode="auto">
          <a:xfrm>
            <a:off x="1778000" y="4089400"/>
            <a:ext cx="1601788" cy="971550"/>
          </a:xfrm>
          <a:prstGeom prst="roundRect">
            <a:avLst>
              <a:gd name="adj" fmla="val 16667"/>
            </a:avLst>
          </a:prstGeom>
          <a:noFill/>
          <a:ln w="28575">
            <a:solidFill>
              <a:srgbClr val="0000FF"/>
            </a:solidFill>
            <a:round/>
            <a:headEnd/>
            <a:tailEnd/>
          </a:ln>
          <a:effectLst/>
        </p:spPr>
        <p:txBody>
          <a:bodyPr wrap="none" anchor="ctr"/>
          <a:lstStyle/>
          <a:p>
            <a:endParaRPr lang="fr-FR"/>
          </a:p>
        </p:txBody>
      </p:sp>
      <p:sp>
        <p:nvSpPr>
          <p:cNvPr id="146676" name="AutoShape 244"/>
          <p:cNvSpPr>
            <a:spLocks noChangeArrowheads="1"/>
          </p:cNvSpPr>
          <p:nvPr/>
        </p:nvSpPr>
        <p:spPr bwMode="auto">
          <a:xfrm>
            <a:off x="3451225" y="4067175"/>
            <a:ext cx="1601788" cy="971550"/>
          </a:xfrm>
          <a:prstGeom prst="roundRect">
            <a:avLst>
              <a:gd name="adj" fmla="val 16667"/>
            </a:avLst>
          </a:prstGeom>
          <a:noFill/>
          <a:ln w="28575">
            <a:solidFill>
              <a:srgbClr val="99CC00"/>
            </a:solidFill>
            <a:round/>
            <a:headEnd/>
            <a:tailEnd/>
          </a:ln>
          <a:effectLst/>
        </p:spPr>
        <p:txBody>
          <a:bodyPr wrap="none" anchor="ctr"/>
          <a:lstStyle/>
          <a:p>
            <a:endParaRPr lang="fr-FR"/>
          </a:p>
        </p:txBody>
      </p:sp>
      <p:sp>
        <p:nvSpPr>
          <p:cNvPr id="146677" name="AutoShape 245"/>
          <p:cNvSpPr>
            <a:spLocks noChangeArrowheads="1"/>
          </p:cNvSpPr>
          <p:nvPr/>
        </p:nvSpPr>
        <p:spPr bwMode="auto">
          <a:xfrm>
            <a:off x="5124450" y="4064000"/>
            <a:ext cx="1601788" cy="971550"/>
          </a:xfrm>
          <a:prstGeom prst="roundRect">
            <a:avLst>
              <a:gd name="adj" fmla="val 16667"/>
            </a:avLst>
          </a:prstGeom>
          <a:noFill/>
          <a:ln w="28575">
            <a:solidFill>
              <a:srgbClr val="CC0000"/>
            </a:solidFill>
            <a:round/>
            <a:headEnd/>
            <a:tailEnd/>
          </a:ln>
          <a:effectLst/>
        </p:spPr>
        <p:txBody>
          <a:bodyPr wrap="none" anchor="ctr"/>
          <a:lstStyle/>
          <a:p>
            <a:endParaRPr lang="fr-FR"/>
          </a:p>
        </p:txBody>
      </p:sp>
      <p:sp>
        <p:nvSpPr>
          <p:cNvPr id="146678" name="Text Box 246"/>
          <p:cNvSpPr txBox="1">
            <a:spLocks noChangeArrowheads="1"/>
          </p:cNvSpPr>
          <p:nvPr/>
        </p:nvSpPr>
        <p:spPr bwMode="auto">
          <a:xfrm>
            <a:off x="165100" y="4084638"/>
            <a:ext cx="1533525" cy="933450"/>
          </a:xfrm>
          <a:prstGeom prst="rect">
            <a:avLst/>
          </a:prstGeom>
          <a:noFill/>
          <a:ln w="9525">
            <a:noFill/>
            <a:miter lim="800000"/>
            <a:headEnd/>
            <a:tailEnd/>
          </a:ln>
          <a:effectLst/>
        </p:spPr>
        <p:txBody>
          <a:bodyPr>
            <a:spAutoFit/>
          </a:bodyPr>
          <a:lstStyle/>
          <a:p>
            <a:r>
              <a:rPr lang="fr-FR" sz="1100" b="1" u="sng">
                <a:solidFill>
                  <a:schemeClr val="bg2"/>
                </a:solidFill>
              </a:rPr>
              <a:t>Réaction</a:t>
            </a:r>
          </a:p>
          <a:p>
            <a:pPr algn="l"/>
            <a:r>
              <a:rPr lang="fr-FR" sz="1100" i="1">
                <a:solidFill>
                  <a:schemeClr val="bg2"/>
                </a:solidFill>
              </a:rPr>
              <a:t>« Quelqu’un d’autre </a:t>
            </a:r>
          </a:p>
          <a:p>
            <a:pPr algn="l"/>
            <a:r>
              <a:rPr lang="fr-FR" sz="1100" i="1">
                <a:solidFill>
                  <a:schemeClr val="bg2"/>
                </a:solidFill>
              </a:rPr>
              <a:t>doit s’en occuper »</a:t>
            </a:r>
          </a:p>
          <a:p>
            <a:pPr algn="l"/>
            <a:r>
              <a:rPr lang="fr-FR" sz="1100" b="1">
                <a:solidFill>
                  <a:schemeClr val="bg2"/>
                </a:solidFill>
              </a:rPr>
              <a:t>DILUTION DE</a:t>
            </a:r>
          </a:p>
          <a:p>
            <a:pPr algn="l"/>
            <a:r>
              <a:rPr lang="fr-FR" sz="1100" b="1">
                <a:solidFill>
                  <a:schemeClr val="bg2"/>
                </a:solidFill>
              </a:rPr>
              <a:t>RESPONSABILITE</a:t>
            </a:r>
            <a:endParaRPr lang="fr-FR" sz="1100">
              <a:solidFill>
                <a:schemeClr val="bg2"/>
              </a:solidFill>
            </a:endParaRPr>
          </a:p>
        </p:txBody>
      </p:sp>
      <p:sp>
        <p:nvSpPr>
          <p:cNvPr id="146679" name="AutoShape 247"/>
          <p:cNvSpPr>
            <a:spLocks noChangeArrowheads="1"/>
          </p:cNvSpPr>
          <p:nvPr/>
        </p:nvSpPr>
        <p:spPr bwMode="auto">
          <a:xfrm>
            <a:off x="828675" y="5067300"/>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sp>
        <p:nvSpPr>
          <p:cNvPr id="146681" name="AutoShape 249"/>
          <p:cNvSpPr>
            <a:spLocks noChangeArrowheads="1"/>
          </p:cNvSpPr>
          <p:nvPr/>
        </p:nvSpPr>
        <p:spPr bwMode="auto">
          <a:xfrm>
            <a:off x="120650" y="5489575"/>
            <a:ext cx="1601788" cy="971550"/>
          </a:xfrm>
          <a:prstGeom prst="roundRect">
            <a:avLst>
              <a:gd name="adj" fmla="val 16667"/>
            </a:avLst>
          </a:prstGeom>
          <a:noFill/>
          <a:ln w="28575">
            <a:solidFill>
              <a:srgbClr val="FF6600"/>
            </a:solidFill>
            <a:round/>
            <a:headEnd/>
            <a:tailEnd/>
          </a:ln>
          <a:effectLst/>
        </p:spPr>
        <p:txBody>
          <a:bodyPr wrap="none" anchor="ctr"/>
          <a:lstStyle/>
          <a:p>
            <a:endParaRPr lang="fr-FR"/>
          </a:p>
        </p:txBody>
      </p:sp>
      <p:sp>
        <p:nvSpPr>
          <p:cNvPr id="146682" name="Text Box 250"/>
          <p:cNvSpPr txBox="1">
            <a:spLocks noChangeArrowheads="1"/>
          </p:cNvSpPr>
          <p:nvPr/>
        </p:nvSpPr>
        <p:spPr bwMode="auto">
          <a:xfrm>
            <a:off x="174625" y="5484813"/>
            <a:ext cx="1525588" cy="933450"/>
          </a:xfrm>
          <a:prstGeom prst="rect">
            <a:avLst/>
          </a:prstGeom>
          <a:noFill/>
          <a:ln w="9525">
            <a:noFill/>
            <a:miter lim="800000"/>
            <a:headEnd/>
            <a:tailEnd/>
          </a:ln>
          <a:effectLst/>
        </p:spPr>
        <p:txBody>
          <a:bodyPr>
            <a:spAutoFit/>
          </a:bodyPr>
          <a:lstStyle/>
          <a:p>
            <a:r>
              <a:rPr lang="fr-FR" sz="1100" b="1" u="sng">
                <a:solidFill>
                  <a:schemeClr val="bg2"/>
                </a:solidFill>
              </a:rPr>
              <a:t>Risque</a:t>
            </a:r>
          </a:p>
          <a:p>
            <a:endParaRPr lang="fr-FR" sz="1100" b="1" u="sng">
              <a:solidFill>
                <a:schemeClr val="bg2"/>
              </a:solidFill>
            </a:endParaRPr>
          </a:p>
          <a:p>
            <a:pPr algn="l"/>
            <a:r>
              <a:rPr lang="fr-FR" sz="1100">
                <a:solidFill>
                  <a:schemeClr val="bg2"/>
                </a:solidFill>
              </a:rPr>
              <a:t>Déni, distance, déficit de reconnaissance …</a:t>
            </a:r>
          </a:p>
        </p:txBody>
      </p:sp>
      <p:sp>
        <p:nvSpPr>
          <p:cNvPr id="146685" name="AutoShape 253"/>
          <p:cNvSpPr>
            <a:spLocks noChangeArrowheads="1"/>
          </p:cNvSpPr>
          <p:nvPr/>
        </p:nvSpPr>
        <p:spPr bwMode="auto">
          <a:xfrm>
            <a:off x="815975" y="6473825"/>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sp>
        <p:nvSpPr>
          <p:cNvPr id="146686" name="Text Box 254"/>
          <p:cNvSpPr txBox="1">
            <a:spLocks noChangeArrowheads="1"/>
          </p:cNvSpPr>
          <p:nvPr/>
        </p:nvSpPr>
        <p:spPr bwMode="auto">
          <a:xfrm>
            <a:off x="241300" y="6913563"/>
            <a:ext cx="1450975" cy="290512"/>
          </a:xfrm>
          <a:prstGeom prst="rect">
            <a:avLst/>
          </a:prstGeom>
          <a:noFill/>
          <a:ln w="9525">
            <a:noFill/>
            <a:miter lim="800000"/>
            <a:headEnd/>
            <a:tailEnd/>
          </a:ln>
          <a:effectLst/>
        </p:spPr>
        <p:txBody>
          <a:bodyPr>
            <a:spAutoFit/>
          </a:bodyPr>
          <a:lstStyle/>
          <a:p>
            <a:pPr algn="l">
              <a:spcBef>
                <a:spcPct val="50000"/>
              </a:spcBef>
            </a:pPr>
            <a:endParaRPr lang="fr-FR" sz="1300"/>
          </a:p>
        </p:txBody>
      </p:sp>
      <p:grpSp>
        <p:nvGrpSpPr>
          <p:cNvPr id="146703" name="Group 271"/>
          <p:cNvGrpSpPr>
            <a:grpSpLocks/>
          </p:cNvGrpSpPr>
          <p:nvPr/>
        </p:nvGrpSpPr>
        <p:grpSpPr bwMode="auto">
          <a:xfrm>
            <a:off x="127000" y="6858000"/>
            <a:ext cx="1601788" cy="971550"/>
            <a:chOff x="80" y="4320"/>
            <a:chExt cx="1009" cy="612"/>
          </a:xfrm>
        </p:grpSpPr>
        <p:sp>
          <p:nvSpPr>
            <p:cNvPr id="146684" name="AutoShape 252"/>
            <p:cNvSpPr>
              <a:spLocks noChangeArrowheads="1"/>
            </p:cNvSpPr>
            <p:nvPr/>
          </p:nvSpPr>
          <p:spPr bwMode="auto">
            <a:xfrm>
              <a:off x="80" y="4320"/>
              <a:ext cx="1009" cy="612"/>
            </a:xfrm>
            <a:prstGeom prst="roundRect">
              <a:avLst>
                <a:gd name="adj" fmla="val 16667"/>
              </a:avLst>
            </a:prstGeom>
            <a:noFill/>
            <a:ln w="28575">
              <a:solidFill>
                <a:srgbClr val="FF6600"/>
              </a:solidFill>
              <a:round/>
              <a:headEnd/>
              <a:tailEnd/>
            </a:ln>
            <a:effectLst/>
          </p:spPr>
          <p:txBody>
            <a:bodyPr wrap="none" anchor="ctr"/>
            <a:lstStyle/>
            <a:p>
              <a:endParaRPr lang="fr-FR"/>
            </a:p>
          </p:txBody>
        </p:sp>
        <p:sp>
          <p:nvSpPr>
            <p:cNvPr id="146687" name="Text Box 255"/>
            <p:cNvSpPr txBox="1">
              <a:spLocks noChangeArrowheads="1"/>
            </p:cNvSpPr>
            <p:nvPr/>
          </p:nvSpPr>
          <p:spPr bwMode="auto">
            <a:xfrm>
              <a:off x="126" y="4350"/>
              <a:ext cx="912" cy="429"/>
            </a:xfrm>
            <a:prstGeom prst="rect">
              <a:avLst/>
            </a:prstGeom>
            <a:noFill/>
            <a:ln w="9525">
              <a:noFill/>
              <a:miter lim="800000"/>
              <a:headEnd/>
              <a:tailEnd/>
            </a:ln>
            <a:effectLst/>
          </p:spPr>
          <p:txBody>
            <a:bodyPr>
              <a:spAutoFit/>
            </a:bodyPr>
            <a:lstStyle/>
            <a:p>
              <a:pPr>
                <a:spcBef>
                  <a:spcPct val="50000"/>
                </a:spcBef>
              </a:pPr>
              <a:r>
                <a:rPr lang="fr-FR" sz="1100" b="1" u="sng">
                  <a:solidFill>
                    <a:schemeClr val="bg2"/>
                  </a:solidFill>
                </a:rPr>
                <a:t>Ressenti</a:t>
              </a:r>
            </a:p>
            <a:p>
              <a:pPr algn="l">
                <a:spcBef>
                  <a:spcPct val="50000"/>
                </a:spcBef>
              </a:pPr>
              <a:r>
                <a:rPr lang="fr-FR" sz="1100">
                  <a:solidFill>
                    <a:schemeClr val="bg2"/>
                  </a:solidFill>
                </a:rPr>
                <a:t>Ne plus exister pour l’autre ….</a:t>
              </a:r>
            </a:p>
          </p:txBody>
        </p:sp>
      </p:grpSp>
      <p:sp>
        <p:nvSpPr>
          <p:cNvPr id="146689" name="AutoShape 257"/>
          <p:cNvSpPr>
            <a:spLocks noChangeArrowheads="1"/>
          </p:cNvSpPr>
          <p:nvPr/>
        </p:nvSpPr>
        <p:spPr bwMode="auto">
          <a:xfrm>
            <a:off x="2463800" y="5064125"/>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sp>
        <p:nvSpPr>
          <p:cNvPr id="146690" name="AutoShape 258"/>
          <p:cNvSpPr>
            <a:spLocks noChangeArrowheads="1"/>
          </p:cNvSpPr>
          <p:nvPr/>
        </p:nvSpPr>
        <p:spPr bwMode="auto">
          <a:xfrm>
            <a:off x="1755775" y="5457825"/>
            <a:ext cx="1601788" cy="971550"/>
          </a:xfrm>
          <a:prstGeom prst="roundRect">
            <a:avLst>
              <a:gd name="adj" fmla="val 16667"/>
            </a:avLst>
          </a:prstGeom>
          <a:noFill/>
          <a:ln w="28575">
            <a:solidFill>
              <a:srgbClr val="0000FF"/>
            </a:solidFill>
            <a:round/>
            <a:headEnd/>
            <a:tailEnd/>
          </a:ln>
          <a:effectLst/>
        </p:spPr>
        <p:txBody>
          <a:bodyPr wrap="none" anchor="ctr"/>
          <a:lstStyle/>
          <a:p>
            <a:endParaRPr lang="fr-FR"/>
          </a:p>
        </p:txBody>
      </p:sp>
      <p:sp>
        <p:nvSpPr>
          <p:cNvPr id="146691" name="Text Box 259"/>
          <p:cNvSpPr txBox="1">
            <a:spLocks noChangeArrowheads="1"/>
          </p:cNvSpPr>
          <p:nvPr/>
        </p:nvSpPr>
        <p:spPr bwMode="auto">
          <a:xfrm>
            <a:off x="1774825" y="5484813"/>
            <a:ext cx="1546225" cy="596900"/>
          </a:xfrm>
          <a:prstGeom prst="rect">
            <a:avLst/>
          </a:prstGeom>
          <a:noFill/>
          <a:ln w="9525">
            <a:noFill/>
            <a:miter lim="800000"/>
            <a:headEnd/>
            <a:tailEnd/>
          </a:ln>
          <a:effectLst/>
        </p:spPr>
        <p:txBody>
          <a:bodyPr>
            <a:spAutoFit/>
          </a:bodyPr>
          <a:lstStyle/>
          <a:p>
            <a:r>
              <a:rPr lang="fr-FR" sz="1100" b="1" u="sng">
                <a:solidFill>
                  <a:schemeClr val="bg2"/>
                </a:solidFill>
              </a:rPr>
              <a:t>Risque</a:t>
            </a:r>
          </a:p>
          <a:p>
            <a:endParaRPr lang="fr-FR" sz="1100" b="1" u="sng">
              <a:solidFill>
                <a:schemeClr val="bg2"/>
              </a:solidFill>
            </a:endParaRPr>
          </a:p>
          <a:p>
            <a:r>
              <a:rPr lang="fr-FR" sz="1100">
                <a:solidFill>
                  <a:schemeClr val="bg2"/>
                </a:solidFill>
              </a:rPr>
              <a:t>Rapport de force</a:t>
            </a:r>
          </a:p>
        </p:txBody>
      </p:sp>
      <p:sp>
        <p:nvSpPr>
          <p:cNvPr id="146692" name="Rectangle 260"/>
          <p:cNvSpPr>
            <a:spLocks noChangeArrowheads="1"/>
          </p:cNvSpPr>
          <p:nvPr/>
        </p:nvSpPr>
        <p:spPr bwMode="auto">
          <a:xfrm>
            <a:off x="1714500" y="4030663"/>
            <a:ext cx="1638300" cy="977900"/>
          </a:xfrm>
          <a:prstGeom prst="rect">
            <a:avLst/>
          </a:prstGeom>
          <a:noFill/>
          <a:ln w="9525">
            <a:noFill/>
            <a:miter lim="800000"/>
            <a:headEnd/>
            <a:tailEnd/>
          </a:ln>
          <a:effectLst/>
        </p:spPr>
        <p:txBody>
          <a:bodyPr>
            <a:spAutoFit/>
          </a:bodyPr>
          <a:lstStyle/>
          <a:p>
            <a:r>
              <a:rPr lang="fr-FR" sz="1400" b="1" u="sng">
                <a:solidFill>
                  <a:schemeClr val="bg2"/>
                </a:solidFill>
                <a:sym typeface="Wingdings 2" pitchFamily="18" charset="2"/>
              </a:rPr>
              <a:t> </a:t>
            </a:r>
            <a:r>
              <a:rPr lang="fr-FR" sz="1100" b="1" u="sng">
                <a:solidFill>
                  <a:schemeClr val="bg2"/>
                </a:solidFill>
              </a:rPr>
              <a:t>Réaction</a:t>
            </a:r>
          </a:p>
          <a:p>
            <a:pPr algn="l"/>
            <a:r>
              <a:rPr lang="fr-FR" sz="1100">
                <a:solidFill>
                  <a:schemeClr val="bg2"/>
                </a:solidFill>
              </a:rPr>
              <a:t>Lui faire dire ses problèmes</a:t>
            </a:r>
          </a:p>
          <a:p>
            <a:pPr algn="l"/>
            <a:r>
              <a:rPr lang="fr-FR" sz="1100" b="1">
                <a:solidFill>
                  <a:schemeClr val="bg2"/>
                </a:solidFill>
              </a:rPr>
              <a:t>ENVIE DE FAIRE PARLER</a:t>
            </a:r>
          </a:p>
        </p:txBody>
      </p:sp>
      <p:sp>
        <p:nvSpPr>
          <p:cNvPr id="146693" name="AutoShape 261"/>
          <p:cNvSpPr>
            <a:spLocks noChangeArrowheads="1"/>
          </p:cNvSpPr>
          <p:nvPr/>
        </p:nvSpPr>
        <p:spPr bwMode="auto">
          <a:xfrm>
            <a:off x="1771650" y="6854825"/>
            <a:ext cx="1601788" cy="971550"/>
          </a:xfrm>
          <a:prstGeom prst="roundRect">
            <a:avLst>
              <a:gd name="adj" fmla="val 16667"/>
            </a:avLst>
          </a:prstGeom>
          <a:noFill/>
          <a:ln w="28575">
            <a:solidFill>
              <a:srgbClr val="0000FF"/>
            </a:solidFill>
            <a:round/>
            <a:headEnd/>
            <a:tailEnd/>
          </a:ln>
          <a:effectLst/>
        </p:spPr>
        <p:txBody>
          <a:bodyPr wrap="none" anchor="ctr"/>
          <a:lstStyle/>
          <a:p>
            <a:endParaRPr lang="fr-FR"/>
          </a:p>
        </p:txBody>
      </p:sp>
      <p:sp>
        <p:nvSpPr>
          <p:cNvPr id="146694" name="AutoShape 262"/>
          <p:cNvSpPr>
            <a:spLocks noChangeArrowheads="1"/>
          </p:cNvSpPr>
          <p:nvPr/>
        </p:nvSpPr>
        <p:spPr bwMode="auto">
          <a:xfrm>
            <a:off x="2393950" y="6451600"/>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sp>
        <p:nvSpPr>
          <p:cNvPr id="146696" name="Rectangle 264"/>
          <p:cNvSpPr>
            <a:spLocks noChangeArrowheads="1"/>
          </p:cNvSpPr>
          <p:nvPr/>
        </p:nvSpPr>
        <p:spPr bwMode="auto">
          <a:xfrm>
            <a:off x="1819275" y="6908800"/>
            <a:ext cx="1552575" cy="596900"/>
          </a:xfrm>
          <a:prstGeom prst="rect">
            <a:avLst/>
          </a:prstGeom>
          <a:noFill/>
          <a:ln w="9525">
            <a:noFill/>
            <a:miter lim="800000"/>
            <a:headEnd/>
            <a:tailEnd/>
          </a:ln>
          <a:effectLst/>
        </p:spPr>
        <p:txBody>
          <a:bodyPr>
            <a:spAutoFit/>
          </a:bodyPr>
          <a:lstStyle/>
          <a:p>
            <a:r>
              <a:rPr lang="fr-FR" sz="1100" b="1" u="sng">
                <a:solidFill>
                  <a:schemeClr val="bg2"/>
                </a:solidFill>
              </a:rPr>
              <a:t>Ressenti</a:t>
            </a:r>
          </a:p>
          <a:p>
            <a:r>
              <a:rPr lang="fr-FR" sz="1100">
                <a:solidFill>
                  <a:schemeClr val="bg2"/>
                </a:solidFill>
              </a:rPr>
              <a:t>Blocage – Incommunicabilité…</a:t>
            </a:r>
          </a:p>
        </p:txBody>
      </p:sp>
      <p:sp>
        <p:nvSpPr>
          <p:cNvPr id="146697" name="Text Box 265"/>
          <p:cNvSpPr txBox="1">
            <a:spLocks noChangeArrowheads="1"/>
          </p:cNvSpPr>
          <p:nvPr/>
        </p:nvSpPr>
        <p:spPr bwMode="auto">
          <a:xfrm>
            <a:off x="3505200" y="4100513"/>
            <a:ext cx="1533525" cy="933450"/>
          </a:xfrm>
          <a:prstGeom prst="rect">
            <a:avLst/>
          </a:prstGeom>
          <a:noFill/>
          <a:ln w="9525">
            <a:noFill/>
            <a:miter lim="800000"/>
            <a:headEnd/>
            <a:tailEnd/>
          </a:ln>
          <a:effectLst/>
        </p:spPr>
        <p:txBody>
          <a:bodyPr>
            <a:spAutoFit/>
          </a:bodyPr>
          <a:lstStyle/>
          <a:p>
            <a:r>
              <a:rPr lang="fr-FR" sz="1100" b="1" u="sng">
                <a:solidFill>
                  <a:schemeClr val="bg2"/>
                </a:solidFill>
              </a:rPr>
              <a:t>Réaction</a:t>
            </a:r>
          </a:p>
          <a:p>
            <a:pPr algn="l"/>
            <a:r>
              <a:rPr lang="fr-FR" sz="1100">
                <a:solidFill>
                  <a:schemeClr val="bg2"/>
                </a:solidFill>
              </a:rPr>
              <a:t>L’autre ne voit pas, ne veut pas voir</a:t>
            </a:r>
          </a:p>
          <a:p>
            <a:pPr algn="l"/>
            <a:r>
              <a:rPr lang="fr-FR" sz="1100" b="1">
                <a:solidFill>
                  <a:schemeClr val="bg2"/>
                </a:solidFill>
              </a:rPr>
              <a:t>DENI DE PERCEPTION</a:t>
            </a:r>
            <a:endParaRPr lang="fr-FR" sz="1100">
              <a:solidFill>
                <a:schemeClr val="bg2"/>
              </a:solidFill>
            </a:endParaRPr>
          </a:p>
        </p:txBody>
      </p:sp>
      <p:sp>
        <p:nvSpPr>
          <p:cNvPr id="146699" name="AutoShape 267"/>
          <p:cNvSpPr>
            <a:spLocks noChangeArrowheads="1"/>
          </p:cNvSpPr>
          <p:nvPr/>
        </p:nvSpPr>
        <p:spPr bwMode="auto">
          <a:xfrm>
            <a:off x="4089400" y="5060950"/>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sp>
        <p:nvSpPr>
          <p:cNvPr id="146698" name="AutoShape 266"/>
          <p:cNvSpPr>
            <a:spLocks noChangeArrowheads="1"/>
          </p:cNvSpPr>
          <p:nvPr/>
        </p:nvSpPr>
        <p:spPr bwMode="auto">
          <a:xfrm>
            <a:off x="3419475" y="5483225"/>
            <a:ext cx="1601788" cy="971550"/>
          </a:xfrm>
          <a:prstGeom prst="roundRect">
            <a:avLst>
              <a:gd name="adj" fmla="val 16667"/>
            </a:avLst>
          </a:prstGeom>
          <a:noFill/>
          <a:ln w="28575">
            <a:solidFill>
              <a:srgbClr val="99CC00"/>
            </a:solidFill>
            <a:round/>
            <a:headEnd/>
            <a:tailEnd/>
          </a:ln>
          <a:effectLst/>
        </p:spPr>
        <p:txBody>
          <a:bodyPr wrap="none" anchor="ctr"/>
          <a:lstStyle/>
          <a:p>
            <a:endParaRPr lang="fr-FR"/>
          </a:p>
        </p:txBody>
      </p:sp>
      <p:sp>
        <p:nvSpPr>
          <p:cNvPr id="146701" name="Text Box 269"/>
          <p:cNvSpPr txBox="1">
            <a:spLocks noChangeArrowheads="1"/>
          </p:cNvSpPr>
          <p:nvPr/>
        </p:nvSpPr>
        <p:spPr bwMode="auto">
          <a:xfrm>
            <a:off x="3524250" y="5524500"/>
            <a:ext cx="1400175" cy="765175"/>
          </a:xfrm>
          <a:prstGeom prst="rect">
            <a:avLst/>
          </a:prstGeom>
          <a:noFill/>
          <a:ln w="9525">
            <a:noFill/>
            <a:miter lim="800000"/>
            <a:headEnd/>
            <a:tailEnd/>
          </a:ln>
          <a:effectLst/>
        </p:spPr>
        <p:txBody>
          <a:bodyPr>
            <a:spAutoFit/>
          </a:bodyPr>
          <a:lstStyle/>
          <a:p>
            <a:r>
              <a:rPr lang="fr-FR" sz="1100" b="1" u="sng">
                <a:solidFill>
                  <a:schemeClr val="bg2"/>
                </a:solidFill>
              </a:rPr>
              <a:t>Risque</a:t>
            </a:r>
          </a:p>
          <a:p>
            <a:pPr algn="l"/>
            <a:r>
              <a:rPr lang="fr-FR" sz="1100">
                <a:solidFill>
                  <a:schemeClr val="bg2"/>
                </a:solidFill>
              </a:rPr>
              <a:t>Banalisation, déni, mépris, déficit de reconnaissance</a:t>
            </a:r>
          </a:p>
        </p:txBody>
      </p:sp>
      <p:sp>
        <p:nvSpPr>
          <p:cNvPr id="146702" name="AutoShape 270"/>
          <p:cNvSpPr>
            <a:spLocks noChangeArrowheads="1"/>
          </p:cNvSpPr>
          <p:nvPr/>
        </p:nvSpPr>
        <p:spPr bwMode="auto">
          <a:xfrm>
            <a:off x="4048125" y="6467475"/>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grpSp>
        <p:nvGrpSpPr>
          <p:cNvPr id="146704" name="Group 272"/>
          <p:cNvGrpSpPr>
            <a:grpSpLocks/>
          </p:cNvGrpSpPr>
          <p:nvPr/>
        </p:nvGrpSpPr>
        <p:grpSpPr bwMode="auto">
          <a:xfrm>
            <a:off x="3438525" y="6864350"/>
            <a:ext cx="1601788" cy="971550"/>
            <a:chOff x="80" y="4320"/>
            <a:chExt cx="1009" cy="612"/>
          </a:xfrm>
        </p:grpSpPr>
        <p:sp>
          <p:nvSpPr>
            <p:cNvPr id="146705" name="AutoShape 273"/>
            <p:cNvSpPr>
              <a:spLocks noChangeArrowheads="1"/>
            </p:cNvSpPr>
            <p:nvPr/>
          </p:nvSpPr>
          <p:spPr bwMode="auto">
            <a:xfrm>
              <a:off x="80" y="4320"/>
              <a:ext cx="1009" cy="612"/>
            </a:xfrm>
            <a:prstGeom prst="roundRect">
              <a:avLst>
                <a:gd name="adj" fmla="val 16667"/>
              </a:avLst>
            </a:prstGeom>
            <a:noFill/>
            <a:ln w="28575">
              <a:solidFill>
                <a:srgbClr val="99CC00"/>
              </a:solidFill>
              <a:round/>
              <a:headEnd/>
              <a:tailEnd/>
            </a:ln>
            <a:effectLst/>
          </p:spPr>
          <p:txBody>
            <a:bodyPr wrap="none" anchor="ctr"/>
            <a:lstStyle/>
            <a:p>
              <a:endParaRPr lang="fr-FR"/>
            </a:p>
          </p:txBody>
        </p:sp>
        <p:sp>
          <p:nvSpPr>
            <p:cNvPr id="146706" name="Text Box 274"/>
            <p:cNvSpPr txBox="1">
              <a:spLocks noChangeArrowheads="1"/>
            </p:cNvSpPr>
            <p:nvPr/>
          </p:nvSpPr>
          <p:spPr bwMode="auto">
            <a:xfrm>
              <a:off x="126" y="4350"/>
              <a:ext cx="912" cy="429"/>
            </a:xfrm>
            <a:prstGeom prst="rect">
              <a:avLst/>
            </a:prstGeom>
            <a:noFill/>
            <a:ln w="9525">
              <a:noFill/>
              <a:miter lim="800000"/>
              <a:headEnd/>
              <a:tailEnd/>
            </a:ln>
            <a:effectLst/>
          </p:spPr>
          <p:txBody>
            <a:bodyPr>
              <a:spAutoFit/>
            </a:bodyPr>
            <a:lstStyle/>
            <a:p>
              <a:pPr>
                <a:spcBef>
                  <a:spcPct val="50000"/>
                </a:spcBef>
              </a:pPr>
              <a:r>
                <a:rPr lang="fr-FR" sz="1100" b="1" u="sng">
                  <a:solidFill>
                    <a:schemeClr val="bg2"/>
                  </a:solidFill>
                </a:rPr>
                <a:t>Ressenti</a:t>
              </a:r>
            </a:p>
            <a:p>
              <a:pPr algn="l">
                <a:spcBef>
                  <a:spcPct val="50000"/>
                </a:spcBef>
              </a:pPr>
              <a:r>
                <a:rPr lang="fr-FR" sz="1100">
                  <a:solidFill>
                    <a:schemeClr val="bg2"/>
                  </a:solidFill>
                </a:rPr>
                <a:t>Ne plus exister pour l’autre …..</a:t>
              </a:r>
            </a:p>
          </p:txBody>
        </p:sp>
      </p:grpSp>
      <p:sp>
        <p:nvSpPr>
          <p:cNvPr id="146707" name="Text Box 275"/>
          <p:cNvSpPr txBox="1">
            <a:spLocks noChangeArrowheads="1"/>
          </p:cNvSpPr>
          <p:nvPr/>
        </p:nvSpPr>
        <p:spPr bwMode="auto">
          <a:xfrm>
            <a:off x="5226050" y="4087813"/>
            <a:ext cx="1504950" cy="933450"/>
          </a:xfrm>
          <a:prstGeom prst="rect">
            <a:avLst/>
          </a:prstGeom>
          <a:noFill/>
          <a:ln w="9525">
            <a:noFill/>
            <a:miter lim="800000"/>
            <a:headEnd/>
            <a:tailEnd/>
          </a:ln>
          <a:effectLst/>
        </p:spPr>
        <p:txBody>
          <a:bodyPr>
            <a:spAutoFit/>
          </a:bodyPr>
          <a:lstStyle/>
          <a:p>
            <a:r>
              <a:rPr lang="fr-FR" sz="1100" b="1" u="sng">
                <a:solidFill>
                  <a:schemeClr val="bg2"/>
                </a:solidFill>
              </a:rPr>
              <a:t>Réaction</a:t>
            </a:r>
          </a:p>
          <a:p>
            <a:pPr algn="l"/>
            <a:r>
              <a:rPr lang="fr-FR" sz="1100">
                <a:solidFill>
                  <a:schemeClr val="bg2"/>
                </a:solidFill>
              </a:rPr>
              <a:t>Trop de protection, de compréhension…</a:t>
            </a:r>
          </a:p>
          <a:p>
            <a:pPr algn="l"/>
            <a:r>
              <a:rPr lang="fr-FR" sz="1100" b="1">
                <a:solidFill>
                  <a:schemeClr val="bg2"/>
                </a:solidFill>
              </a:rPr>
              <a:t>ENVIE DE DONNER DU SENS</a:t>
            </a:r>
            <a:endParaRPr lang="fr-FR" sz="1100">
              <a:solidFill>
                <a:schemeClr val="bg2"/>
              </a:solidFill>
            </a:endParaRPr>
          </a:p>
        </p:txBody>
      </p:sp>
      <p:sp>
        <p:nvSpPr>
          <p:cNvPr id="146708" name="AutoShape 276"/>
          <p:cNvSpPr>
            <a:spLocks noChangeArrowheads="1"/>
          </p:cNvSpPr>
          <p:nvPr/>
        </p:nvSpPr>
        <p:spPr bwMode="auto">
          <a:xfrm>
            <a:off x="5857875" y="5048250"/>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sp>
        <p:nvSpPr>
          <p:cNvPr id="146711" name="AutoShape 279"/>
          <p:cNvSpPr>
            <a:spLocks noChangeArrowheads="1"/>
          </p:cNvSpPr>
          <p:nvPr/>
        </p:nvSpPr>
        <p:spPr bwMode="auto">
          <a:xfrm>
            <a:off x="5140325" y="5480050"/>
            <a:ext cx="1601788" cy="971550"/>
          </a:xfrm>
          <a:prstGeom prst="roundRect">
            <a:avLst>
              <a:gd name="adj" fmla="val 16667"/>
            </a:avLst>
          </a:prstGeom>
          <a:noFill/>
          <a:ln w="28575">
            <a:solidFill>
              <a:srgbClr val="CC0000"/>
            </a:solidFill>
            <a:round/>
            <a:headEnd/>
            <a:tailEnd/>
          </a:ln>
          <a:effectLst/>
        </p:spPr>
        <p:txBody>
          <a:bodyPr wrap="none" anchor="ctr"/>
          <a:lstStyle/>
          <a:p>
            <a:endParaRPr lang="fr-FR"/>
          </a:p>
        </p:txBody>
      </p:sp>
      <p:sp>
        <p:nvSpPr>
          <p:cNvPr id="146712" name="Text Box 280"/>
          <p:cNvSpPr txBox="1">
            <a:spLocks noChangeArrowheads="1"/>
          </p:cNvSpPr>
          <p:nvPr/>
        </p:nvSpPr>
        <p:spPr bwMode="auto">
          <a:xfrm>
            <a:off x="5245100" y="5521325"/>
            <a:ext cx="1400175" cy="765175"/>
          </a:xfrm>
          <a:prstGeom prst="rect">
            <a:avLst/>
          </a:prstGeom>
          <a:noFill/>
          <a:ln w="9525">
            <a:noFill/>
            <a:miter lim="800000"/>
            <a:headEnd/>
            <a:tailEnd/>
          </a:ln>
          <a:effectLst/>
        </p:spPr>
        <p:txBody>
          <a:bodyPr>
            <a:spAutoFit/>
          </a:bodyPr>
          <a:lstStyle/>
          <a:p>
            <a:r>
              <a:rPr lang="fr-FR" sz="1100" b="1" u="sng">
                <a:solidFill>
                  <a:schemeClr val="bg2"/>
                </a:solidFill>
              </a:rPr>
              <a:t>Risque</a:t>
            </a:r>
          </a:p>
          <a:p>
            <a:r>
              <a:rPr lang="fr-FR" sz="1100">
                <a:solidFill>
                  <a:schemeClr val="bg2"/>
                </a:solidFill>
              </a:rPr>
              <a:t>Trop de tolérance</a:t>
            </a:r>
          </a:p>
          <a:p>
            <a:r>
              <a:rPr lang="fr-FR" sz="1100">
                <a:solidFill>
                  <a:schemeClr val="bg2"/>
                </a:solidFill>
              </a:rPr>
              <a:t> Faire à la place de…</a:t>
            </a:r>
          </a:p>
        </p:txBody>
      </p:sp>
      <p:sp>
        <p:nvSpPr>
          <p:cNvPr id="146713" name="AutoShape 281"/>
          <p:cNvSpPr>
            <a:spLocks noChangeArrowheads="1"/>
          </p:cNvSpPr>
          <p:nvPr/>
        </p:nvSpPr>
        <p:spPr bwMode="auto">
          <a:xfrm>
            <a:off x="5826125" y="6464300"/>
            <a:ext cx="180975" cy="390525"/>
          </a:xfrm>
          <a:prstGeom prst="downArrow">
            <a:avLst>
              <a:gd name="adj1" fmla="val 50000"/>
              <a:gd name="adj2" fmla="val 53947"/>
            </a:avLst>
          </a:prstGeom>
          <a:solidFill>
            <a:schemeClr val="bg2"/>
          </a:solidFill>
          <a:ln w="9525">
            <a:solidFill>
              <a:schemeClr val="tx1"/>
            </a:solidFill>
            <a:miter lim="800000"/>
            <a:headEnd/>
            <a:tailEnd/>
          </a:ln>
          <a:effectLst/>
        </p:spPr>
        <p:txBody>
          <a:bodyPr wrap="none" anchor="ctr"/>
          <a:lstStyle/>
          <a:p>
            <a:endParaRPr lang="fr-FR"/>
          </a:p>
        </p:txBody>
      </p:sp>
      <p:grpSp>
        <p:nvGrpSpPr>
          <p:cNvPr id="146714" name="Group 282"/>
          <p:cNvGrpSpPr>
            <a:grpSpLocks/>
          </p:cNvGrpSpPr>
          <p:nvPr/>
        </p:nvGrpSpPr>
        <p:grpSpPr bwMode="auto">
          <a:xfrm>
            <a:off x="5076825" y="6864350"/>
            <a:ext cx="1601788" cy="971550"/>
            <a:chOff x="80" y="4320"/>
            <a:chExt cx="1009" cy="612"/>
          </a:xfrm>
        </p:grpSpPr>
        <p:sp>
          <p:nvSpPr>
            <p:cNvPr id="146715" name="AutoShape 283"/>
            <p:cNvSpPr>
              <a:spLocks noChangeArrowheads="1"/>
            </p:cNvSpPr>
            <p:nvPr/>
          </p:nvSpPr>
          <p:spPr bwMode="auto">
            <a:xfrm>
              <a:off x="80" y="4320"/>
              <a:ext cx="1009" cy="612"/>
            </a:xfrm>
            <a:prstGeom prst="roundRect">
              <a:avLst>
                <a:gd name="adj" fmla="val 16667"/>
              </a:avLst>
            </a:prstGeom>
            <a:noFill/>
            <a:ln w="28575">
              <a:solidFill>
                <a:srgbClr val="CC0000"/>
              </a:solidFill>
              <a:round/>
              <a:headEnd/>
              <a:tailEnd/>
            </a:ln>
            <a:effectLst/>
          </p:spPr>
          <p:txBody>
            <a:bodyPr wrap="none" anchor="ctr"/>
            <a:lstStyle/>
            <a:p>
              <a:endParaRPr lang="fr-FR"/>
            </a:p>
          </p:txBody>
        </p:sp>
        <p:sp>
          <p:nvSpPr>
            <p:cNvPr id="146716" name="Text Box 284"/>
            <p:cNvSpPr txBox="1">
              <a:spLocks noChangeArrowheads="1"/>
            </p:cNvSpPr>
            <p:nvPr/>
          </p:nvSpPr>
          <p:spPr bwMode="auto">
            <a:xfrm>
              <a:off x="126" y="4350"/>
              <a:ext cx="912" cy="535"/>
            </a:xfrm>
            <a:prstGeom prst="rect">
              <a:avLst/>
            </a:prstGeom>
            <a:noFill/>
            <a:ln w="9525">
              <a:noFill/>
              <a:miter lim="800000"/>
              <a:headEnd/>
              <a:tailEnd/>
            </a:ln>
            <a:effectLst/>
          </p:spPr>
          <p:txBody>
            <a:bodyPr>
              <a:spAutoFit/>
            </a:bodyPr>
            <a:lstStyle/>
            <a:p>
              <a:pPr>
                <a:spcBef>
                  <a:spcPct val="50000"/>
                </a:spcBef>
              </a:pPr>
              <a:r>
                <a:rPr lang="fr-FR" sz="1100" b="1" u="sng">
                  <a:solidFill>
                    <a:schemeClr val="bg2"/>
                  </a:solidFill>
                </a:rPr>
                <a:t>Ressenti</a:t>
              </a:r>
            </a:p>
            <a:p>
              <a:pPr algn="l">
                <a:spcBef>
                  <a:spcPct val="50000"/>
                </a:spcBef>
              </a:pPr>
              <a:r>
                <a:rPr lang="fr-FR" sz="1100">
                  <a:solidFill>
                    <a:schemeClr val="bg2"/>
                  </a:solidFill>
                </a:rPr>
                <a:t>Processus de maternage, d’infantilisation</a:t>
              </a:r>
            </a:p>
          </p:txBody>
        </p:sp>
      </p:grpSp>
      <p:sp>
        <p:nvSpPr>
          <p:cNvPr id="146717" name="Text Box 285"/>
          <p:cNvSpPr txBox="1">
            <a:spLocks noChangeArrowheads="1"/>
          </p:cNvSpPr>
          <p:nvPr/>
        </p:nvSpPr>
        <p:spPr bwMode="auto">
          <a:xfrm>
            <a:off x="1857375" y="7934325"/>
            <a:ext cx="1371600" cy="885825"/>
          </a:xfrm>
          <a:prstGeom prst="rect">
            <a:avLst/>
          </a:prstGeom>
          <a:noFill/>
          <a:ln w="9525">
            <a:noFill/>
            <a:miter lim="800000"/>
            <a:headEnd/>
            <a:tailEnd/>
          </a:ln>
          <a:effectLst/>
        </p:spPr>
        <p:txBody>
          <a:bodyPr>
            <a:spAutoFit/>
          </a:bodyPr>
          <a:lstStyle/>
          <a:p>
            <a:pPr algn="l">
              <a:spcBef>
                <a:spcPct val="50000"/>
              </a:spcBef>
            </a:pPr>
            <a:r>
              <a:rPr lang="fr-FR" sz="1300" b="1">
                <a:solidFill>
                  <a:schemeClr val="bg2"/>
                </a:solidFill>
              </a:rPr>
              <a:t>Absence de résultats – Situation bloquée</a:t>
            </a:r>
          </a:p>
        </p:txBody>
      </p:sp>
      <p:sp>
        <p:nvSpPr>
          <p:cNvPr id="146718" name="AutoShape 286"/>
          <p:cNvSpPr>
            <a:spLocks noChangeArrowheads="1"/>
          </p:cNvSpPr>
          <p:nvPr/>
        </p:nvSpPr>
        <p:spPr bwMode="auto">
          <a:xfrm>
            <a:off x="304800" y="8153400"/>
            <a:ext cx="1390650" cy="542925"/>
          </a:xfrm>
          <a:prstGeom prst="homePlate">
            <a:avLst>
              <a:gd name="adj" fmla="val 64035"/>
            </a:avLst>
          </a:prstGeom>
          <a:solidFill>
            <a:schemeClr val="accent1"/>
          </a:solidFill>
          <a:ln w="9525">
            <a:solidFill>
              <a:schemeClr val="tx1"/>
            </a:solidFill>
            <a:miter lim="800000"/>
            <a:headEnd/>
            <a:tailEnd/>
          </a:ln>
          <a:effectLst/>
        </p:spPr>
        <p:txBody>
          <a:bodyPr wrap="none" anchor="ctr"/>
          <a:lstStyle/>
          <a:p>
            <a:endParaRPr lang="fr-FR"/>
          </a:p>
        </p:txBody>
      </p:sp>
      <p:sp>
        <p:nvSpPr>
          <p:cNvPr id="146720" name="AutoShape 288"/>
          <p:cNvSpPr>
            <a:spLocks noChangeArrowheads="1"/>
          </p:cNvSpPr>
          <p:nvPr/>
        </p:nvSpPr>
        <p:spPr bwMode="auto">
          <a:xfrm>
            <a:off x="3521075" y="8112125"/>
            <a:ext cx="1390650" cy="542925"/>
          </a:xfrm>
          <a:prstGeom prst="homePlate">
            <a:avLst>
              <a:gd name="adj" fmla="val 64035"/>
            </a:avLst>
          </a:prstGeom>
          <a:solidFill>
            <a:schemeClr val="accent1"/>
          </a:solidFill>
          <a:ln w="9525">
            <a:solidFill>
              <a:schemeClr val="tx1"/>
            </a:solidFill>
            <a:miter lim="800000"/>
            <a:headEnd/>
            <a:tailEnd/>
          </a:ln>
          <a:effectLst/>
        </p:spPr>
        <p:txBody>
          <a:bodyPr wrap="none" anchor="ctr"/>
          <a:lstStyle/>
          <a:p>
            <a:endParaRPr lang="fr-FR"/>
          </a:p>
        </p:txBody>
      </p:sp>
      <p:sp>
        <p:nvSpPr>
          <p:cNvPr id="146721" name="Text Box 289"/>
          <p:cNvSpPr txBox="1">
            <a:spLocks noChangeArrowheads="1"/>
          </p:cNvSpPr>
          <p:nvPr/>
        </p:nvSpPr>
        <p:spPr bwMode="auto">
          <a:xfrm>
            <a:off x="5121275" y="8159750"/>
            <a:ext cx="1371600" cy="488950"/>
          </a:xfrm>
          <a:prstGeom prst="rect">
            <a:avLst/>
          </a:prstGeom>
          <a:noFill/>
          <a:ln w="9525">
            <a:noFill/>
            <a:miter lim="800000"/>
            <a:headEnd/>
            <a:tailEnd/>
          </a:ln>
          <a:effectLst/>
        </p:spPr>
        <p:txBody>
          <a:bodyPr>
            <a:spAutoFit/>
          </a:bodyPr>
          <a:lstStyle/>
          <a:p>
            <a:pPr algn="just">
              <a:spcBef>
                <a:spcPct val="50000"/>
              </a:spcBef>
            </a:pPr>
            <a:r>
              <a:rPr lang="fr-FR" sz="1300" b="1">
                <a:solidFill>
                  <a:schemeClr val="bg2"/>
                </a:solidFill>
              </a:rPr>
              <a:t>Rejet</a:t>
            </a:r>
            <a:r>
              <a:rPr lang="fr-FR" sz="1300"/>
              <a:t> </a:t>
            </a:r>
            <a:r>
              <a:rPr lang="fr-FR" sz="1300" b="1">
                <a:solidFill>
                  <a:schemeClr val="bg2"/>
                </a:solidFill>
              </a:rPr>
              <a:t>exclusion</a:t>
            </a:r>
          </a:p>
        </p:txBody>
      </p:sp>
      <p:sp>
        <p:nvSpPr>
          <p:cNvPr id="146733" name="Text Box 301"/>
          <p:cNvSpPr txBox="1">
            <a:spLocks noChangeArrowheads="1"/>
          </p:cNvSpPr>
          <p:nvPr/>
        </p:nvSpPr>
        <p:spPr bwMode="auto">
          <a:xfrm>
            <a:off x="381000" y="1285875"/>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sp>
        <p:nvSpPr>
          <p:cNvPr id="146734" name="AutoShape 302"/>
          <p:cNvSpPr>
            <a:spLocks noChangeArrowheads="1"/>
          </p:cNvSpPr>
          <p:nvPr/>
        </p:nvSpPr>
        <p:spPr bwMode="auto">
          <a:xfrm>
            <a:off x="2876550" y="2114550"/>
            <a:ext cx="2324100" cy="485775"/>
          </a:xfrm>
          <a:prstGeom prst="irregularSeal1">
            <a:avLst/>
          </a:prstGeom>
          <a:noFill/>
          <a:ln w="9525">
            <a:solidFill>
              <a:schemeClr val="bg2"/>
            </a:solidFill>
            <a:miter lim="800000"/>
            <a:headEnd/>
            <a:tailEnd/>
          </a:ln>
          <a:effectLst/>
        </p:spPr>
        <p:txBody>
          <a:bodyPr wrap="none" anchor="ctr"/>
          <a:lstStyle/>
          <a:p>
            <a:r>
              <a:rPr lang="fr-FR" sz="1200">
                <a:solidFill>
                  <a:schemeClr val="bg2"/>
                </a:solidFill>
              </a:rPr>
              <a:t>Elément déclencheur</a:t>
            </a:r>
          </a:p>
        </p:txBody>
      </p:sp>
      <p:cxnSp>
        <p:nvCxnSpPr>
          <p:cNvPr id="146735" name="AutoShape 303"/>
          <p:cNvCxnSpPr>
            <a:cxnSpLocks noChangeShapeType="1"/>
            <a:stCxn id="146734" idx="2"/>
            <a:endCxn id="146635" idx="0"/>
          </p:cNvCxnSpPr>
          <p:nvPr/>
        </p:nvCxnSpPr>
        <p:spPr bwMode="auto">
          <a:xfrm flipH="1">
            <a:off x="3624263" y="2600325"/>
            <a:ext cx="165100" cy="88900"/>
          </a:xfrm>
          <a:prstGeom prst="straightConnector1">
            <a:avLst/>
          </a:prstGeom>
          <a:noFill/>
          <a:ln w="41275">
            <a:solidFill>
              <a:schemeClr val="bg2"/>
            </a:solidFill>
            <a:round/>
            <a:headEnd/>
            <a:tailEnd type="triangle" w="med" len="med"/>
          </a:ln>
          <a:effectLst/>
        </p:spPr>
      </p:cxn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Espace réservé du numéro de diapositive 4"/>
          <p:cNvSpPr>
            <a:spLocks noGrp="1" noChangeArrowheads="1"/>
          </p:cNvSpPr>
          <p:nvPr>
            <p:ph type="sldNum" sz="quarter" idx="10"/>
          </p:nvPr>
        </p:nvSpPr>
        <p:spPr/>
        <p:txBody>
          <a:bodyPr/>
          <a:lstStyle/>
          <a:p>
            <a:pPr>
              <a:defRPr/>
            </a:pPr>
            <a:fld id="{1A727525-9266-4204-9FD3-C91AE8EE9B7E}" type="slidenum">
              <a:rPr lang="fr-FR"/>
              <a:pPr>
                <a:defRPr/>
              </a:pPr>
              <a:t>39</a:t>
            </a:fld>
            <a:endParaRPr lang="fr-FR"/>
          </a:p>
        </p:txBody>
      </p:sp>
      <p:sp>
        <p:nvSpPr>
          <p:cNvPr id="31751" name="Text Box 7"/>
          <p:cNvSpPr txBox="1">
            <a:spLocks noChangeArrowheads="1"/>
          </p:cNvSpPr>
          <p:nvPr/>
        </p:nvSpPr>
        <p:spPr bwMode="auto">
          <a:xfrm>
            <a:off x="409575" y="3181350"/>
            <a:ext cx="61626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31752" name="Text Box 8"/>
          <p:cNvSpPr txBox="1">
            <a:spLocks noChangeArrowheads="1"/>
          </p:cNvSpPr>
          <p:nvPr/>
        </p:nvSpPr>
        <p:spPr bwMode="auto">
          <a:xfrm>
            <a:off x="414338" y="3465513"/>
            <a:ext cx="6146800" cy="2932112"/>
          </a:xfrm>
          <a:prstGeom prst="rect">
            <a:avLst/>
          </a:prstGeom>
          <a:noFill/>
          <a:ln w="28575">
            <a:solidFill>
              <a:srgbClr val="808080"/>
            </a:solidFill>
            <a:miter lim="800000"/>
            <a:headEnd/>
            <a:tailEnd/>
          </a:ln>
          <a:effectLst/>
        </p:spPr>
        <p:txBody>
          <a:bodyPr>
            <a:spAutoFit/>
          </a:bodyPr>
          <a:lstStyle/>
          <a:p>
            <a:pPr algn="just"/>
            <a:r>
              <a:rPr lang="fr-FR" sz="1600">
                <a:solidFill>
                  <a:schemeClr val="bg2"/>
                </a:solidFill>
              </a:rPr>
              <a:t>A l’apparition des premiers signes, l’entourage ne s’inquiète pas, il évite d’en parler, mieux il couvre </a:t>
            </a:r>
            <a:r>
              <a:rPr lang="fr-FR" sz="1600" b="1">
                <a:solidFill>
                  <a:schemeClr val="bg2"/>
                </a:solidFill>
              </a:rPr>
              <a:t>d’un silence pudique</a:t>
            </a:r>
            <a:r>
              <a:rPr lang="fr-FR" sz="1600">
                <a:solidFill>
                  <a:schemeClr val="bg2"/>
                </a:solidFill>
              </a:rPr>
              <a:t> ces incidents jugés mineurs. Mais, peu à peu, les troubles s’installent.</a:t>
            </a:r>
          </a:p>
          <a:p>
            <a:pPr algn="just"/>
            <a:r>
              <a:rPr lang="fr-FR" sz="1600">
                <a:solidFill>
                  <a:schemeClr val="bg2"/>
                </a:solidFill>
              </a:rPr>
              <a:t>Cette tension, cette souffrance, ce mal qui ronge, modifient peu à peu l’individu, dans son rapport à lui-même et dans sa relation avec les autres. L’entourage professionnel se rend compte que </a:t>
            </a:r>
            <a:r>
              <a:rPr lang="fr-FR" sz="1600" b="1">
                <a:solidFill>
                  <a:schemeClr val="bg2"/>
                </a:solidFill>
              </a:rPr>
              <a:t>des changements s’opèrent</a:t>
            </a:r>
            <a:r>
              <a:rPr lang="fr-FR" sz="1600">
                <a:solidFill>
                  <a:schemeClr val="bg2"/>
                </a:solidFill>
              </a:rPr>
              <a:t>. Le travail n’est plus fait comme avant, </a:t>
            </a:r>
            <a:r>
              <a:rPr lang="fr-FR" sz="1600" b="1">
                <a:solidFill>
                  <a:schemeClr val="bg2"/>
                </a:solidFill>
              </a:rPr>
              <a:t>les maladresses professionnelles</a:t>
            </a:r>
            <a:r>
              <a:rPr lang="fr-FR" sz="1600">
                <a:solidFill>
                  <a:schemeClr val="bg2"/>
                </a:solidFill>
              </a:rPr>
              <a:t> se répètent, le caractère se modifie. Peu à peu, la façon d'être au travail n'est plus la même</a:t>
            </a:r>
          </a:p>
          <a:p>
            <a:pPr algn="l">
              <a:spcBef>
                <a:spcPct val="50000"/>
              </a:spcBef>
            </a:pPr>
            <a:endParaRPr lang="fr-FR" sz="1600">
              <a:solidFill>
                <a:schemeClr val="bg2"/>
              </a:solidFill>
            </a:endParaRPr>
          </a:p>
        </p:txBody>
      </p:sp>
      <p:sp>
        <p:nvSpPr>
          <p:cNvPr id="31755" name="Text Box 11"/>
          <p:cNvSpPr txBox="1">
            <a:spLocks noChangeArrowheads="1"/>
          </p:cNvSpPr>
          <p:nvPr/>
        </p:nvSpPr>
        <p:spPr bwMode="auto">
          <a:xfrm>
            <a:off x="412750" y="2686050"/>
            <a:ext cx="6146800" cy="669925"/>
          </a:xfrm>
          <a:prstGeom prst="rect">
            <a:avLst/>
          </a:prstGeom>
          <a:noFill/>
          <a:ln w="28575">
            <a:solidFill>
              <a:srgbClr val="808080"/>
            </a:solidFill>
            <a:miter lim="800000"/>
            <a:headEnd/>
            <a:tailEnd/>
          </a:ln>
          <a:effectLst/>
        </p:spPr>
        <p:txBody>
          <a:bodyPr>
            <a:spAutoFit/>
          </a:bodyPr>
          <a:lstStyle/>
          <a:p>
            <a:pPr>
              <a:spcBef>
                <a:spcPct val="50000"/>
              </a:spcBef>
            </a:pPr>
            <a:r>
              <a:rPr lang="fr-FR" sz="1800" b="1">
                <a:solidFill>
                  <a:schemeClr val="bg2"/>
                </a:solidFill>
              </a:rPr>
              <a:t>Situation :  Modification du comportement professionnel</a:t>
            </a:r>
          </a:p>
        </p:txBody>
      </p:sp>
      <p:sp>
        <p:nvSpPr>
          <p:cNvPr id="31756" name="Rectangle 12"/>
          <p:cNvSpPr>
            <a:spLocks noChangeArrowheads="1"/>
          </p:cNvSpPr>
          <p:nvPr/>
        </p:nvSpPr>
        <p:spPr bwMode="auto">
          <a:xfrm>
            <a:off x="387350" y="6573838"/>
            <a:ext cx="6140450" cy="658812"/>
          </a:xfrm>
          <a:prstGeom prst="rect">
            <a:avLst/>
          </a:prstGeom>
          <a:noFill/>
          <a:ln w="25400">
            <a:solidFill>
              <a:srgbClr val="99CCFF"/>
            </a:solidFill>
            <a:miter lim="800000"/>
            <a:headEnd/>
            <a:tailEnd/>
          </a:ln>
        </p:spPr>
        <p:txBody>
          <a:bodyPr/>
          <a:lstStyle/>
          <a:p>
            <a:pPr algn="just" eaLnBrk="0" hangingPunct="0">
              <a:lnSpc>
                <a:spcPct val="80000"/>
              </a:lnSpc>
              <a:spcBef>
                <a:spcPct val="20000"/>
              </a:spcBef>
            </a:pPr>
            <a:r>
              <a:rPr lang="fr-FR" sz="1600" b="1">
                <a:solidFill>
                  <a:schemeClr val="bg2"/>
                </a:solidFill>
                <a:sym typeface="Wingdings" pitchFamily="2" charset="2"/>
              </a:rPr>
              <a:t>Un sentiment d’étrangeté</a:t>
            </a:r>
            <a:r>
              <a:rPr lang="fr-FR" sz="1600">
                <a:solidFill>
                  <a:schemeClr val="bg2"/>
                </a:solidFill>
                <a:sym typeface="Wingdings" pitchFamily="2" charset="2"/>
              </a:rPr>
              <a:t> peut être </a:t>
            </a:r>
            <a:r>
              <a:rPr lang="fr-FR" sz="1600">
                <a:solidFill>
                  <a:schemeClr val="bg2"/>
                </a:solidFill>
              </a:rPr>
              <a:t>ressenti par</a:t>
            </a:r>
            <a:r>
              <a:rPr lang="fr-FR" sz="1600">
                <a:solidFill>
                  <a:schemeClr val="bg2"/>
                </a:solidFill>
                <a:sym typeface="Wingdings" pitchFamily="2" charset="2"/>
              </a:rPr>
              <a:t> </a:t>
            </a:r>
            <a:r>
              <a:rPr lang="fr-FR" sz="1600">
                <a:solidFill>
                  <a:schemeClr val="bg2"/>
                </a:solidFill>
              </a:rPr>
              <a:t>l’entourage qui commence alors à se poser des questions : « Qu’est ce qui lui arrive ? Il a des problèmes, lesquels ? »</a:t>
            </a:r>
          </a:p>
        </p:txBody>
      </p:sp>
      <p:sp>
        <p:nvSpPr>
          <p:cNvPr id="31757" name="Text Box 13"/>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31762" name="Text Box 18"/>
          <p:cNvSpPr txBox="1">
            <a:spLocks noChangeArrowheads="1"/>
          </p:cNvSpPr>
          <p:nvPr/>
        </p:nvSpPr>
        <p:spPr bwMode="auto">
          <a:xfrm>
            <a:off x="352425" y="1981200"/>
            <a:ext cx="6048375" cy="366713"/>
          </a:xfrm>
          <a:prstGeom prst="rect">
            <a:avLst/>
          </a:prstGeom>
          <a:noFill/>
          <a:ln w="9525">
            <a:noFill/>
            <a:miter lim="800000"/>
            <a:headEnd/>
            <a:tailEnd/>
          </a:ln>
          <a:effectLst/>
        </p:spPr>
        <p:txBody>
          <a:bodyPr>
            <a:spAutoFit/>
          </a:bodyPr>
          <a:lstStyle/>
          <a:p>
            <a:pPr algn="l">
              <a:spcBef>
                <a:spcPct val="50000"/>
              </a:spcBef>
            </a:pPr>
            <a:r>
              <a:rPr lang="fr-FR" sz="1300"/>
              <a:t>              </a:t>
            </a:r>
            <a:r>
              <a:rPr lang="fr-FR" sz="1800">
                <a:solidFill>
                  <a:schemeClr val="bg2"/>
                </a:solidFill>
                <a:sym typeface="Wingdings" pitchFamily="2" charset="2"/>
              </a:rPr>
              <a:t> </a:t>
            </a:r>
            <a:r>
              <a:rPr lang="fr-FR" sz="1800" b="1" u="sng">
                <a:solidFill>
                  <a:schemeClr val="bg2"/>
                </a:solidFill>
                <a:sym typeface="Wingdings" pitchFamily="2" charset="2"/>
              </a:rPr>
              <a:t>ILLUSTRATION DU PROCESSUS</a:t>
            </a:r>
          </a:p>
        </p:txBody>
      </p:sp>
      <p:sp>
        <p:nvSpPr>
          <p:cNvPr id="31775" name="Text Box 31"/>
          <p:cNvSpPr txBox="1">
            <a:spLocks noChangeArrowheads="1"/>
          </p:cNvSpPr>
          <p:nvPr/>
        </p:nvSpPr>
        <p:spPr bwMode="auto">
          <a:xfrm>
            <a:off x="381000" y="1381125"/>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 name="Espace réservé du numéro de diapositive 4"/>
          <p:cNvSpPr>
            <a:spLocks noGrp="1" noChangeArrowheads="1"/>
          </p:cNvSpPr>
          <p:nvPr>
            <p:ph type="sldNum" sz="quarter" idx="10"/>
          </p:nvPr>
        </p:nvSpPr>
        <p:spPr/>
        <p:txBody>
          <a:bodyPr/>
          <a:lstStyle/>
          <a:p>
            <a:pPr>
              <a:defRPr/>
            </a:pPr>
            <a:fld id="{388BC534-A459-458B-9804-79DC2BC45D5F}" type="slidenum">
              <a:rPr lang="fr-FR"/>
              <a:pPr>
                <a:defRPr/>
              </a:pPr>
              <a:t>4</a:t>
            </a:fld>
            <a:endParaRPr lang="fr-FR"/>
          </a:p>
        </p:txBody>
      </p:sp>
      <p:graphicFrame>
        <p:nvGraphicFramePr>
          <p:cNvPr id="281602" name="Group 2"/>
          <p:cNvGraphicFramePr>
            <a:graphicFrameLocks noGrp="1"/>
          </p:cNvGraphicFramePr>
          <p:nvPr/>
        </p:nvGraphicFramePr>
        <p:xfrm>
          <a:off x="6181725" y="2359025"/>
          <a:ext cx="276225" cy="200025"/>
        </p:xfrm>
        <a:graphic>
          <a:graphicData uri="http://schemas.openxmlformats.org/drawingml/2006/table">
            <a:tbl>
              <a:tblPr/>
              <a:tblGrid>
                <a:gridCol w="276225"/>
              </a:tblGrid>
              <a:tr h="200025">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81608" name="Group 8"/>
          <p:cNvGraphicFramePr>
            <a:graphicFrameLocks noGrp="1"/>
          </p:cNvGraphicFramePr>
          <p:nvPr/>
        </p:nvGraphicFramePr>
        <p:xfrm>
          <a:off x="6124575" y="2635250"/>
          <a:ext cx="333375" cy="200025"/>
        </p:xfrm>
        <a:graphic>
          <a:graphicData uri="http://schemas.openxmlformats.org/drawingml/2006/table">
            <a:tbl>
              <a:tblPr/>
              <a:tblGrid>
                <a:gridCol w="333375"/>
              </a:tblGrid>
              <a:tr h="200025">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81614" name="Group 14"/>
          <p:cNvGraphicFramePr>
            <a:graphicFrameLocks noGrp="1"/>
          </p:cNvGraphicFramePr>
          <p:nvPr/>
        </p:nvGraphicFramePr>
        <p:xfrm>
          <a:off x="6153150" y="2901950"/>
          <a:ext cx="314325" cy="260350"/>
        </p:xfrm>
        <a:graphic>
          <a:graphicData uri="http://schemas.openxmlformats.org/drawingml/2006/table">
            <a:tbl>
              <a:tblPr/>
              <a:tblGrid>
                <a:gridCol w="314325"/>
              </a:tblGrid>
              <a:tr h="260350">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281620" name="Line 20"/>
          <p:cNvSpPr>
            <a:spLocks noChangeShapeType="1"/>
          </p:cNvSpPr>
          <p:nvPr/>
        </p:nvSpPr>
        <p:spPr bwMode="auto">
          <a:xfrm>
            <a:off x="327025" y="4016375"/>
            <a:ext cx="5794375" cy="0"/>
          </a:xfrm>
          <a:prstGeom prst="line">
            <a:avLst/>
          </a:prstGeom>
          <a:noFill/>
          <a:ln w="9525">
            <a:noFill/>
            <a:round/>
            <a:headEnd/>
            <a:tailEnd/>
          </a:ln>
          <a:effectLst/>
        </p:spPr>
        <p:txBody>
          <a:bodyPr/>
          <a:lstStyle/>
          <a:p>
            <a:endParaRPr lang="fr-FR"/>
          </a:p>
        </p:txBody>
      </p:sp>
      <p:sp>
        <p:nvSpPr>
          <p:cNvPr id="281621" name="Line 21"/>
          <p:cNvSpPr>
            <a:spLocks noChangeShapeType="1"/>
          </p:cNvSpPr>
          <p:nvPr/>
        </p:nvSpPr>
        <p:spPr bwMode="auto">
          <a:xfrm>
            <a:off x="327025" y="4289425"/>
            <a:ext cx="5794375" cy="0"/>
          </a:xfrm>
          <a:prstGeom prst="line">
            <a:avLst/>
          </a:prstGeom>
          <a:noFill/>
          <a:ln w="9525">
            <a:noFill/>
            <a:round/>
            <a:headEnd/>
            <a:tailEnd/>
          </a:ln>
          <a:effectLst/>
        </p:spPr>
        <p:txBody>
          <a:bodyPr/>
          <a:lstStyle/>
          <a:p>
            <a:endParaRPr lang="fr-FR"/>
          </a:p>
        </p:txBody>
      </p:sp>
      <p:sp>
        <p:nvSpPr>
          <p:cNvPr id="281622" name="Line 22"/>
          <p:cNvSpPr>
            <a:spLocks noChangeShapeType="1"/>
          </p:cNvSpPr>
          <p:nvPr/>
        </p:nvSpPr>
        <p:spPr bwMode="auto">
          <a:xfrm>
            <a:off x="327025" y="4016375"/>
            <a:ext cx="0" cy="273050"/>
          </a:xfrm>
          <a:prstGeom prst="line">
            <a:avLst/>
          </a:prstGeom>
          <a:noFill/>
          <a:ln w="9525">
            <a:noFill/>
            <a:round/>
            <a:headEnd/>
            <a:tailEnd/>
          </a:ln>
          <a:effectLst/>
        </p:spPr>
        <p:txBody>
          <a:bodyPr/>
          <a:lstStyle/>
          <a:p>
            <a:endParaRPr lang="fr-FR"/>
          </a:p>
        </p:txBody>
      </p:sp>
      <p:sp>
        <p:nvSpPr>
          <p:cNvPr id="281623" name="Line 23"/>
          <p:cNvSpPr>
            <a:spLocks noChangeShapeType="1"/>
          </p:cNvSpPr>
          <p:nvPr/>
        </p:nvSpPr>
        <p:spPr bwMode="auto">
          <a:xfrm>
            <a:off x="6121400" y="4016375"/>
            <a:ext cx="0" cy="273050"/>
          </a:xfrm>
          <a:prstGeom prst="line">
            <a:avLst/>
          </a:prstGeom>
          <a:noFill/>
          <a:ln w="9525">
            <a:noFill/>
            <a:round/>
            <a:headEnd/>
            <a:tailEnd/>
          </a:ln>
          <a:effectLst/>
        </p:spPr>
        <p:txBody>
          <a:bodyPr/>
          <a:lstStyle/>
          <a:p>
            <a:endParaRPr lang="fr-FR"/>
          </a:p>
        </p:txBody>
      </p:sp>
      <p:sp>
        <p:nvSpPr>
          <p:cNvPr id="281624" name="Line 24"/>
          <p:cNvSpPr>
            <a:spLocks noChangeShapeType="1"/>
          </p:cNvSpPr>
          <p:nvPr/>
        </p:nvSpPr>
        <p:spPr bwMode="auto">
          <a:xfrm>
            <a:off x="6076950" y="4035425"/>
            <a:ext cx="400050" cy="0"/>
          </a:xfrm>
          <a:prstGeom prst="line">
            <a:avLst/>
          </a:prstGeom>
          <a:noFill/>
          <a:ln w="9525">
            <a:noFill/>
            <a:round/>
            <a:headEnd/>
            <a:tailEnd/>
          </a:ln>
          <a:effectLst/>
        </p:spPr>
        <p:txBody>
          <a:bodyPr/>
          <a:lstStyle/>
          <a:p>
            <a:endParaRPr lang="fr-FR"/>
          </a:p>
        </p:txBody>
      </p:sp>
      <p:sp>
        <p:nvSpPr>
          <p:cNvPr id="281625" name="Line 25"/>
          <p:cNvSpPr>
            <a:spLocks noChangeShapeType="1"/>
          </p:cNvSpPr>
          <p:nvPr/>
        </p:nvSpPr>
        <p:spPr bwMode="auto">
          <a:xfrm>
            <a:off x="6076950" y="4308475"/>
            <a:ext cx="400050" cy="0"/>
          </a:xfrm>
          <a:prstGeom prst="line">
            <a:avLst/>
          </a:prstGeom>
          <a:noFill/>
          <a:ln w="9525">
            <a:noFill/>
            <a:round/>
            <a:headEnd/>
            <a:tailEnd/>
          </a:ln>
          <a:effectLst/>
        </p:spPr>
        <p:txBody>
          <a:bodyPr/>
          <a:lstStyle/>
          <a:p>
            <a:endParaRPr lang="fr-FR"/>
          </a:p>
        </p:txBody>
      </p:sp>
      <p:sp>
        <p:nvSpPr>
          <p:cNvPr id="281626" name="Line 26"/>
          <p:cNvSpPr>
            <a:spLocks noChangeShapeType="1"/>
          </p:cNvSpPr>
          <p:nvPr/>
        </p:nvSpPr>
        <p:spPr bwMode="auto">
          <a:xfrm>
            <a:off x="6076950" y="4035425"/>
            <a:ext cx="0" cy="273050"/>
          </a:xfrm>
          <a:prstGeom prst="line">
            <a:avLst/>
          </a:prstGeom>
          <a:noFill/>
          <a:ln w="9525">
            <a:noFill/>
            <a:round/>
            <a:headEnd/>
            <a:tailEnd/>
          </a:ln>
          <a:effectLst/>
        </p:spPr>
        <p:txBody>
          <a:bodyPr/>
          <a:lstStyle/>
          <a:p>
            <a:endParaRPr lang="fr-FR"/>
          </a:p>
        </p:txBody>
      </p:sp>
      <p:sp>
        <p:nvSpPr>
          <p:cNvPr id="281627" name="Line 27"/>
          <p:cNvSpPr>
            <a:spLocks noChangeShapeType="1"/>
          </p:cNvSpPr>
          <p:nvPr/>
        </p:nvSpPr>
        <p:spPr bwMode="auto">
          <a:xfrm>
            <a:off x="6477000" y="4035425"/>
            <a:ext cx="0" cy="273050"/>
          </a:xfrm>
          <a:prstGeom prst="line">
            <a:avLst/>
          </a:prstGeom>
          <a:noFill/>
          <a:ln w="9525">
            <a:noFill/>
            <a:round/>
            <a:headEnd/>
            <a:tailEnd/>
          </a:ln>
          <a:effectLst/>
        </p:spPr>
        <p:txBody>
          <a:bodyPr/>
          <a:lstStyle/>
          <a:p>
            <a:endParaRPr lang="fr-FR"/>
          </a:p>
        </p:txBody>
      </p:sp>
      <p:sp>
        <p:nvSpPr>
          <p:cNvPr id="281628" name="Line 28"/>
          <p:cNvSpPr>
            <a:spLocks noChangeShapeType="1"/>
          </p:cNvSpPr>
          <p:nvPr/>
        </p:nvSpPr>
        <p:spPr bwMode="auto">
          <a:xfrm>
            <a:off x="288925" y="4286250"/>
            <a:ext cx="5794375" cy="0"/>
          </a:xfrm>
          <a:prstGeom prst="line">
            <a:avLst/>
          </a:prstGeom>
          <a:noFill/>
          <a:ln w="9525">
            <a:noFill/>
            <a:round/>
            <a:headEnd/>
            <a:tailEnd/>
          </a:ln>
          <a:effectLst/>
        </p:spPr>
        <p:txBody>
          <a:bodyPr/>
          <a:lstStyle/>
          <a:p>
            <a:endParaRPr lang="fr-FR"/>
          </a:p>
        </p:txBody>
      </p:sp>
      <p:sp>
        <p:nvSpPr>
          <p:cNvPr id="281629" name="Line 29"/>
          <p:cNvSpPr>
            <a:spLocks noChangeShapeType="1"/>
          </p:cNvSpPr>
          <p:nvPr/>
        </p:nvSpPr>
        <p:spPr bwMode="auto">
          <a:xfrm>
            <a:off x="288925" y="4587875"/>
            <a:ext cx="5794375" cy="0"/>
          </a:xfrm>
          <a:prstGeom prst="line">
            <a:avLst/>
          </a:prstGeom>
          <a:noFill/>
          <a:ln w="9525">
            <a:noFill/>
            <a:round/>
            <a:headEnd/>
            <a:tailEnd/>
          </a:ln>
          <a:effectLst/>
        </p:spPr>
        <p:txBody>
          <a:bodyPr/>
          <a:lstStyle/>
          <a:p>
            <a:endParaRPr lang="fr-FR"/>
          </a:p>
        </p:txBody>
      </p:sp>
      <p:sp>
        <p:nvSpPr>
          <p:cNvPr id="281630" name="Line 30"/>
          <p:cNvSpPr>
            <a:spLocks noChangeShapeType="1"/>
          </p:cNvSpPr>
          <p:nvPr/>
        </p:nvSpPr>
        <p:spPr bwMode="auto">
          <a:xfrm>
            <a:off x="6083300" y="4286250"/>
            <a:ext cx="0" cy="301625"/>
          </a:xfrm>
          <a:prstGeom prst="line">
            <a:avLst/>
          </a:prstGeom>
          <a:noFill/>
          <a:ln w="9525">
            <a:noFill/>
            <a:round/>
            <a:headEnd/>
            <a:tailEnd/>
          </a:ln>
          <a:effectLst/>
        </p:spPr>
        <p:txBody>
          <a:bodyPr/>
          <a:lstStyle/>
          <a:p>
            <a:endParaRPr lang="fr-FR"/>
          </a:p>
        </p:txBody>
      </p:sp>
      <p:sp>
        <p:nvSpPr>
          <p:cNvPr id="281631" name="Line 31"/>
          <p:cNvSpPr>
            <a:spLocks noChangeShapeType="1"/>
          </p:cNvSpPr>
          <p:nvPr/>
        </p:nvSpPr>
        <p:spPr bwMode="auto">
          <a:xfrm>
            <a:off x="6124575" y="4311650"/>
            <a:ext cx="352425" cy="0"/>
          </a:xfrm>
          <a:prstGeom prst="line">
            <a:avLst/>
          </a:prstGeom>
          <a:noFill/>
          <a:ln w="9525">
            <a:noFill/>
            <a:round/>
            <a:headEnd/>
            <a:tailEnd/>
          </a:ln>
          <a:effectLst/>
        </p:spPr>
        <p:txBody>
          <a:bodyPr/>
          <a:lstStyle/>
          <a:p>
            <a:endParaRPr lang="fr-FR"/>
          </a:p>
        </p:txBody>
      </p:sp>
      <p:sp>
        <p:nvSpPr>
          <p:cNvPr id="281632" name="Line 32"/>
          <p:cNvSpPr>
            <a:spLocks noChangeShapeType="1"/>
          </p:cNvSpPr>
          <p:nvPr/>
        </p:nvSpPr>
        <p:spPr bwMode="auto">
          <a:xfrm>
            <a:off x="6124575" y="4584700"/>
            <a:ext cx="352425" cy="0"/>
          </a:xfrm>
          <a:prstGeom prst="line">
            <a:avLst/>
          </a:prstGeom>
          <a:noFill/>
          <a:ln w="9525">
            <a:noFill/>
            <a:round/>
            <a:headEnd/>
            <a:tailEnd/>
          </a:ln>
          <a:effectLst/>
        </p:spPr>
        <p:txBody>
          <a:bodyPr/>
          <a:lstStyle/>
          <a:p>
            <a:endParaRPr lang="fr-FR"/>
          </a:p>
        </p:txBody>
      </p:sp>
      <p:sp>
        <p:nvSpPr>
          <p:cNvPr id="281633" name="Line 33"/>
          <p:cNvSpPr>
            <a:spLocks noChangeShapeType="1"/>
          </p:cNvSpPr>
          <p:nvPr/>
        </p:nvSpPr>
        <p:spPr bwMode="auto">
          <a:xfrm>
            <a:off x="6124575" y="4311650"/>
            <a:ext cx="0" cy="273050"/>
          </a:xfrm>
          <a:prstGeom prst="line">
            <a:avLst/>
          </a:prstGeom>
          <a:noFill/>
          <a:ln w="9525">
            <a:noFill/>
            <a:round/>
            <a:headEnd/>
            <a:tailEnd/>
          </a:ln>
          <a:effectLst/>
        </p:spPr>
        <p:txBody>
          <a:bodyPr/>
          <a:lstStyle/>
          <a:p>
            <a:endParaRPr lang="fr-FR"/>
          </a:p>
        </p:txBody>
      </p:sp>
      <p:sp>
        <p:nvSpPr>
          <p:cNvPr id="281634" name="Line 34"/>
          <p:cNvSpPr>
            <a:spLocks noChangeShapeType="1"/>
          </p:cNvSpPr>
          <p:nvPr/>
        </p:nvSpPr>
        <p:spPr bwMode="auto">
          <a:xfrm>
            <a:off x="6477000" y="4311650"/>
            <a:ext cx="0" cy="273050"/>
          </a:xfrm>
          <a:prstGeom prst="line">
            <a:avLst/>
          </a:prstGeom>
          <a:noFill/>
          <a:ln w="9525">
            <a:noFill/>
            <a:round/>
            <a:headEnd/>
            <a:tailEnd/>
          </a:ln>
          <a:effectLst/>
        </p:spPr>
        <p:txBody>
          <a:bodyPr/>
          <a:lstStyle/>
          <a:p>
            <a:endParaRPr lang="fr-FR"/>
          </a:p>
        </p:txBody>
      </p:sp>
      <p:sp>
        <p:nvSpPr>
          <p:cNvPr id="281635" name="Line 35"/>
          <p:cNvSpPr>
            <a:spLocks noChangeShapeType="1"/>
          </p:cNvSpPr>
          <p:nvPr/>
        </p:nvSpPr>
        <p:spPr bwMode="auto">
          <a:xfrm>
            <a:off x="336550" y="4645025"/>
            <a:ext cx="5813425" cy="0"/>
          </a:xfrm>
          <a:prstGeom prst="line">
            <a:avLst/>
          </a:prstGeom>
          <a:noFill/>
          <a:ln w="9525">
            <a:noFill/>
            <a:round/>
            <a:headEnd/>
            <a:tailEnd/>
          </a:ln>
          <a:effectLst/>
        </p:spPr>
        <p:txBody>
          <a:bodyPr/>
          <a:lstStyle/>
          <a:p>
            <a:endParaRPr lang="fr-FR"/>
          </a:p>
        </p:txBody>
      </p:sp>
      <p:sp>
        <p:nvSpPr>
          <p:cNvPr id="281636" name="Line 36"/>
          <p:cNvSpPr>
            <a:spLocks noChangeShapeType="1"/>
          </p:cNvSpPr>
          <p:nvPr/>
        </p:nvSpPr>
        <p:spPr bwMode="auto">
          <a:xfrm>
            <a:off x="336550" y="4918075"/>
            <a:ext cx="5813425" cy="0"/>
          </a:xfrm>
          <a:prstGeom prst="line">
            <a:avLst/>
          </a:prstGeom>
          <a:noFill/>
          <a:ln w="9525">
            <a:noFill/>
            <a:round/>
            <a:headEnd/>
            <a:tailEnd/>
          </a:ln>
          <a:effectLst/>
        </p:spPr>
        <p:txBody>
          <a:bodyPr/>
          <a:lstStyle/>
          <a:p>
            <a:endParaRPr lang="fr-FR"/>
          </a:p>
        </p:txBody>
      </p:sp>
      <p:sp>
        <p:nvSpPr>
          <p:cNvPr id="281637" name="Line 37"/>
          <p:cNvSpPr>
            <a:spLocks noChangeShapeType="1"/>
          </p:cNvSpPr>
          <p:nvPr/>
        </p:nvSpPr>
        <p:spPr bwMode="auto">
          <a:xfrm>
            <a:off x="336550" y="4645025"/>
            <a:ext cx="0" cy="273050"/>
          </a:xfrm>
          <a:prstGeom prst="line">
            <a:avLst/>
          </a:prstGeom>
          <a:noFill/>
          <a:ln w="9525">
            <a:noFill/>
            <a:round/>
            <a:headEnd/>
            <a:tailEnd/>
          </a:ln>
          <a:effectLst/>
        </p:spPr>
        <p:txBody>
          <a:bodyPr/>
          <a:lstStyle/>
          <a:p>
            <a:endParaRPr lang="fr-FR"/>
          </a:p>
        </p:txBody>
      </p:sp>
      <p:sp>
        <p:nvSpPr>
          <p:cNvPr id="281638" name="Line 38"/>
          <p:cNvSpPr>
            <a:spLocks noChangeShapeType="1"/>
          </p:cNvSpPr>
          <p:nvPr/>
        </p:nvSpPr>
        <p:spPr bwMode="auto">
          <a:xfrm>
            <a:off x="6149975" y="4645025"/>
            <a:ext cx="0" cy="273050"/>
          </a:xfrm>
          <a:prstGeom prst="line">
            <a:avLst/>
          </a:prstGeom>
          <a:noFill/>
          <a:ln w="9525">
            <a:noFill/>
            <a:round/>
            <a:headEnd/>
            <a:tailEnd/>
          </a:ln>
          <a:effectLst/>
        </p:spPr>
        <p:txBody>
          <a:bodyPr/>
          <a:lstStyle/>
          <a:p>
            <a:endParaRPr lang="fr-FR"/>
          </a:p>
        </p:txBody>
      </p:sp>
      <p:sp>
        <p:nvSpPr>
          <p:cNvPr id="281639" name="Line 39"/>
          <p:cNvSpPr>
            <a:spLocks noChangeShapeType="1"/>
          </p:cNvSpPr>
          <p:nvPr/>
        </p:nvSpPr>
        <p:spPr bwMode="auto">
          <a:xfrm>
            <a:off x="6096000" y="4597400"/>
            <a:ext cx="390525" cy="0"/>
          </a:xfrm>
          <a:prstGeom prst="line">
            <a:avLst/>
          </a:prstGeom>
          <a:noFill/>
          <a:ln w="9525">
            <a:noFill/>
            <a:round/>
            <a:headEnd/>
            <a:tailEnd/>
          </a:ln>
          <a:effectLst/>
        </p:spPr>
        <p:txBody>
          <a:bodyPr/>
          <a:lstStyle/>
          <a:p>
            <a:endParaRPr lang="fr-FR"/>
          </a:p>
        </p:txBody>
      </p:sp>
      <p:sp>
        <p:nvSpPr>
          <p:cNvPr id="281640" name="Line 40"/>
          <p:cNvSpPr>
            <a:spLocks noChangeShapeType="1"/>
          </p:cNvSpPr>
          <p:nvPr/>
        </p:nvSpPr>
        <p:spPr bwMode="auto">
          <a:xfrm>
            <a:off x="6096000" y="4870450"/>
            <a:ext cx="390525" cy="0"/>
          </a:xfrm>
          <a:prstGeom prst="line">
            <a:avLst/>
          </a:prstGeom>
          <a:noFill/>
          <a:ln w="9525">
            <a:noFill/>
            <a:round/>
            <a:headEnd/>
            <a:tailEnd/>
          </a:ln>
          <a:effectLst/>
        </p:spPr>
        <p:txBody>
          <a:bodyPr/>
          <a:lstStyle/>
          <a:p>
            <a:endParaRPr lang="fr-FR"/>
          </a:p>
        </p:txBody>
      </p:sp>
      <p:sp>
        <p:nvSpPr>
          <p:cNvPr id="281641" name="Line 41"/>
          <p:cNvSpPr>
            <a:spLocks noChangeShapeType="1"/>
          </p:cNvSpPr>
          <p:nvPr/>
        </p:nvSpPr>
        <p:spPr bwMode="auto">
          <a:xfrm>
            <a:off x="6096000" y="4597400"/>
            <a:ext cx="0" cy="273050"/>
          </a:xfrm>
          <a:prstGeom prst="line">
            <a:avLst/>
          </a:prstGeom>
          <a:noFill/>
          <a:ln w="9525">
            <a:noFill/>
            <a:round/>
            <a:headEnd/>
            <a:tailEnd/>
          </a:ln>
          <a:effectLst/>
        </p:spPr>
        <p:txBody>
          <a:bodyPr/>
          <a:lstStyle/>
          <a:p>
            <a:endParaRPr lang="fr-FR"/>
          </a:p>
        </p:txBody>
      </p:sp>
      <p:sp>
        <p:nvSpPr>
          <p:cNvPr id="281642" name="Line 42"/>
          <p:cNvSpPr>
            <a:spLocks noChangeShapeType="1"/>
          </p:cNvSpPr>
          <p:nvPr/>
        </p:nvSpPr>
        <p:spPr bwMode="auto">
          <a:xfrm>
            <a:off x="6486525" y="4597400"/>
            <a:ext cx="0" cy="273050"/>
          </a:xfrm>
          <a:prstGeom prst="line">
            <a:avLst/>
          </a:prstGeom>
          <a:noFill/>
          <a:ln w="9525">
            <a:noFill/>
            <a:round/>
            <a:headEnd/>
            <a:tailEnd/>
          </a:ln>
          <a:effectLst/>
        </p:spPr>
        <p:txBody>
          <a:bodyPr/>
          <a:lstStyle/>
          <a:p>
            <a:endParaRPr lang="fr-FR"/>
          </a:p>
        </p:txBody>
      </p:sp>
      <p:sp>
        <p:nvSpPr>
          <p:cNvPr id="281643" name="Line 43"/>
          <p:cNvSpPr>
            <a:spLocks noChangeShapeType="1"/>
          </p:cNvSpPr>
          <p:nvPr/>
        </p:nvSpPr>
        <p:spPr bwMode="auto">
          <a:xfrm>
            <a:off x="327025" y="4949825"/>
            <a:ext cx="5870575" cy="0"/>
          </a:xfrm>
          <a:prstGeom prst="line">
            <a:avLst/>
          </a:prstGeom>
          <a:noFill/>
          <a:ln w="9525">
            <a:noFill/>
            <a:round/>
            <a:headEnd/>
            <a:tailEnd/>
          </a:ln>
          <a:effectLst/>
        </p:spPr>
        <p:txBody>
          <a:bodyPr/>
          <a:lstStyle/>
          <a:p>
            <a:endParaRPr lang="fr-FR"/>
          </a:p>
        </p:txBody>
      </p:sp>
      <p:sp>
        <p:nvSpPr>
          <p:cNvPr id="281644" name="Line 44"/>
          <p:cNvSpPr>
            <a:spLocks noChangeShapeType="1"/>
          </p:cNvSpPr>
          <p:nvPr/>
        </p:nvSpPr>
        <p:spPr bwMode="auto">
          <a:xfrm>
            <a:off x="327025" y="5222875"/>
            <a:ext cx="5870575" cy="0"/>
          </a:xfrm>
          <a:prstGeom prst="line">
            <a:avLst/>
          </a:prstGeom>
          <a:noFill/>
          <a:ln w="9525">
            <a:noFill/>
            <a:round/>
            <a:headEnd/>
            <a:tailEnd/>
          </a:ln>
          <a:effectLst/>
        </p:spPr>
        <p:txBody>
          <a:bodyPr/>
          <a:lstStyle/>
          <a:p>
            <a:endParaRPr lang="fr-FR"/>
          </a:p>
        </p:txBody>
      </p:sp>
      <p:sp>
        <p:nvSpPr>
          <p:cNvPr id="281645" name="Line 45"/>
          <p:cNvSpPr>
            <a:spLocks noChangeShapeType="1"/>
          </p:cNvSpPr>
          <p:nvPr/>
        </p:nvSpPr>
        <p:spPr bwMode="auto">
          <a:xfrm>
            <a:off x="327025" y="4949825"/>
            <a:ext cx="0" cy="273050"/>
          </a:xfrm>
          <a:prstGeom prst="line">
            <a:avLst/>
          </a:prstGeom>
          <a:noFill/>
          <a:ln w="9525">
            <a:noFill/>
            <a:round/>
            <a:headEnd/>
            <a:tailEnd/>
          </a:ln>
          <a:effectLst/>
        </p:spPr>
        <p:txBody>
          <a:bodyPr/>
          <a:lstStyle/>
          <a:p>
            <a:endParaRPr lang="fr-FR"/>
          </a:p>
        </p:txBody>
      </p:sp>
      <p:sp>
        <p:nvSpPr>
          <p:cNvPr id="281646" name="Line 46"/>
          <p:cNvSpPr>
            <a:spLocks noChangeShapeType="1"/>
          </p:cNvSpPr>
          <p:nvPr/>
        </p:nvSpPr>
        <p:spPr bwMode="auto">
          <a:xfrm>
            <a:off x="6197600" y="4949825"/>
            <a:ext cx="0" cy="273050"/>
          </a:xfrm>
          <a:prstGeom prst="line">
            <a:avLst/>
          </a:prstGeom>
          <a:noFill/>
          <a:ln w="9525">
            <a:noFill/>
            <a:round/>
            <a:headEnd/>
            <a:tailEnd/>
          </a:ln>
          <a:effectLst/>
        </p:spPr>
        <p:txBody>
          <a:bodyPr/>
          <a:lstStyle/>
          <a:p>
            <a:endParaRPr lang="fr-FR"/>
          </a:p>
        </p:txBody>
      </p:sp>
      <p:sp>
        <p:nvSpPr>
          <p:cNvPr id="281647" name="Line 47"/>
          <p:cNvSpPr>
            <a:spLocks noChangeShapeType="1"/>
          </p:cNvSpPr>
          <p:nvPr/>
        </p:nvSpPr>
        <p:spPr bwMode="auto">
          <a:xfrm>
            <a:off x="6076950" y="4930775"/>
            <a:ext cx="400050" cy="0"/>
          </a:xfrm>
          <a:prstGeom prst="line">
            <a:avLst/>
          </a:prstGeom>
          <a:noFill/>
          <a:ln w="9525">
            <a:noFill/>
            <a:round/>
            <a:headEnd/>
            <a:tailEnd/>
          </a:ln>
          <a:effectLst/>
        </p:spPr>
        <p:txBody>
          <a:bodyPr/>
          <a:lstStyle/>
          <a:p>
            <a:endParaRPr lang="fr-FR"/>
          </a:p>
        </p:txBody>
      </p:sp>
      <p:sp>
        <p:nvSpPr>
          <p:cNvPr id="281648" name="Line 48"/>
          <p:cNvSpPr>
            <a:spLocks noChangeShapeType="1"/>
          </p:cNvSpPr>
          <p:nvPr/>
        </p:nvSpPr>
        <p:spPr bwMode="auto">
          <a:xfrm>
            <a:off x="6076950" y="5203825"/>
            <a:ext cx="400050" cy="0"/>
          </a:xfrm>
          <a:prstGeom prst="line">
            <a:avLst/>
          </a:prstGeom>
          <a:noFill/>
          <a:ln w="9525">
            <a:noFill/>
            <a:round/>
            <a:headEnd/>
            <a:tailEnd/>
          </a:ln>
          <a:effectLst/>
        </p:spPr>
        <p:txBody>
          <a:bodyPr/>
          <a:lstStyle/>
          <a:p>
            <a:endParaRPr lang="fr-FR"/>
          </a:p>
        </p:txBody>
      </p:sp>
      <p:sp>
        <p:nvSpPr>
          <p:cNvPr id="281649" name="Line 49"/>
          <p:cNvSpPr>
            <a:spLocks noChangeShapeType="1"/>
          </p:cNvSpPr>
          <p:nvPr/>
        </p:nvSpPr>
        <p:spPr bwMode="auto">
          <a:xfrm>
            <a:off x="6076950" y="4930775"/>
            <a:ext cx="0" cy="273050"/>
          </a:xfrm>
          <a:prstGeom prst="line">
            <a:avLst/>
          </a:prstGeom>
          <a:noFill/>
          <a:ln w="9525">
            <a:noFill/>
            <a:round/>
            <a:headEnd/>
            <a:tailEnd/>
          </a:ln>
          <a:effectLst/>
        </p:spPr>
        <p:txBody>
          <a:bodyPr/>
          <a:lstStyle/>
          <a:p>
            <a:endParaRPr lang="fr-FR"/>
          </a:p>
        </p:txBody>
      </p:sp>
      <p:sp>
        <p:nvSpPr>
          <p:cNvPr id="281650" name="Line 50"/>
          <p:cNvSpPr>
            <a:spLocks noChangeShapeType="1"/>
          </p:cNvSpPr>
          <p:nvPr/>
        </p:nvSpPr>
        <p:spPr bwMode="auto">
          <a:xfrm>
            <a:off x="6477000" y="4930775"/>
            <a:ext cx="0" cy="273050"/>
          </a:xfrm>
          <a:prstGeom prst="line">
            <a:avLst/>
          </a:prstGeom>
          <a:noFill/>
          <a:ln w="9525">
            <a:noFill/>
            <a:round/>
            <a:headEnd/>
            <a:tailEnd/>
          </a:ln>
          <a:effectLst/>
        </p:spPr>
        <p:txBody>
          <a:bodyPr/>
          <a:lstStyle/>
          <a:p>
            <a:endParaRPr lang="fr-FR"/>
          </a:p>
        </p:txBody>
      </p:sp>
      <p:sp>
        <p:nvSpPr>
          <p:cNvPr id="281651" name="Line 51"/>
          <p:cNvSpPr>
            <a:spLocks noChangeShapeType="1"/>
          </p:cNvSpPr>
          <p:nvPr/>
        </p:nvSpPr>
        <p:spPr bwMode="auto">
          <a:xfrm>
            <a:off x="327025" y="5340350"/>
            <a:ext cx="5699125" cy="0"/>
          </a:xfrm>
          <a:prstGeom prst="line">
            <a:avLst/>
          </a:prstGeom>
          <a:noFill/>
          <a:ln w="9525">
            <a:noFill/>
            <a:round/>
            <a:headEnd/>
            <a:tailEnd/>
          </a:ln>
          <a:effectLst/>
        </p:spPr>
        <p:txBody>
          <a:bodyPr/>
          <a:lstStyle/>
          <a:p>
            <a:endParaRPr lang="fr-FR"/>
          </a:p>
        </p:txBody>
      </p:sp>
      <p:sp>
        <p:nvSpPr>
          <p:cNvPr id="281652" name="Line 52"/>
          <p:cNvSpPr>
            <a:spLocks noChangeShapeType="1"/>
          </p:cNvSpPr>
          <p:nvPr/>
        </p:nvSpPr>
        <p:spPr bwMode="auto">
          <a:xfrm>
            <a:off x="327025" y="5613400"/>
            <a:ext cx="5699125" cy="0"/>
          </a:xfrm>
          <a:prstGeom prst="line">
            <a:avLst/>
          </a:prstGeom>
          <a:noFill/>
          <a:ln w="9525">
            <a:noFill/>
            <a:round/>
            <a:headEnd/>
            <a:tailEnd/>
          </a:ln>
          <a:effectLst/>
        </p:spPr>
        <p:txBody>
          <a:bodyPr/>
          <a:lstStyle/>
          <a:p>
            <a:endParaRPr lang="fr-FR"/>
          </a:p>
        </p:txBody>
      </p:sp>
      <p:sp>
        <p:nvSpPr>
          <p:cNvPr id="281653" name="Line 53"/>
          <p:cNvSpPr>
            <a:spLocks noChangeShapeType="1"/>
          </p:cNvSpPr>
          <p:nvPr/>
        </p:nvSpPr>
        <p:spPr bwMode="auto">
          <a:xfrm>
            <a:off x="327025" y="5340350"/>
            <a:ext cx="0" cy="273050"/>
          </a:xfrm>
          <a:prstGeom prst="line">
            <a:avLst/>
          </a:prstGeom>
          <a:noFill/>
          <a:ln w="9525">
            <a:noFill/>
            <a:round/>
            <a:headEnd/>
            <a:tailEnd/>
          </a:ln>
          <a:effectLst/>
        </p:spPr>
        <p:txBody>
          <a:bodyPr/>
          <a:lstStyle/>
          <a:p>
            <a:endParaRPr lang="fr-FR"/>
          </a:p>
        </p:txBody>
      </p:sp>
      <p:sp>
        <p:nvSpPr>
          <p:cNvPr id="281654" name="Line 54"/>
          <p:cNvSpPr>
            <a:spLocks noChangeShapeType="1"/>
          </p:cNvSpPr>
          <p:nvPr/>
        </p:nvSpPr>
        <p:spPr bwMode="auto">
          <a:xfrm>
            <a:off x="6026150" y="5340350"/>
            <a:ext cx="0" cy="273050"/>
          </a:xfrm>
          <a:prstGeom prst="line">
            <a:avLst/>
          </a:prstGeom>
          <a:noFill/>
          <a:ln w="9525">
            <a:noFill/>
            <a:round/>
            <a:headEnd/>
            <a:tailEnd/>
          </a:ln>
          <a:effectLst/>
        </p:spPr>
        <p:txBody>
          <a:bodyPr/>
          <a:lstStyle/>
          <a:p>
            <a:endParaRPr lang="fr-FR"/>
          </a:p>
        </p:txBody>
      </p:sp>
      <p:sp>
        <p:nvSpPr>
          <p:cNvPr id="281655" name="Line 55"/>
          <p:cNvSpPr>
            <a:spLocks noChangeShapeType="1"/>
          </p:cNvSpPr>
          <p:nvPr/>
        </p:nvSpPr>
        <p:spPr bwMode="auto">
          <a:xfrm>
            <a:off x="6124575" y="5340350"/>
            <a:ext cx="352425" cy="0"/>
          </a:xfrm>
          <a:prstGeom prst="line">
            <a:avLst/>
          </a:prstGeom>
          <a:noFill/>
          <a:ln w="9525">
            <a:noFill/>
            <a:round/>
            <a:headEnd/>
            <a:tailEnd/>
          </a:ln>
          <a:effectLst/>
        </p:spPr>
        <p:txBody>
          <a:bodyPr/>
          <a:lstStyle/>
          <a:p>
            <a:endParaRPr lang="fr-FR"/>
          </a:p>
        </p:txBody>
      </p:sp>
      <p:sp>
        <p:nvSpPr>
          <p:cNvPr id="281656" name="Line 56"/>
          <p:cNvSpPr>
            <a:spLocks noChangeShapeType="1"/>
          </p:cNvSpPr>
          <p:nvPr/>
        </p:nvSpPr>
        <p:spPr bwMode="auto">
          <a:xfrm>
            <a:off x="6124575" y="5613400"/>
            <a:ext cx="352425" cy="0"/>
          </a:xfrm>
          <a:prstGeom prst="line">
            <a:avLst/>
          </a:prstGeom>
          <a:noFill/>
          <a:ln w="9525">
            <a:noFill/>
            <a:round/>
            <a:headEnd/>
            <a:tailEnd/>
          </a:ln>
          <a:effectLst/>
        </p:spPr>
        <p:txBody>
          <a:bodyPr/>
          <a:lstStyle/>
          <a:p>
            <a:endParaRPr lang="fr-FR"/>
          </a:p>
        </p:txBody>
      </p:sp>
      <p:sp>
        <p:nvSpPr>
          <p:cNvPr id="281657" name="Line 57"/>
          <p:cNvSpPr>
            <a:spLocks noChangeShapeType="1"/>
          </p:cNvSpPr>
          <p:nvPr/>
        </p:nvSpPr>
        <p:spPr bwMode="auto">
          <a:xfrm>
            <a:off x="6124575" y="5340350"/>
            <a:ext cx="0" cy="273050"/>
          </a:xfrm>
          <a:prstGeom prst="line">
            <a:avLst/>
          </a:prstGeom>
          <a:noFill/>
          <a:ln w="9525">
            <a:noFill/>
            <a:round/>
            <a:headEnd/>
            <a:tailEnd/>
          </a:ln>
          <a:effectLst/>
        </p:spPr>
        <p:txBody>
          <a:bodyPr/>
          <a:lstStyle/>
          <a:p>
            <a:endParaRPr lang="fr-FR"/>
          </a:p>
        </p:txBody>
      </p:sp>
      <p:sp>
        <p:nvSpPr>
          <p:cNvPr id="281658" name="Line 58"/>
          <p:cNvSpPr>
            <a:spLocks noChangeShapeType="1"/>
          </p:cNvSpPr>
          <p:nvPr/>
        </p:nvSpPr>
        <p:spPr bwMode="auto">
          <a:xfrm>
            <a:off x="6477000" y="5340350"/>
            <a:ext cx="0" cy="273050"/>
          </a:xfrm>
          <a:prstGeom prst="line">
            <a:avLst/>
          </a:prstGeom>
          <a:noFill/>
          <a:ln w="9525">
            <a:noFill/>
            <a:round/>
            <a:headEnd/>
            <a:tailEnd/>
          </a:ln>
          <a:effectLst/>
        </p:spPr>
        <p:txBody>
          <a:bodyPr/>
          <a:lstStyle/>
          <a:p>
            <a:endParaRPr lang="fr-FR"/>
          </a:p>
        </p:txBody>
      </p:sp>
      <p:sp>
        <p:nvSpPr>
          <p:cNvPr id="281659" name="Line 59"/>
          <p:cNvSpPr>
            <a:spLocks noChangeShapeType="1"/>
          </p:cNvSpPr>
          <p:nvPr/>
        </p:nvSpPr>
        <p:spPr bwMode="auto">
          <a:xfrm>
            <a:off x="327025" y="5626100"/>
            <a:ext cx="5803900" cy="0"/>
          </a:xfrm>
          <a:prstGeom prst="line">
            <a:avLst/>
          </a:prstGeom>
          <a:noFill/>
          <a:ln w="9525">
            <a:noFill/>
            <a:round/>
            <a:headEnd/>
            <a:tailEnd/>
          </a:ln>
          <a:effectLst/>
        </p:spPr>
        <p:txBody>
          <a:bodyPr/>
          <a:lstStyle/>
          <a:p>
            <a:endParaRPr lang="fr-FR"/>
          </a:p>
        </p:txBody>
      </p:sp>
      <p:sp>
        <p:nvSpPr>
          <p:cNvPr id="281660" name="Line 60"/>
          <p:cNvSpPr>
            <a:spLocks noChangeShapeType="1"/>
          </p:cNvSpPr>
          <p:nvPr/>
        </p:nvSpPr>
        <p:spPr bwMode="auto">
          <a:xfrm>
            <a:off x="327025" y="5899150"/>
            <a:ext cx="5803900" cy="0"/>
          </a:xfrm>
          <a:prstGeom prst="line">
            <a:avLst/>
          </a:prstGeom>
          <a:noFill/>
          <a:ln w="9525">
            <a:noFill/>
            <a:round/>
            <a:headEnd/>
            <a:tailEnd/>
          </a:ln>
          <a:effectLst/>
        </p:spPr>
        <p:txBody>
          <a:bodyPr/>
          <a:lstStyle/>
          <a:p>
            <a:endParaRPr lang="fr-FR"/>
          </a:p>
        </p:txBody>
      </p:sp>
      <p:sp>
        <p:nvSpPr>
          <p:cNvPr id="281661" name="Line 61"/>
          <p:cNvSpPr>
            <a:spLocks noChangeShapeType="1"/>
          </p:cNvSpPr>
          <p:nvPr/>
        </p:nvSpPr>
        <p:spPr bwMode="auto">
          <a:xfrm>
            <a:off x="327025" y="5626100"/>
            <a:ext cx="0" cy="273050"/>
          </a:xfrm>
          <a:prstGeom prst="line">
            <a:avLst/>
          </a:prstGeom>
          <a:noFill/>
          <a:ln w="9525">
            <a:noFill/>
            <a:round/>
            <a:headEnd/>
            <a:tailEnd/>
          </a:ln>
          <a:effectLst/>
        </p:spPr>
        <p:txBody>
          <a:bodyPr/>
          <a:lstStyle/>
          <a:p>
            <a:endParaRPr lang="fr-FR"/>
          </a:p>
        </p:txBody>
      </p:sp>
      <p:sp>
        <p:nvSpPr>
          <p:cNvPr id="281662" name="Line 62"/>
          <p:cNvSpPr>
            <a:spLocks noChangeShapeType="1"/>
          </p:cNvSpPr>
          <p:nvPr/>
        </p:nvSpPr>
        <p:spPr bwMode="auto">
          <a:xfrm>
            <a:off x="6130925" y="5626100"/>
            <a:ext cx="0" cy="273050"/>
          </a:xfrm>
          <a:prstGeom prst="line">
            <a:avLst/>
          </a:prstGeom>
          <a:noFill/>
          <a:ln w="9525">
            <a:noFill/>
            <a:round/>
            <a:headEnd/>
            <a:tailEnd/>
          </a:ln>
          <a:effectLst/>
        </p:spPr>
        <p:txBody>
          <a:bodyPr/>
          <a:lstStyle/>
          <a:p>
            <a:endParaRPr lang="fr-FR"/>
          </a:p>
        </p:txBody>
      </p:sp>
      <p:sp>
        <p:nvSpPr>
          <p:cNvPr id="281663" name="Line 63"/>
          <p:cNvSpPr>
            <a:spLocks noChangeShapeType="1"/>
          </p:cNvSpPr>
          <p:nvPr/>
        </p:nvSpPr>
        <p:spPr bwMode="auto">
          <a:xfrm>
            <a:off x="6096000" y="5645150"/>
            <a:ext cx="371475" cy="0"/>
          </a:xfrm>
          <a:prstGeom prst="line">
            <a:avLst/>
          </a:prstGeom>
          <a:noFill/>
          <a:ln w="9525">
            <a:noFill/>
            <a:round/>
            <a:headEnd/>
            <a:tailEnd/>
          </a:ln>
          <a:effectLst/>
        </p:spPr>
        <p:txBody>
          <a:bodyPr/>
          <a:lstStyle/>
          <a:p>
            <a:endParaRPr lang="fr-FR"/>
          </a:p>
        </p:txBody>
      </p:sp>
      <p:sp>
        <p:nvSpPr>
          <p:cNvPr id="281664" name="Line 64"/>
          <p:cNvSpPr>
            <a:spLocks noChangeShapeType="1"/>
          </p:cNvSpPr>
          <p:nvPr/>
        </p:nvSpPr>
        <p:spPr bwMode="auto">
          <a:xfrm>
            <a:off x="6096000" y="5918200"/>
            <a:ext cx="371475" cy="0"/>
          </a:xfrm>
          <a:prstGeom prst="line">
            <a:avLst/>
          </a:prstGeom>
          <a:noFill/>
          <a:ln w="9525">
            <a:noFill/>
            <a:round/>
            <a:headEnd/>
            <a:tailEnd/>
          </a:ln>
          <a:effectLst/>
        </p:spPr>
        <p:txBody>
          <a:bodyPr/>
          <a:lstStyle/>
          <a:p>
            <a:endParaRPr lang="fr-FR"/>
          </a:p>
        </p:txBody>
      </p:sp>
      <p:sp>
        <p:nvSpPr>
          <p:cNvPr id="281665" name="Line 65"/>
          <p:cNvSpPr>
            <a:spLocks noChangeShapeType="1"/>
          </p:cNvSpPr>
          <p:nvPr/>
        </p:nvSpPr>
        <p:spPr bwMode="auto">
          <a:xfrm>
            <a:off x="6096000" y="5645150"/>
            <a:ext cx="0" cy="273050"/>
          </a:xfrm>
          <a:prstGeom prst="line">
            <a:avLst/>
          </a:prstGeom>
          <a:noFill/>
          <a:ln w="9525">
            <a:noFill/>
            <a:round/>
            <a:headEnd/>
            <a:tailEnd/>
          </a:ln>
          <a:effectLst/>
        </p:spPr>
        <p:txBody>
          <a:bodyPr/>
          <a:lstStyle/>
          <a:p>
            <a:endParaRPr lang="fr-FR"/>
          </a:p>
        </p:txBody>
      </p:sp>
      <p:sp>
        <p:nvSpPr>
          <p:cNvPr id="281666" name="Line 66"/>
          <p:cNvSpPr>
            <a:spLocks noChangeShapeType="1"/>
          </p:cNvSpPr>
          <p:nvPr/>
        </p:nvSpPr>
        <p:spPr bwMode="auto">
          <a:xfrm>
            <a:off x="6467475" y="5645150"/>
            <a:ext cx="0" cy="273050"/>
          </a:xfrm>
          <a:prstGeom prst="line">
            <a:avLst/>
          </a:prstGeom>
          <a:noFill/>
          <a:ln w="9525">
            <a:noFill/>
            <a:round/>
            <a:headEnd/>
            <a:tailEnd/>
          </a:ln>
          <a:effectLst/>
        </p:spPr>
        <p:txBody>
          <a:bodyPr/>
          <a:lstStyle/>
          <a:p>
            <a:endParaRPr lang="fr-FR"/>
          </a:p>
        </p:txBody>
      </p:sp>
      <p:sp>
        <p:nvSpPr>
          <p:cNvPr id="281667" name="Line 67"/>
          <p:cNvSpPr>
            <a:spLocks noChangeShapeType="1"/>
          </p:cNvSpPr>
          <p:nvPr/>
        </p:nvSpPr>
        <p:spPr bwMode="auto">
          <a:xfrm>
            <a:off x="346075" y="5940425"/>
            <a:ext cx="5670550" cy="0"/>
          </a:xfrm>
          <a:prstGeom prst="line">
            <a:avLst/>
          </a:prstGeom>
          <a:noFill/>
          <a:ln w="9525">
            <a:noFill/>
            <a:round/>
            <a:headEnd/>
            <a:tailEnd/>
          </a:ln>
          <a:effectLst/>
        </p:spPr>
        <p:txBody>
          <a:bodyPr/>
          <a:lstStyle/>
          <a:p>
            <a:endParaRPr lang="fr-FR"/>
          </a:p>
        </p:txBody>
      </p:sp>
      <p:sp>
        <p:nvSpPr>
          <p:cNvPr id="281668" name="Line 68"/>
          <p:cNvSpPr>
            <a:spLocks noChangeShapeType="1"/>
          </p:cNvSpPr>
          <p:nvPr/>
        </p:nvSpPr>
        <p:spPr bwMode="auto">
          <a:xfrm>
            <a:off x="346075" y="6213475"/>
            <a:ext cx="5670550" cy="0"/>
          </a:xfrm>
          <a:prstGeom prst="line">
            <a:avLst/>
          </a:prstGeom>
          <a:noFill/>
          <a:ln w="9525">
            <a:noFill/>
            <a:round/>
            <a:headEnd/>
            <a:tailEnd/>
          </a:ln>
          <a:effectLst/>
        </p:spPr>
        <p:txBody>
          <a:bodyPr/>
          <a:lstStyle/>
          <a:p>
            <a:endParaRPr lang="fr-FR"/>
          </a:p>
        </p:txBody>
      </p:sp>
      <p:sp>
        <p:nvSpPr>
          <p:cNvPr id="281669" name="Line 69"/>
          <p:cNvSpPr>
            <a:spLocks noChangeShapeType="1"/>
          </p:cNvSpPr>
          <p:nvPr/>
        </p:nvSpPr>
        <p:spPr bwMode="auto">
          <a:xfrm>
            <a:off x="346075" y="5940425"/>
            <a:ext cx="0" cy="273050"/>
          </a:xfrm>
          <a:prstGeom prst="line">
            <a:avLst/>
          </a:prstGeom>
          <a:noFill/>
          <a:ln w="9525">
            <a:noFill/>
            <a:round/>
            <a:headEnd/>
            <a:tailEnd/>
          </a:ln>
          <a:effectLst/>
        </p:spPr>
        <p:txBody>
          <a:bodyPr/>
          <a:lstStyle/>
          <a:p>
            <a:endParaRPr lang="fr-FR"/>
          </a:p>
        </p:txBody>
      </p:sp>
      <p:sp>
        <p:nvSpPr>
          <p:cNvPr id="281670" name="Line 70"/>
          <p:cNvSpPr>
            <a:spLocks noChangeShapeType="1"/>
          </p:cNvSpPr>
          <p:nvPr/>
        </p:nvSpPr>
        <p:spPr bwMode="auto">
          <a:xfrm>
            <a:off x="6016625" y="5940425"/>
            <a:ext cx="0" cy="273050"/>
          </a:xfrm>
          <a:prstGeom prst="line">
            <a:avLst/>
          </a:prstGeom>
          <a:noFill/>
          <a:ln w="9525">
            <a:noFill/>
            <a:round/>
            <a:headEnd/>
            <a:tailEnd/>
          </a:ln>
          <a:effectLst/>
        </p:spPr>
        <p:txBody>
          <a:bodyPr/>
          <a:lstStyle/>
          <a:p>
            <a:endParaRPr lang="fr-FR"/>
          </a:p>
        </p:txBody>
      </p:sp>
      <p:sp>
        <p:nvSpPr>
          <p:cNvPr id="281671" name="Line 71"/>
          <p:cNvSpPr>
            <a:spLocks noChangeShapeType="1"/>
          </p:cNvSpPr>
          <p:nvPr/>
        </p:nvSpPr>
        <p:spPr bwMode="auto">
          <a:xfrm>
            <a:off x="6096000" y="5959475"/>
            <a:ext cx="381000" cy="0"/>
          </a:xfrm>
          <a:prstGeom prst="line">
            <a:avLst/>
          </a:prstGeom>
          <a:noFill/>
          <a:ln w="9525">
            <a:noFill/>
            <a:round/>
            <a:headEnd/>
            <a:tailEnd/>
          </a:ln>
          <a:effectLst/>
        </p:spPr>
        <p:txBody>
          <a:bodyPr/>
          <a:lstStyle/>
          <a:p>
            <a:endParaRPr lang="fr-FR"/>
          </a:p>
        </p:txBody>
      </p:sp>
      <p:sp>
        <p:nvSpPr>
          <p:cNvPr id="281672" name="Line 72"/>
          <p:cNvSpPr>
            <a:spLocks noChangeShapeType="1"/>
          </p:cNvSpPr>
          <p:nvPr/>
        </p:nvSpPr>
        <p:spPr bwMode="auto">
          <a:xfrm>
            <a:off x="6096000" y="6232525"/>
            <a:ext cx="381000" cy="0"/>
          </a:xfrm>
          <a:prstGeom prst="line">
            <a:avLst/>
          </a:prstGeom>
          <a:noFill/>
          <a:ln w="9525">
            <a:noFill/>
            <a:round/>
            <a:headEnd/>
            <a:tailEnd/>
          </a:ln>
          <a:effectLst/>
        </p:spPr>
        <p:txBody>
          <a:bodyPr/>
          <a:lstStyle/>
          <a:p>
            <a:endParaRPr lang="fr-FR"/>
          </a:p>
        </p:txBody>
      </p:sp>
      <p:sp>
        <p:nvSpPr>
          <p:cNvPr id="281673" name="Line 73"/>
          <p:cNvSpPr>
            <a:spLocks noChangeShapeType="1"/>
          </p:cNvSpPr>
          <p:nvPr/>
        </p:nvSpPr>
        <p:spPr bwMode="auto">
          <a:xfrm>
            <a:off x="6096000" y="5959475"/>
            <a:ext cx="0" cy="273050"/>
          </a:xfrm>
          <a:prstGeom prst="line">
            <a:avLst/>
          </a:prstGeom>
          <a:noFill/>
          <a:ln w="9525">
            <a:noFill/>
            <a:round/>
            <a:headEnd/>
            <a:tailEnd/>
          </a:ln>
          <a:effectLst/>
        </p:spPr>
        <p:txBody>
          <a:bodyPr/>
          <a:lstStyle/>
          <a:p>
            <a:endParaRPr lang="fr-FR"/>
          </a:p>
        </p:txBody>
      </p:sp>
      <p:sp>
        <p:nvSpPr>
          <p:cNvPr id="281674" name="Line 74"/>
          <p:cNvSpPr>
            <a:spLocks noChangeShapeType="1"/>
          </p:cNvSpPr>
          <p:nvPr/>
        </p:nvSpPr>
        <p:spPr bwMode="auto">
          <a:xfrm>
            <a:off x="6477000" y="5959475"/>
            <a:ext cx="0" cy="273050"/>
          </a:xfrm>
          <a:prstGeom prst="line">
            <a:avLst/>
          </a:prstGeom>
          <a:noFill/>
          <a:ln w="9525">
            <a:noFill/>
            <a:round/>
            <a:headEnd/>
            <a:tailEnd/>
          </a:ln>
          <a:effectLst/>
        </p:spPr>
        <p:txBody>
          <a:bodyPr/>
          <a:lstStyle/>
          <a:p>
            <a:endParaRPr lang="fr-FR"/>
          </a:p>
        </p:txBody>
      </p:sp>
      <p:sp>
        <p:nvSpPr>
          <p:cNvPr id="281675" name="Line 75"/>
          <p:cNvSpPr>
            <a:spLocks noChangeShapeType="1"/>
          </p:cNvSpPr>
          <p:nvPr/>
        </p:nvSpPr>
        <p:spPr bwMode="auto">
          <a:xfrm>
            <a:off x="327025" y="6235700"/>
            <a:ext cx="5308600" cy="85725"/>
          </a:xfrm>
          <a:prstGeom prst="line">
            <a:avLst/>
          </a:prstGeom>
          <a:noFill/>
          <a:ln w="9525">
            <a:noFill/>
            <a:round/>
            <a:headEnd/>
            <a:tailEnd/>
          </a:ln>
          <a:effectLst/>
        </p:spPr>
        <p:txBody>
          <a:bodyPr/>
          <a:lstStyle/>
          <a:p>
            <a:endParaRPr lang="fr-FR"/>
          </a:p>
        </p:txBody>
      </p:sp>
      <p:sp>
        <p:nvSpPr>
          <p:cNvPr id="281676" name="Line 76"/>
          <p:cNvSpPr>
            <a:spLocks noChangeShapeType="1"/>
          </p:cNvSpPr>
          <p:nvPr/>
        </p:nvSpPr>
        <p:spPr bwMode="auto">
          <a:xfrm>
            <a:off x="327025" y="6594475"/>
            <a:ext cx="5308600" cy="0"/>
          </a:xfrm>
          <a:prstGeom prst="line">
            <a:avLst/>
          </a:prstGeom>
          <a:noFill/>
          <a:ln w="9525">
            <a:noFill/>
            <a:round/>
            <a:headEnd/>
            <a:tailEnd/>
          </a:ln>
          <a:effectLst/>
        </p:spPr>
        <p:txBody>
          <a:bodyPr/>
          <a:lstStyle/>
          <a:p>
            <a:endParaRPr lang="fr-FR"/>
          </a:p>
        </p:txBody>
      </p:sp>
      <p:sp>
        <p:nvSpPr>
          <p:cNvPr id="281677" name="Line 77"/>
          <p:cNvSpPr>
            <a:spLocks noChangeShapeType="1"/>
          </p:cNvSpPr>
          <p:nvPr/>
        </p:nvSpPr>
        <p:spPr bwMode="auto">
          <a:xfrm>
            <a:off x="327025" y="6321425"/>
            <a:ext cx="0" cy="273050"/>
          </a:xfrm>
          <a:prstGeom prst="line">
            <a:avLst/>
          </a:prstGeom>
          <a:noFill/>
          <a:ln w="9525">
            <a:noFill/>
            <a:round/>
            <a:headEnd/>
            <a:tailEnd/>
          </a:ln>
          <a:effectLst/>
        </p:spPr>
        <p:txBody>
          <a:bodyPr/>
          <a:lstStyle/>
          <a:p>
            <a:endParaRPr lang="fr-FR"/>
          </a:p>
        </p:txBody>
      </p:sp>
      <p:sp>
        <p:nvSpPr>
          <p:cNvPr id="281678" name="Line 78"/>
          <p:cNvSpPr>
            <a:spLocks noChangeShapeType="1"/>
          </p:cNvSpPr>
          <p:nvPr/>
        </p:nvSpPr>
        <p:spPr bwMode="auto">
          <a:xfrm>
            <a:off x="5635625" y="6321425"/>
            <a:ext cx="0" cy="273050"/>
          </a:xfrm>
          <a:prstGeom prst="line">
            <a:avLst/>
          </a:prstGeom>
          <a:noFill/>
          <a:ln w="9525">
            <a:noFill/>
            <a:round/>
            <a:headEnd/>
            <a:tailEnd/>
          </a:ln>
          <a:effectLst/>
        </p:spPr>
        <p:txBody>
          <a:bodyPr/>
          <a:lstStyle/>
          <a:p>
            <a:endParaRPr lang="fr-FR"/>
          </a:p>
        </p:txBody>
      </p:sp>
      <p:sp>
        <p:nvSpPr>
          <p:cNvPr id="281679" name="Line 79"/>
          <p:cNvSpPr>
            <a:spLocks noChangeShapeType="1"/>
          </p:cNvSpPr>
          <p:nvPr/>
        </p:nvSpPr>
        <p:spPr bwMode="auto">
          <a:xfrm>
            <a:off x="288925" y="6521450"/>
            <a:ext cx="5746750" cy="0"/>
          </a:xfrm>
          <a:prstGeom prst="line">
            <a:avLst/>
          </a:prstGeom>
          <a:noFill/>
          <a:ln w="9525">
            <a:noFill/>
            <a:round/>
            <a:headEnd/>
            <a:tailEnd/>
          </a:ln>
          <a:effectLst/>
        </p:spPr>
        <p:txBody>
          <a:bodyPr/>
          <a:lstStyle/>
          <a:p>
            <a:endParaRPr lang="fr-FR"/>
          </a:p>
        </p:txBody>
      </p:sp>
      <p:sp>
        <p:nvSpPr>
          <p:cNvPr id="281680" name="Line 80"/>
          <p:cNvSpPr>
            <a:spLocks noChangeShapeType="1"/>
          </p:cNvSpPr>
          <p:nvPr/>
        </p:nvSpPr>
        <p:spPr bwMode="auto">
          <a:xfrm>
            <a:off x="288925" y="6794500"/>
            <a:ext cx="5746750" cy="0"/>
          </a:xfrm>
          <a:prstGeom prst="line">
            <a:avLst/>
          </a:prstGeom>
          <a:noFill/>
          <a:ln w="9525">
            <a:noFill/>
            <a:round/>
            <a:headEnd/>
            <a:tailEnd/>
          </a:ln>
          <a:effectLst/>
        </p:spPr>
        <p:txBody>
          <a:bodyPr/>
          <a:lstStyle/>
          <a:p>
            <a:endParaRPr lang="fr-FR"/>
          </a:p>
        </p:txBody>
      </p:sp>
      <p:sp>
        <p:nvSpPr>
          <p:cNvPr id="281681" name="Line 81"/>
          <p:cNvSpPr>
            <a:spLocks noChangeShapeType="1"/>
          </p:cNvSpPr>
          <p:nvPr/>
        </p:nvSpPr>
        <p:spPr bwMode="auto">
          <a:xfrm>
            <a:off x="288925" y="6521450"/>
            <a:ext cx="0" cy="273050"/>
          </a:xfrm>
          <a:prstGeom prst="line">
            <a:avLst/>
          </a:prstGeom>
          <a:noFill/>
          <a:ln w="9525">
            <a:noFill/>
            <a:round/>
            <a:headEnd/>
            <a:tailEnd/>
          </a:ln>
          <a:effectLst/>
        </p:spPr>
        <p:txBody>
          <a:bodyPr/>
          <a:lstStyle/>
          <a:p>
            <a:endParaRPr lang="fr-FR"/>
          </a:p>
        </p:txBody>
      </p:sp>
      <p:sp>
        <p:nvSpPr>
          <p:cNvPr id="281682" name="Line 82"/>
          <p:cNvSpPr>
            <a:spLocks noChangeShapeType="1"/>
          </p:cNvSpPr>
          <p:nvPr/>
        </p:nvSpPr>
        <p:spPr bwMode="auto">
          <a:xfrm>
            <a:off x="6035675" y="6521450"/>
            <a:ext cx="0" cy="273050"/>
          </a:xfrm>
          <a:prstGeom prst="line">
            <a:avLst/>
          </a:prstGeom>
          <a:noFill/>
          <a:ln w="9525">
            <a:noFill/>
            <a:round/>
            <a:headEnd/>
            <a:tailEnd/>
          </a:ln>
          <a:effectLst/>
        </p:spPr>
        <p:txBody>
          <a:bodyPr/>
          <a:lstStyle/>
          <a:p>
            <a:endParaRPr lang="fr-FR"/>
          </a:p>
        </p:txBody>
      </p:sp>
      <p:sp>
        <p:nvSpPr>
          <p:cNvPr id="281683" name="Line 83"/>
          <p:cNvSpPr>
            <a:spLocks noChangeShapeType="1"/>
          </p:cNvSpPr>
          <p:nvPr/>
        </p:nvSpPr>
        <p:spPr bwMode="auto">
          <a:xfrm>
            <a:off x="6048375" y="6502400"/>
            <a:ext cx="419100" cy="0"/>
          </a:xfrm>
          <a:prstGeom prst="line">
            <a:avLst/>
          </a:prstGeom>
          <a:noFill/>
          <a:ln w="9525">
            <a:noFill/>
            <a:round/>
            <a:headEnd/>
            <a:tailEnd/>
          </a:ln>
          <a:effectLst/>
        </p:spPr>
        <p:txBody>
          <a:bodyPr/>
          <a:lstStyle/>
          <a:p>
            <a:endParaRPr lang="fr-FR"/>
          </a:p>
        </p:txBody>
      </p:sp>
      <p:sp>
        <p:nvSpPr>
          <p:cNvPr id="281684" name="Line 84"/>
          <p:cNvSpPr>
            <a:spLocks noChangeShapeType="1"/>
          </p:cNvSpPr>
          <p:nvPr/>
        </p:nvSpPr>
        <p:spPr bwMode="auto">
          <a:xfrm>
            <a:off x="6048375" y="6775450"/>
            <a:ext cx="419100" cy="0"/>
          </a:xfrm>
          <a:prstGeom prst="line">
            <a:avLst/>
          </a:prstGeom>
          <a:noFill/>
          <a:ln w="9525">
            <a:noFill/>
            <a:round/>
            <a:headEnd/>
            <a:tailEnd/>
          </a:ln>
          <a:effectLst/>
        </p:spPr>
        <p:txBody>
          <a:bodyPr/>
          <a:lstStyle/>
          <a:p>
            <a:endParaRPr lang="fr-FR"/>
          </a:p>
        </p:txBody>
      </p:sp>
      <p:sp>
        <p:nvSpPr>
          <p:cNvPr id="281685" name="Line 85"/>
          <p:cNvSpPr>
            <a:spLocks noChangeShapeType="1"/>
          </p:cNvSpPr>
          <p:nvPr/>
        </p:nvSpPr>
        <p:spPr bwMode="auto">
          <a:xfrm>
            <a:off x="6048375" y="6502400"/>
            <a:ext cx="0" cy="273050"/>
          </a:xfrm>
          <a:prstGeom prst="line">
            <a:avLst/>
          </a:prstGeom>
          <a:noFill/>
          <a:ln w="9525">
            <a:noFill/>
            <a:round/>
            <a:headEnd/>
            <a:tailEnd/>
          </a:ln>
          <a:effectLst/>
        </p:spPr>
        <p:txBody>
          <a:bodyPr/>
          <a:lstStyle/>
          <a:p>
            <a:endParaRPr lang="fr-FR"/>
          </a:p>
        </p:txBody>
      </p:sp>
      <p:sp>
        <p:nvSpPr>
          <p:cNvPr id="281686" name="Line 86"/>
          <p:cNvSpPr>
            <a:spLocks noChangeShapeType="1"/>
          </p:cNvSpPr>
          <p:nvPr/>
        </p:nvSpPr>
        <p:spPr bwMode="auto">
          <a:xfrm>
            <a:off x="6467475" y="6502400"/>
            <a:ext cx="0" cy="273050"/>
          </a:xfrm>
          <a:prstGeom prst="line">
            <a:avLst/>
          </a:prstGeom>
          <a:noFill/>
          <a:ln w="9525">
            <a:noFill/>
            <a:round/>
            <a:headEnd/>
            <a:tailEnd/>
          </a:ln>
          <a:effectLst/>
        </p:spPr>
        <p:txBody>
          <a:bodyPr/>
          <a:lstStyle/>
          <a:p>
            <a:endParaRPr lang="fr-FR"/>
          </a:p>
        </p:txBody>
      </p:sp>
      <p:sp>
        <p:nvSpPr>
          <p:cNvPr id="281687" name="Line 87"/>
          <p:cNvSpPr>
            <a:spLocks noChangeShapeType="1"/>
          </p:cNvSpPr>
          <p:nvPr/>
        </p:nvSpPr>
        <p:spPr bwMode="auto">
          <a:xfrm>
            <a:off x="327025" y="6826250"/>
            <a:ext cx="5746750" cy="0"/>
          </a:xfrm>
          <a:prstGeom prst="line">
            <a:avLst/>
          </a:prstGeom>
          <a:noFill/>
          <a:ln w="9525">
            <a:noFill/>
            <a:round/>
            <a:headEnd/>
            <a:tailEnd/>
          </a:ln>
          <a:effectLst/>
        </p:spPr>
        <p:txBody>
          <a:bodyPr/>
          <a:lstStyle/>
          <a:p>
            <a:endParaRPr lang="fr-FR"/>
          </a:p>
        </p:txBody>
      </p:sp>
      <p:sp>
        <p:nvSpPr>
          <p:cNvPr id="281688" name="Line 88"/>
          <p:cNvSpPr>
            <a:spLocks noChangeShapeType="1"/>
          </p:cNvSpPr>
          <p:nvPr/>
        </p:nvSpPr>
        <p:spPr bwMode="auto">
          <a:xfrm>
            <a:off x="327025" y="7099300"/>
            <a:ext cx="5746750" cy="0"/>
          </a:xfrm>
          <a:prstGeom prst="line">
            <a:avLst/>
          </a:prstGeom>
          <a:noFill/>
          <a:ln w="9525">
            <a:noFill/>
            <a:round/>
            <a:headEnd/>
            <a:tailEnd/>
          </a:ln>
          <a:effectLst/>
        </p:spPr>
        <p:txBody>
          <a:bodyPr/>
          <a:lstStyle/>
          <a:p>
            <a:endParaRPr lang="fr-FR"/>
          </a:p>
        </p:txBody>
      </p:sp>
      <p:sp>
        <p:nvSpPr>
          <p:cNvPr id="281689" name="Line 89"/>
          <p:cNvSpPr>
            <a:spLocks noChangeShapeType="1"/>
          </p:cNvSpPr>
          <p:nvPr/>
        </p:nvSpPr>
        <p:spPr bwMode="auto">
          <a:xfrm>
            <a:off x="327025" y="6826250"/>
            <a:ext cx="0" cy="273050"/>
          </a:xfrm>
          <a:prstGeom prst="line">
            <a:avLst/>
          </a:prstGeom>
          <a:noFill/>
          <a:ln w="9525">
            <a:noFill/>
            <a:round/>
            <a:headEnd/>
            <a:tailEnd/>
          </a:ln>
          <a:effectLst/>
        </p:spPr>
        <p:txBody>
          <a:bodyPr/>
          <a:lstStyle/>
          <a:p>
            <a:endParaRPr lang="fr-FR"/>
          </a:p>
        </p:txBody>
      </p:sp>
      <p:sp>
        <p:nvSpPr>
          <p:cNvPr id="281690" name="Line 90"/>
          <p:cNvSpPr>
            <a:spLocks noChangeShapeType="1"/>
          </p:cNvSpPr>
          <p:nvPr/>
        </p:nvSpPr>
        <p:spPr bwMode="auto">
          <a:xfrm>
            <a:off x="6073775" y="6826250"/>
            <a:ext cx="0" cy="273050"/>
          </a:xfrm>
          <a:prstGeom prst="line">
            <a:avLst/>
          </a:prstGeom>
          <a:noFill/>
          <a:ln w="9525">
            <a:noFill/>
            <a:round/>
            <a:headEnd/>
            <a:tailEnd/>
          </a:ln>
          <a:effectLst/>
        </p:spPr>
        <p:txBody>
          <a:bodyPr/>
          <a:lstStyle/>
          <a:p>
            <a:endParaRPr lang="fr-FR"/>
          </a:p>
        </p:txBody>
      </p:sp>
      <p:sp>
        <p:nvSpPr>
          <p:cNvPr id="281691" name="Line 91"/>
          <p:cNvSpPr>
            <a:spLocks noChangeShapeType="1"/>
          </p:cNvSpPr>
          <p:nvPr/>
        </p:nvSpPr>
        <p:spPr bwMode="auto">
          <a:xfrm>
            <a:off x="6096000" y="6835775"/>
            <a:ext cx="352425" cy="0"/>
          </a:xfrm>
          <a:prstGeom prst="line">
            <a:avLst/>
          </a:prstGeom>
          <a:noFill/>
          <a:ln w="9525">
            <a:noFill/>
            <a:round/>
            <a:headEnd/>
            <a:tailEnd/>
          </a:ln>
          <a:effectLst/>
        </p:spPr>
        <p:txBody>
          <a:bodyPr/>
          <a:lstStyle/>
          <a:p>
            <a:endParaRPr lang="fr-FR"/>
          </a:p>
        </p:txBody>
      </p:sp>
      <p:sp>
        <p:nvSpPr>
          <p:cNvPr id="281692" name="Line 92"/>
          <p:cNvSpPr>
            <a:spLocks noChangeShapeType="1"/>
          </p:cNvSpPr>
          <p:nvPr/>
        </p:nvSpPr>
        <p:spPr bwMode="auto">
          <a:xfrm>
            <a:off x="6096000" y="7108825"/>
            <a:ext cx="352425" cy="0"/>
          </a:xfrm>
          <a:prstGeom prst="line">
            <a:avLst/>
          </a:prstGeom>
          <a:noFill/>
          <a:ln w="9525">
            <a:noFill/>
            <a:round/>
            <a:headEnd/>
            <a:tailEnd/>
          </a:ln>
          <a:effectLst/>
        </p:spPr>
        <p:txBody>
          <a:bodyPr/>
          <a:lstStyle/>
          <a:p>
            <a:endParaRPr lang="fr-FR"/>
          </a:p>
        </p:txBody>
      </p:sp>
      <p:sp>
        <p:nvSpPr>
          <p:cNvPr id="281693" name="Line 93"/>
          <p:cNvSpPr>
            <a:spLocks noChangeShapeType="1"/>
          </p:cNvSpPr>
          <p:nvPr/>
        </p:nvSpPr>
        <p:spPr bwMode="auto">
          <a:xfrm>
            <a:off x="6096000" y="6835775"/>
            <a:ext cx="0" cy="273050"/>
          </a:xfrm>
          <a:prstGeom prst="line">
            <a:avLst/>
          </a:prstGeom>
          <a:noFill/>
          <a:ln w="9525">
            <a:noFill/>
            <a:round/>
            <a:headEnd/>
            <a:tailEnd/>
          </a:ln>
          <a:effectLst/>
        </p:spPr>
        <p:txBody>
          <a:bodyPr/>
          <a:lstStyle/>
          <a:p>
            <a:endParaRPr lang="fr-FR"/>
          </a:p>
        </p:txBody>
      </p:sp>
      <p:sp>
        <p:nvSpPr>
          <p:cNvPr id="281694" name="Line 94"/>
          <p:cNvSpPr>
            <a:spLocks noChangeShapeType="1"/>
          </p:cNvSpPr>
          <p:nvPr/>
        </p:nvSpPr>
        <p:spPr bwMode="auto">
          <a:xfrm>
            <a:off x="6448425" y="6835775"/>
            <a:ext cx="0" cy="273050"/>
          </a:xfrm>
          <a:prstGeom prst="line">
            <a:avLst/>
          </a:prstGeom>
          <a:noFill/>
          <a:ln w="9525">
            <a:noFill/>
            <a:round/>
            <a:headEnd/>
            <a:tailEnd/>
          </a:ln>
          <a:effectLst/>
        </p:spPr>
        <p:txBody>
          <a:bodyPr/>
          <a:lstStyle/>
          <a:p>
            <a:endParaRPr lang="fr-FR"/>
          </a:p>
        </p:txBody>
      </p:sp>
      <p:sp>
        <p:nvSpPr>
          <p:cNvPr id="281695" name="Rectangle 95"/>
          <p:cNvSpPr>
            <a:spLocks noChangeArrowheads="1"/>
          </p:cNvSpPr>
          <p:nvPr/>
        </p:nvSpPr>
        <p:spPr bwMode="auto">
          <a:xfrm>
            <a:off x="514350" y="1373188"/>
            <a:ext cx="1411288" cy="396875"/>
          </a:xfrm>
          <a:prstGeom prst="rect">
            <a:avLst/>
          </a:prstGeom>
          <a:noFill/>
          <a:ln w="9525">
            <a:noFill/>
            <a:miter lim="800000"/>
            <a:headEnd/>
            <a:tailEnd/>
          </a:ln>
          <a:effectLst/>
        </p:spPr>
        <p:txBody>
          <a:bodyPr wrap="none">
            <a:spAutoFit/>
          </a:bodyPr>
          <a:lstStyle/>
          <a:p>
            <a:r>
              <a:rPr lang="fr-FR" sz="2000" b="1">
                <a:solidFill>
                  <a:schemeClr val="accent2"/>
                </a:solidFill>
              </a:rPr>
              <a:t>Sommaire</a:t>
            </a:r>
          </a:p>
        </p:txBody>
      </p:sp>
      <p:graphicFrame>
        <p:nvGraphicFramePr>
          <p:cNvPr id="281735" name="Group 135"/>
          <p:cNvGraphicFramePr>
            <a:graphicFrameLocks noGrp="1"/>
          </p:cNvGraphicFramePr>
          <p:nvPr/>
        </p:nvGraphicFramePr>
        <p:xfrm>
          <a:off x="571500" y="1752600"/>
          <a:ext cx="6010275" cy="7003479"/>
        </p:xfrm>
        <a:graphic>
          <a:graphicData uri="http://schemas.openxmlformats.org/drawingml/2006/table">
            <a:tbl>
              <a:tblPr/>
              <a:tblGrid>
                <a:gridCol w="5619750"/>
                <a:gridCol w="390525"/>
              </a:tblGrid>
              <a:tr h="2487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4 – DES REACTIONS PARFOIS INADAPTEES……………………………..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     </a:t>
                      </a:r>
                      <a:r>
                        <a:rPr kumimoji="0" lang="fr-FR" sz="1200" b="1" i="0" u="none" strike="noStrike" cap="none" normalizeH="0" baseline="0" smtClean="0">
                          <a:ln>
                            <a:noFill/>
                          </a:ln>
                          <a:solidFill>
                            <a:schemeClr val="bg2"/>
                          </a:solidFill>
                          <a:effectLst/>
                          <a:latin typeface="Arial" charset="0"/>
                          <a:sym typeface="Wingdings" pitchFamily="2" charset="2"/>
                        </a:rPr>
                        <a:t> </a:t>
                      </a:r>
                      <a:r>
                        <a:rPr kumimoji="0" lang="fr-FR" sz="1200" b="0" i="0" u="none" strike="noStrike" cap="none" normalizeH="0" baseline="0" smtClean="0">
                          <a:ln>
                            <a:noFill/>
                          </a:ln>
                          <a:solidFill>
                            <a:schemeClr val="bg2"/>
                          </a:solidFill>
                          <a:effectLst/>
                          <a:latin typeface="Arial" charset="0"/>
                          <a:sym typeface="Wingdings" pitchFamily="2" charset="2"/>
                        </a:rPr>
                        <a:t>Des réactions……………………………………………………………………...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bg2"/>
                          </a:solidFill>
                          <a:effectLst/>
                          <a:latin typeface="Arial" charset="0"/>
                          <a:sym typeface="Wingdings" pitchFamily="2" charset="2"/>
                        </a:rPr>
                        <a:t>      Des conséquences………………………………………………………………..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LES DIFFERENTES FORMES DE REACTIONS INADAPTEES…………………..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a:t>
                      </a:r>
                      <a:r>
                        <a:rPr kumimoji="0" lang="fr-FR" sz="1100" b="1" i="0" u="none" strike="noStrike" cap="none" normalizeH="0" baseline="0" smtClean="0">
                          <a:ln>
                            <a:noFill/>
                          </a:ln>
                          <a:solidFill>
                            <a:schemeClr val="bg2"/>
                          </a:solidFill>
                          <a:effectLst/>
                          <a:latin typeface="Arial" charset="0"/>
                          <a:sym typeface="Wingdings" pitchFamily="2" charset="2"/>
                        </a:rPr>
                        <a:t> ILLUSTRATION DU PROCESSUS…......................................................................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LA DILUTION DE RESPONSABILITE………………………………………….........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a:t>
                      </a:r>
                      <a:r>
                        <a:rPr kumimoji="0" lang="fr-FR" sz="1100" b="1" i="0" u="none" strike="noStrike" cap="none" normalizeH="0" baseline="0" smtClean="0">
                          <a:ln>
                            <a:noFill/>
                          </a:ln>
                          <a:solidFill>
                            <a:schemeClr val="bg2"/>
                          </a:solidFill>
                          <a:effectLst/>
                          <a:latin typeface="Arial" charset="0"/>
                          <a:sym typeface="Wingdings" pitchFamily="2" charset="2"/>
                        </a:rPr>
                        <a:t> L’ENVIE DE FAIRE PARLER…………………………………………………………..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LE DENI DE PERCEPTION…………………………………………………………….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a:t>
                      </a:r>
                      <a:r>
                        <a:rPr kumimoji="0" lang="fr-FR" sz="1100" b="1" i="0" u="none" strike="noStrike" cap="none" normalizeH="0" baseline="0" smtClean="0">
                          <a:ln>
                            <a:noFill/>
                          </a:ln>
                          <a:solidFill>
                            <a:schemeClr val="bg2"/>
                          </a:solidFill>
                          <a:effectLst/>
                          <a:latin typeface="Arial" charset="0"/>
                          <a:sym typeface="Wingdings" pitchFamily="2" charset="2"/>
                        </a:rPr>
                        <a:t> L’ENVIE DE DONNER DU SENS………………………………………………………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CONCLUSION……………………………………………………………………………</a:t>
                      </a:r>
                      <a:endParaRPr kumimoji="0" lang="fr-FR" sz="1300" b="1" i="0" u="none" strike="noStrike" cap="none" normalizeH="0" baseline="0" smtClean="0">
                        <a:ln>
                          <a:noFill/>
                        </a:ln>
                        <a:solidFill>
                          <a:schemeClr val="bg2"/>
                        </a:solidFill>
                        <a:effectLst/>
                        <a:latin typeface="Arial" charset="0"/>
                        <a:sym typeface="Wingdings" pitchFamily="2" charset="2"/>
                      </a:endParaRP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36</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37</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37</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38</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39</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40</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41</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42</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43</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44</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5 – LA PRATIQUE DE L’ECOUTE ACTIVE................................................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LES POSTURES A ADOPTER………………………………………………………..</a:t>
                      </a:r>
                      <a:r>
                        <a:rPr kumimoji="0" lang="fr-FR" sz="1300" b="1" i="0" u="none" strike="noStrike" cap="none" normalizeH="0" baseline="0" smtClean="0">
                          <a:ln>
                            <a:noFill/>
                          </a:ln>
                          <a:solidFill>
                            <a:schemeClr val="bg2"/>
                          </a:solidFill>
                          <a:effectLst/>
                          <a:latin typeface="Arial" charset="0"/>
                        </a:rPr>
                        <a:t>       </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46</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732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rPr>
                        <a:t>     </a:t>
                      </a:r>
                      <a:r>
                        <a:rPr kumimoji="0" lang="fr-FR" sz="1200" b="0" i="0" u="none" strike="noStrike" cap="none" normalizeH="0" baseline="0" dirty="0" err="1" smtClean="0">
                          <a:ln>
                            <a:noFill/>
                          </a:ln>
                          <a:solidFill>
                            <a:schemeClr val="bg2"/>
                          </a:solidFill>
                          <a:effectLst/>
                          <a:latin typeface="Arial" charset="0"/>
                          <a:sym typeface="Wingdings" pitchFamily="2" charset="2"/>
                        </a:rPr>
                        <a:t></a:t>
                      </a:r>
                      <a:r>
                        <a:rPr kumimoji="0" lang="fr-FR" sz="1200" b="0" i="0" u="none" strike="noStrike" cap="none" normalizeH="0" baseline="0" dirty="0" smtClean="0">
                          <a:ln>
                            <a:noFill/>
                          </a:ln>
                          <a:solidFill>
                            <a:schemeClr val="bg2"/>
                          </a:solidFill>
                          <a:effectLst/>
                          <a:latin typeface="Arial" charset="0"/>
                          <a:sym typeface="Wingdings" pitchFamily="2" charset="2"/>
                        </a:rPr>
                        <a:t> « Aller vers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sym typeface="Wingdings" pitchFamily="2" charset="2"/>
                        </a:rPr>
                        <a:t>     </a:t>
                      </a:r>
                      <a:r>
                        <a:rPr kumimoji="0" lang="fr-FR" sz="1200" b="0" i="0" u="none" strike="noStrike" cap="none" normalizeH="0" baseline="0" dirty="0" err="1" smtClean="0">
                          <a:ln>
                            <a:noFill/>
                          </a:ln>
                          <a:solidFill>
                            <a:schemeClr val="bg2"/>
                          </a:solidFill>
                          <a:effectLst/>
                          <a:latin typeface="Arial" charset="0"/>
                          <a:sym typeface="Wingdings" pitchFamily="2" charset="2"/>
                        </a:rPr>
                        <a:t></a:t>
                      </a:r>
                      <a:r>
                        <a:rPr kumimoji="0" lang="fr-FR" sz="1200" b="0" i="0" u="none" strike="noStrike" cap="none" normalizeH="0" baseline="0" dirty="0" smtClean="0">
                          <a:ln>
                            <a:noFill/>
                          </a:ln>
                          <a:solidFill>
                            <a:schemeClr val="bg2"/>
                          </a:solidFill>
                          <a:effectLst/>
                          <a:latin typeface="Arial" charset="0"/>
                          <a:sym typeface="Wingdings" pitchFamily="2" charset="2"/>
                        </a:rPr>
                        <a:t> « Recevoir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L’ECOUTE ACTIVE : DE QUOI PARLE T-ON?.....................................................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dirty="0" smtClean="0">
                          <a:ln>
                            <a:noFill/>
                          </a:ln>
                          <a:solidFill>
                            <a:schemeClr val="bg2"/>
                          </a:solidFill>
                          <a:effectLst/>
                          <a:latin typeface="Arial" charset="0"/>
                          <a:sym typeface="Wingdings" pitchFamily="2" charset="2"/>
                        </a:rPr>
                        <a:t>     </a:t>
                      </a:r>
                      <a:r>
                        <a:rPr kumimoji="0" lang="fr-FR" sz="1200" b="0" i="0" u="none" strike="noStrike" cap="none" normalizeH="0" baseline="0" dirty="0" err="1" smtClean="0">
                          <a:ln>
                            <a:noFill/>
                          </a:ln>
                          <a:solidFill>
                            <a:schemeClr val="bg2"/>
                          </a:solidFill>
                          <a:effectLst/>
                          <a:latin typeface="Arial" charset="0"/>
                          <a:sym typeface="Wingdings" pitchFamily="2" charset="2"/>
                        </a:rPr>
                        <a:t></a:t>
                      </a:r>
                      <a:r>
                        <a:rPr kumimoji="0" lang="fr-FR" sz="1200" b="1" i="0" u="none" strike="noStrike" cap="none" normalizeH="0" baseline="0" dirty="0" smtClean="0">
                          <a:ln>
                            <a:noFill/>
                          </a:ln>
                          <a:solidFill>
                            <a:schemeClr val="bg2"/>
                          </a:solidFill>
                          <a:effectLst/>
                          <a:latin typeface="Arial" charset="0"/>
                          <a:sym typeface="Wingdings" pitchFamily="2" charset="2"/>
                        </a:rPr>
                        <a:t>  </a:t>
                      </a:r>
                      <a:r>
                        <a:rPr kumimoji="0" lang="fr-FR" sz="1200" b="0" i="0" u="none" strike="noStrike" cap="none" normalizeH="0" baseline="0" dirty="0" smtClean="0">
                          <a:ln>
                            <a:noFill/>
                          </a:ln>
                          <a:solidFill>
                            <a:schemeClr val="bg2"/>
                          </a:solidFill>
                          <a:effectLst/>
                          <a:latin typeface="Arial" charset="0"/>
                          <a:sym typeface="Wingdings" pitchFamily="2" charset="2"/>
                        </a:rPr>
                        <a:t>Définition…………………………………………………………………………..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sym typeface="Wingdings" pitchFamily="2" charset="2"/>
                        </a:rPr>
                        <a:t>     </a:t>
                      </a:r>
                      <a:r>
                        <a:rPr kumimoji="0" lang="fr-FR" sz="1200" b="0" i="0" u="none" strike="noStrike" cap="none" normalizeH="0" baseline="0" dirty="0" err="1" smtClean="0">
                          <a:ln>
                            <a:noFill/>
                          </a:ln>
                          <a:solidFill>
                            <a:schemeClr val="bg2"/>
                          </a:solidFill>
                          <a:effectLst/>
                          <a:latin typeface="Arial" charset="0"/>
                          <a:sym typeface="Wingdings" pitchFamily="2" charset="2"/>
                        </a:rPr>
                        <a:t></a:t>
                      </a:r>
                      <a:r>
                        <a:rPr kumimoji="0" lang="fr-FR" sz="1200" b="0" i="0" u="none" strike="noStrike" cap="none" normalizeH="0" baseline="0" dirty="0" smtClean="0">
                          <a:ln>
                            <a:noFill/>
                          </a:ln>
                          <a:solidFill>
                            <a:schemeClr val="bg2"/>
                          </a:solidFill>
                          <a:effectLst/>
                          <a:latin typeface="Arial" charset="0"/>
                          <a:sym typeface="Wingdings" pitchFamily="2" charset="2"/>
                        </a:rPr>
                        <a:t> Eléments de base à retenir………………………………………………………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LES TROIS DIMENSIONS DE L’ECOUTE ACTIVE...............................................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LE QUESTIONNEMENT………………………………..............................................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LA REFORMULATION……………………………….................................................</a:t>
                      </a:r>
                      <a:endParaRPr kumimoji="0" lang="fr-FR" sz="1200" b="0" i="0" u="none" strike="noStrike" cap="none" normalizeH="0" baseline="0" dirty="0" smtClean="0">
                        <a:ln>
                          <a:noFill/>
                        </a:ln>
                        <a:solidFill>
                          <a:schemeClr val="bg2"/>
                        </a:solidFill>
                        <a:effectLst/>
                        <a:latin typeface="Arial" charset="0"/>
                        <a:sym typeface="Wingdings" pitchFamily="2" charset="2"/>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LA SYNTHESE……………………………….............................................................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CONSEILS POUR AGIR : ASSERTIVITE – EMPATHIE……………………………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FACE A DES SITUATIONS DIFFICILES………………..……………………………</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48</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49</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50</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50</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50</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51</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52</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53</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54</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55</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a:noFill/>
                    </a:lnT>
                    <a:lnB w="12700" cap="flat" cmpd="sng" algn="ctr">
                      <a:solidFill>
                        <a:schemeClr val="bg2"/>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6 – FAIRE FACE A DES SITUATIONS DIFFICILES………………………..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sym typeface="Wingdings" pitchFamily="2" charset="2"/>
                        </a:rPr>
                        <a:t>      </a:t>
                      </a:r>
                      <a:r>
                        <a:rPr kumimoji="0" lang="fr-FR" sz="1100" b="1" i="0" u="none" strike="noStrike" cap="none" normalizeH="0" baseline="0" smtClean="0">
                          <a:ln>
                            <a:noFill/>
                          </a:ln>
                          <a:solidFill>
                            <a:schemeClr val="bg2"/>
                          </a:solidFill>
                          <a:effectLst/>
                          <a:latin typeface="Arial" charset="0"/>
                          <a:sym typeface="Wingdings" pitchFamily="2" charset="2"/>
                        </a:rPr>
                        <a:t>COMMENT AGIR?.............................</a:t>
                      </a:r>
                      <a:r>
                        <a:rPr kumimoji="0" lang="fr-FR" sz="1300" b="1" i="0" u="none" strike="noStrike" cap="none" normalizeH="0" baseline="0" smtClean="0">
                          <a:ln>
                            <a:noFill/>
                          </a:ln>
                          <a:solidFill>
                            <a:schemeClr val="bg2"/>
                          </a:solidFill>
                          <a:effectLst/>
                          <a:latin typeface="Arial" charset="0"/>
                          <a:sym typeface="Wingdings" pitchFamily="2" charset="2"/>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sym typeface="Wingdings" pitchFamily="2" charset="2"/>
                        </a:rPr>
                        <a:t>      </a:t>
                      </a:r>
                      <a:r>
                        <a:rPr kumimoji="0" lang="fr-FR" sz="1100" b="1" i="0" u="none" strike="noStrike" cap="none" normalizeH="0" baseline="0" smtClean="0">
                          <a:ln>
                            <a:noFill/>
                          </a:ln>
                          <a:solidFill>
                            <a:schemeClr val="bg2"/>
                          </a:solidFill>
                          <a:effectLst/>
                          <a:latin typeface="Arial" charset="0"/>
                          <a:sym typeface="Wingdings" pitchFamily="2" charset="2"/>
                        </a:rPr>
                        <a:t>L’AGRESSIVITE, LA COLERE……………………………………………………….</a:t>
                      </a:r>
                      <a:endParaRPr kumimoji="0" lang="fr-FR" sz="1300" b="1" i="0" u="none" strike="noStrike" cap="none" normalizeH="0" baseline="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sym typeface="Wingdings" pitchFamily="2" charset="2"/>
                        </a:rPr>
                        <a:t>      </a:t>
                      </a:r>
                      <a:r>
                        <a:rPr kumimoji="0" lang="fr-FR" sz="1100" b="1" i="0" u="none" strike="noStrike" cap="none" normalizeH="0" baseline="0" smtClean="0">
                          <a:ln>
                            <a:noFill/>
                          </a:ln>
                          <a:solidFill>
                            <a:schemeClr val="bg2"/>
                          </a:solidFill>
                          <a:effectLst/>
                          <a:latin typeface="Arial" charset="0"/>
                          <a:sym typeface="Wingdings" pitchFamily="2" charset="2"/>
                        </a:rPr>
                        <a:t>LES ECHANGES STERILES………………………………………………………….</a:t>
                      </a:r>
                      <a:endParaRPr kumimoji="0" lang="fr-FR" sz="1300" b="0" i="0" u="none" strike="noStrike" cap="none" normalizeH="0" baseline="0" smtClean="0">
                        <a:ln>
                          <a:noFill/>
                        </a:ln>
                        <a:solidFill>
                          <a:schemeClr val="bg2"/>
                        </a:solidFill>
                        <a:effectLst/>
                        <a:latin typeface="Arial" charset="0"/>
                        <a:sym typeface="Wingdings" pitchFamily="2" charset="2"/>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smtClean="0">
                          <a:ln>
                            <a:noFill/>
                          </a:ln>
                          <a:solidFill>
                            <a:schemeClr val="bg2"/>
                          </a:solidFill>
                          <a:effectLst/>
                          <a:latin typeface="Arial" charset="0"/>
                          <a:sym typeface="Wingdings" pitchFamily="2" charset="2"/>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LE DENI………………………………………………………………………………….</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57</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58</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60</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61</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Espace réservé du numéro de diapositive 4"/>
          <p:cNvSpPr>
            <a:spLocks noGrp="1" noChangeArrowheads="1"/>
          </p:cNvSpPr>
          <p:nvPr>
            <p:ph type="sldNum" sz="quarter" idx="10"/>
          </p:nvPr>
        </p:nvSpPr>
        <p:spPr/>
        <p:txBody>
          <a:bodyPr/>
          <a:lstStyle/>
          <a:p>
            <a:pPr>
              <a:defRPr/>
            </a:pPr>
            <a:fld id="{2E0940A9-1F34-431F-BD66-B271E1490805}" type="slidenum">
              <a:rPr lang="fr-FR"/>
              <a:pPr>
                <a:defRPr/>
              </a:pPr>
              <a:t>40</a:t>
            </a:fld>
            <a:endParaRPr lang="fr-FR"/>
          </a:p>
        </p:txBody>
      </p:sp>
      <p:sp>
        <p:nvSpPr>
          <p:cNvPr id="220163" name="Text Box 3"/>
          <p:cNvSpPr txBox="1">
            <a:spLocks noChangeArrowheads="1"/>
          </p:cNvSpPr>
          <p:nvPr/>
        </p:nvSpPr>
        <p:spPr bwMode="auto">
          <a:xfrm>
            <a:off x="409575" y="3181350"/>
            <a:ext cx="61626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0170" name="Text Box 10"/>
          <p:cNvSpPr txBox="1">
            <a:spLocks noChangeArrowheads="1"/>
          </p:cNvSpPr>
          <p:nvPr/>
        </p:nvSpPr>
        <p:spPr bwMode="auto">
          <a:xfrm>
            <a:off x="571500" y="3094038"/>
            <a:ext cx="5827713" cy="1327150"/>
          </a:xfrm>
          <a:prstGeom prst="rect">
            <a:avLst/>
          </a:prstGeom>
          <a:noFill/>
          <a:ln w="12700">
            <a:solidFill>
              <a:schemeClr val="bg2"/>
            </a:solidFill>
            <a:miter lim="800000"/>
            <a:headEnd/>
            <a:tailEnd/>
          </a:ln>
          <a:effectLst/>
        </p:spPr>
        <p:txBody>
          <a:bodyPr>
            <a:spAutoFit/>
          </a:bodyPr>
          <a:lstStyle/>
          <a:p>
            <a:pPr algn="just">
              <a:spcBef>
                <a:spcPct val="50000"/>
              </a:spcBef>
            </a:pPr>
            <a:r>
              <a:rPr lang="fr-FR" sz="1600" b="1" u="sng">
                <a:solidFill>
                  <a:schemeClr val="bg2"/>
                </a:solidFill>
              </a:rPr>
              <a:t>Réaction :</a:t>
            </a:r>
            <a:r>
              <a:rPr lang="fr-FR" sz="1600">
                <a:solidFill>
                  <a:schemeClr val="bg2"/>
                </a:solidFill>
              </a:rPr>
              <a:t> face à la situation, l’entourage professionnel peut rester silencieux, soit par pudeur </a:t>
            </a:r>
            <a:r>
              <a:rPr lang="fr-FR" sz="1600" i="1">
                <a:solidFill>
                  <a:schemeClr val="bg2"/>
                </a:solidFill>
              </a:rPr>
              <a:t>« je ne sais pas quoi lui dire »,</a:t>
            </a:r>
            <a:r>
              <a:rPr lang="fr-FR" sz="1600">
                <a:solidFill>
                  <a:schemeClr val="bg2"/>
                </a:solidFill>
              </a:rPr>
              <a:t> soit pour se protéger lui-même</a:t>
            </a:r>
            <a:r>
              <a:rPr lang="fr-FR" sz="1600" i="1">
                <a:solidFill>
                  <a:schemeClr val="bg2"/>
                </a:solidFill>
              </a:rPr>
              <a:t> « ce n’est pas mon rôle, je ne suis pas une assistante sociale ou un psy… »</a:t>
            </a:r>
            <a:r>
              <a:rPr lang="fr-FR" sz="1600">
                <a:solidFill>
                  <a:schemeClr val="bg2"/>
                </a:solidFill>
              </a:rPr>
              <a:t>. </a:t>
            </a:r>
            <a:r>
              <a:rPr lang="fr-FR" sz="1600" b="1">
                <a:solidFill>
                  <a:schemeClr val="bg2"/>
                </a:solidFill>
              </a:rPr>
              <a:t>L’entourage voit et sait mais ne réagit pas</a:t>
            </a:r>
            <a:r>
              <a:rPr lang="fr-FR" sz="1600">
                <a:solidFill>
                  <a:schemeClr val="bg2"/>
                </a:solidFill>
              </a:rPr>
              <a:t>.</a:t>
            </a:r>
            <a:endParaRPr lang="fr-FR" sz="1600" i="1">
              <a:solidFill>
                <a:schemeClr val="bg2"/>
              </a:solidFill>
            </a:endParaRPr>
          </a:p>
        </p:txBody>
      </p:sp>
      <p:sp>
        <p:nvSpPr>
          <p:cNvPr id="220171" name="Text Box 11"/>
          <p:cNvSpPr txBox="1">
            <a:spLocks noChangeArrowheads="1"/>
          </p:cNvSpPr>
          <p:nvPr/>
        </p:nvSpPr>
        <p:spPr bwMode="auto">
          <a:xfrm>
            <a:off x="563563" y="5129213"/>
            <a:ext cx="5789612" cy="838200"/>
          </a:xfrm>
          <a:prstGeom prst="rect">
            <a:avLst/>
          </a:prstGeom>
          <a:noFill/>
          <a:ln w="12700">
            <a:solidFill>
              <a:schemeClr val="bg2"/>
            </a:solidFill>
            <a:miter lim="800000"/>
            <a:headEnd/>
            <a:tailEnd/>
          </a:ln>
          <a:effectLst/>
        </p:spPr>
        <p:txBody>
          <a:bodyPr>
            <a:spAutoFit/>
          </a:bodyPr>
          <a:lstStyle/>
          <a:p>
            <a:pPr algn="just">
              <a:spcBef>
                <a:spcPct val="50000"/>
              </a:spcBef>
            </a:pPr>
            <a:r>
              <a:rPr lang="fr-FR" sz="1600" b="1" u="sng" dirty="0">
                <a:solidFill>
                  <a:schemeClr val="bg2"/>
                </a:solidFill>
              </a:rPr>
              <a:t>Risque :</a:t>
            </a:r>
            <a:r>
              <a:rPr lang="fr-FR" sz="1600" dirty="0">
                <a:solidFill>
                  <a:schemeClr val="bg2"/>
                </a:solidFill>
              </a:rPr>
              <a:t> le salarié interprète ce silence comme une mise à distance. On ne voit pas son mal </a:t>
            </a:r>
            <a:r>
              <a:rPr lang="fr-FR" sz="1600" dirty="0" smtClean="0">
                <a:solidFill>
                  <a:schemeClr val="bg2"/>
                </a:solidFill>
              </a:rPr>
              <a:t>être </a:t>
            </a:r>
            <a:r>
              <a:rPr lang="fr-FR" sz="1600" dirty="0">
                <a:solidFill>
                  <a:schemeClr val="bg2"/>
                </a:solidFill>
              </a:rPr>
              <a:t>et donc on ne le reconnaît pas.</a:t>
            </a:r>
          </a:p>
        </p:txBody>
      </p:sp>
      <p:sp>
        <p:nvSpPr>
          <p:cNvPr id="220172" name="Text Box 12"/>
          <p:cNvSpPr txBox="1">
            <a:spLocks noChangeArrowheads="1"/>
          </p:cNvSpPr>
          <p:nvPr/>
        </p:nvSpPr>
        <p:spPr bwMode="auto">
          <a:xfrm>
            <a:off x="577850" y="6710363"/>
            <a:ext cx="5762625" cy="960437"/>
          </a:xfrm>
          <a:prstGeom prst="rect">
            <a:avLst/>
          </a:prstGeom>
          <a:noFill/>
          <a:ln w="12700">
            <a:solidFill>
              <a:schemeClr val="bg2"/>
            </a:solidFill>
            <a:miter lim="800000"/>
            <a:headEnd/>
            <a:tailEnd/>
          </a:ln>
          <a:effectLst/>
        </p:spPr>
        <p:txBody>
          <a:bodyPr>
            <a:spAutoFit/>
          </a:bodyPr>
          <a:lstStyle/>
          <a:p>
            <a:pPr algn="l">
              <a:spcBef>
                <a:spcPct val="50000"/>
              </a:spcBef>
            </a:pPr>
            <a:r>
              <a:rPr lang="fr-FR" sz="1600" b="1" u="sng">
                <a:solidFill>
                  <a:schemeClr val="bg2"/>
                </a:solidFill>
              </a:rPr>
              <a:t>Ressenti :</a:t>
            </a:r>
            <a:r>
              <a:rPr lang="fr-FR" sz="1600">
                <a:solidFill>
                  <a:schemeClr val="bg2"/>
                </a:solidFill>
              </a:rPr>
              <a:t> le salarié a alors le sentiment de </a:t>
            </a:r>
            <a:r>
              <a:rPr lang="fr-FR" sz="1600" i="1">
                <a:solidFill>
                  <a:schemeClr val="bg2"/>
                </a:solidFill>
              </a:rPr>
              <a:t>« ne plus exister pour l’autre » .</a:t>
            </a:r>
            <a:r>
              <a:rPr lang="fr-FR" sz="1600">
                <a:solidFill>
                  <a:schemeClr val="bg2"/>
                </a:solidFill>
              </a:rPr>
              <a:t> </a:t>
            </a:r>
          </a:p>
          <a:p>
            <a:pPr algn="l">
              <a:spcBef>
                <a:spcPct val="50000"/>
              </a:spcBef>
            </a:pPr>
            <a:r>
              <a:rPr lang="fr-FR" sz="1600">
                <a:solidFill>
                  <a:schemeClr val="bg2"/>
                </a:solidFill>
                <a:sym typeface="Wingdings" pitchFamily="2" charset="2"/>
              </a:rPr>
              <a:t> Repli sur lui-même - Isolement</a:t>
            </a:r>
            <a:endParaRPr lang="fr-FR" sz="1600" i="1">
              <a:solidFill>
                <a:schemeClr val="bg2"/>
              </a:solidFill>
              <a:sym typeface="Wingdings" pitchFamily="2" charset="2"/>
            </a:endParaRPr>
          </a:p>
        </p:txBody>
      </p:sp>
      <p:sp>
        <p:nvSpPr>
          <p:cNvPr id="220173" name="AutoShape 13"/>
          <p:cNvSpPr>
            <a:spLocks noChangeArrowheads="1"/>
          </p:cNvSpPr>
          <p:nvPr/>
        </p:nvSpPr>
        <p:spPr bwMode="auto">
          <a:xfrm>
            <a:off x="352425" y="2705100"/>
            <a:ext cx="6276975" cy="5376863"/>
          </a:xfrm>
          <a:prstGeom prst="roundRect">
            <a:avLst>
              <a:gd name="adj" fmla="val 16667"/>
            </a:avLst>
          </a:prstGeom>
          <a:noFill/>
          <a:ln w="38100">
            <a:solidFill>
              <a:srgbClr val="FF6600"/>
            </a:solidFill>
            <a:round/>
            <a:headEnd/>
            <a:tailEnd/>
          </a:ln>
          <a:effectLst/>
        </p:spPr>
        <p:txBody>
          <a:bodyPr wrap="none" anchor="ctr"/>
          <a:lstStyle/>
          <a:p>
            <a:endParaRPr lang="fr-FR"/>
          </a:p>
        </p:txBody>
      </p:sp>
      <p:sp>
        <p:nvSpPr>
          <p:cNvPr id="220176" name="Text Box 16"/>
          <p:cNvSpPr txBox="1">
            <a:spLocks noChangeArrowheads="1"/>
          </p:cNvSpPr>
          <p:nvPr/>
        </p:nvSpPr>
        <p:spPr bwMode="auto">
          <a:xfrm>
            <a:off x="352425" y="1419225"/>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sp>
        <p:nvSpPr>
          <p:cNvPr id="220177" name="Text Box 17"/>
          <p:cNvSpPr txBox="1">
            <a:spLocks noChangeArrowheads="1"/>
          </p:cNvSpPr>
          <p:nvPr/>
        </p:nvSpPr>
        <p:spPr bwMode="auto">
          <a:xfrm>
            <a:off x="352425" y="1981200"/>
            <a:ext cx="6048375" cy="366713"/>
          </a:xfrm>
          <a:prstGeom prst="rect">
            <a:avLst/>
          </a:prstGeom>
          <a:noFill/>
          <a:ln w="9525">
            <a:noFill/>
            <a:miter lim="800000"/>
            <a:headEnd/>
            <a:tailEnd/>
          </a:ln>
          <a:effectLst/>
        </p:spPr>
        <p:txBody>
          <a:bodyPr>
            <a:spAutoFit/>
          </a:bodyPr>
          <a:lstStyle/>
          <a:p>
            <a:pPr algn="l">
              <a:spcBef>
                <a:spcPct val="50000"/>
              </a:spcBef>
            </a:pPr>
            <a:r>
              <a:rPr lang="fr-FR" sz="1300" b="1"/>
              <a:t>              </a:t>
            </a:r>
            <a:r>
              <a:rPr lang="fr-FR" sz="1800" b="1">
                <a:solidFill>
                  <a:schemeClr val="bg2"/>
                </a:solidFill>
                <a:sym typeface="Wingdings" pitchFamily="2" charset="2"/>
              </a:rPr>
              <a:t> </a:t>
            </a:r>
            <a:r>
              <a:rPr lang="fr-FR" sz="1800" b="1" u="sng">
                <a:solidFill>
                  <a:schemeClr val="bg2"/>
                </a:solidFill>
                <a:sym typeface="Wingdings" pitchFamily="2" charset="2"/>
              </a:rPr>
              <a:t>LA DILUTION DE RESPONSABILITE</a:t>
            </a:r>
          </a:p>
        </p:txBody>
      </p:sp>
      <p:sp>
        <p:nvSpPr>
          <p:cNvPr id="220178" name="AutoShape 18"/>
          <p:cNvSpPr>
            <a:spLocks noChangeArrowheads="1"/>
          </p:cNvSpPr>
          <p:nvPr/>
        </p:nvSpPr>
        <p:spPr bwMode="auto">
          <a:xfrm>
            <a:off x="3397250" y="4416425"/>
            <a:ext cx="180975" cy="727075"/>
          </a:xfrm>
          <a:prstGeom prst="downArrow">
            <a:avLst>
              <a:gd name="adj1" fmla="val 50000"/>
              <a:gd name="adj2" fmla="val 100439"/>
            </a:avLst>
          </a:prstGeom>
          <a:solidFill>
            <a:srgbClr val="FF6600"/>
          </a:solidFill>
          <a:ln w="9525">
            <a:solidFill>
              <a:schemeClr val="bg2"/>
            </a:solidFill>
            <a:miter lim="800000"/>
            <a:headEnd/>
            <a:tailEnd/>
          </a:ln>
          <a:effectLst/>
        </p:spPr>
        <p:txBody>
          <a:bodyPr wrap="none" anchor="ctr"/>
          <a:lstStyle/>
          <a:p>
            <a:endParaRPr lang="fr-FR"/>
          </a:p>
        </p:txBody>
      </p:sp>
      <p:sp>
        <p:nvSpPr>
          <p:cNvPr id="220179" name="AutoShape 19"/>
          <p:cNvSpPr>
            <a:spLocks noChangeArrowheads="1"/>
          </p:cNvSpPr>
          <p:nvPr/>
        </p:nvSpPr>
        <p:spPr bwMode="auto">
          <a:xfrm>
            <a:off x="3368675" y="5978525"/>
            <a:ext cx="180975" cy="727075"/>
          </a:xfrm>
          <a:prstGeom prst="downArrow">
            <a:avLst>
              <a:gd name="adj1" fmla="val 50000"/>
              <a:gd name="adj2" fmla="val 100439"/>
            </a:avLst>
          </a:prstGeom>
          <a:solidFill>
            <a:srgbClr val="FF6600"/>
          </a:solidFill>
          <a:ln w="9525">
            <a:solidFill>
              <a:schemeClr val="bg2"/>
            </a:solidFill>
            <a:miter lim="800000"/>
            <a:headEnd/>
            <a:tailEnd/>
          </a:ln>
          <a:effectLst/>
        </p:spPr>
        <p:txBody>
          <a:bodyPr wrap="none" anchor="ctr"/>
          <a:lstStyle/>
          <a:p>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E7C240FA-8646-47CA-A258-087460647C89}" type="slidenum">
              <a:rPr lang="fr-FR"/>
              <a:pPr>
                <a:defRPr/>
              </a:pPr>
              <a:t>41</a:t>
            </a:fld>
            <a:endParaRPr lang="fr-FR"/>
          </a:p>
        </p:txBody>
      </p:sp>
      <p:sp>
        <p:nvSpPr>
          <p:cNvPr id="147459" name="Text Box 3"/>
          <p:cNvSpPr txBox="1">
            <a:spLocks noChangeArrowheads="1"/>
          </p:cNvSpPr>
          <p:nvPr/>
        </p:nvSpPr>
        <p:spPr bwMode="auto">
          <a:xfrm>
            <a:off x="409575" y="3181350"/>
            <a:ext cx="61626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7463" name="Text Box 7"/>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7481" name="Text Box 25"/>
          <p:cNvSpPr txBox="1">
            <a:spLocks noChangeArrowheads="1"/>
          </p:cNvSpPr>
          <p:nvPr/>
        </p:nvSpPr>
        <p:spPr bwMode="auto">
          <a:xfrm>
            <a:off x="352425" y="1419225"/>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sp>
        <p:nvSpPr>
          <p:cNvPr id="147482" name="Text Box 26"/>
          <p:cNvSpPr txBox="1">
            <a:spLocks noChangeArrowheads="1"/>
          </p:cNvSpPr>
          <p:nvPr/>
        </p:nvSpPr>
        <p:spPr bwMode="auto">
          <a:xfrm>
            <a:off x="381000" y="1885950"/>
            <a:ext cx="6048375" cy="366713"/>
          </a:xfrm>
          <a:prstGeom prst="rect">
            <a:avLst/>
          </a:prstGeom>
          <a:noFill/>
          <a:ln w="9525">
            <a:noFill/>
            <a:miter lim="800000"/>
            <a:headEnd/>
            <a:tailEnd/>
          </a:ln>
          <a:effectLst/>
        </p:spPr>
        <p:txBody>
          <a:bodyPr>
            <a:spAutoFit/>
          </a:bodyPr>
          <a:lstStyle/>
          <a:p>
            <a:pPr algn="l">
              <a:spcBef>
                <a:spcPct val="50000"/>
              </a:spcBef>
            </a:pPr>
            <a:r>
              <a:rPr lang="fr-FR" sz="1300" b="1"/>
              <a:t>              </a:t>
            </a:r>
            <a:r>
              <a:rPr lang="fr-FR" sz="1800" b="1">
                <a:solidFill>
                  <a:schemeClr val="bg2"/>
                </a:solidFill>
                <a:sym typeface="Wingdings" pitchFamily="2" charset="2"/>
              </a:rPr>
              <a:t> </a:t>
            </a:r>
            <a:r>
              <a:rPr lang="fr-FR" sz="1800" b="1" u="sng">
                <a:solidFill>
                  <a:schemeClr val="bg2"/>
                </a:solidFill>
                <a:sym typeface="Wingdings" pitchFamily="2" charset="2"/>
              </a:rPr>
              <a:t>L’ENVIE DE FAIRE PARLER</a:t>
            </a:r>
          </a:p>
        </p:txBody>
      </p:sp>
      <p:grpSp>
        <p:nvGrpSpPr>
          <p:cNvPr id="147486" name="Group 30"/>
          <p:cNvGrpSpPr>
            <a:grpSpLocks/>
          </p:cNvGrpSpPr>
          <p:nvPr/>
        </p:nvGrpSpPr>
        <p:grpSpPr bwMode="auto">
          <a:xfrm>
            <a:off x="323850" y="2447925"/>
            <a:ext cx="6276975" cy="6276975"/>
            <a:chOff x="204" y="1542"/>
            <a:chExt cx="3954" cy="3954"/>
          </a:xfrm>
        </p:grpSpPr>
        <p:sp>
          <p:nvSpPr>
            <p:cNvPr id="147468" name="Text Box 12"/>
            <p:cNvSpPr txBox="1">
              <a:spLocks noChangeArrowheads="1"/>
            </p:cNvSpPr>
            <p:nvPr/>
          </p:nvSpPr>
          <p:spPr bwMode="auto">
            <a:xfrm>
              <a:off x="282" y="1974"/>
              <a:ext cx="3738" cy="682"/>
            </a:xfrm>
            <a:prstGeom prst="rect">
              <a:avLst/>
            </a:prstGeom>
            <a:noFill/>
            <a:ln w="12700">
              <a:solidFill>
                <a:schemeClr val="bg2"/>
              </a:solidFill>
              <a:miter lim="800000"/>
              <a:headEnd/>
              <a:tailEnd/>
            </a:ln>
            <a:effectLst/>
          </p:spPr>
          <p:txBody>
            <a:bodyPr>
              <a:spAutoFit/>
            </a:bodyPr>
            <a:lstStyle/>
            <a:p>
              <a:pPr algn="just">
                <a:spcBef>
                  <a:spcPct val="50000"/>
                </a:spcBef>
              </a:pPr>
              <a:r>
                <a:rPr lang="fr-FR" sz="1600" b="1" u="sng" dirty="0">
                  <a:solidFill>
                    <a:schemeClr val="bg2"/>
                  </a:solidFill>
                </a:rPr>
                <a:t>Réaction</a:t>
              </a:r>
              <a:r>
                <a:rPr lang="fr-FR" sz="1600" dirty="0">
                  <a:solidFill>
                    <a:schemeClr val="bg2"/>
                  </a:solidFill>
                </a:rPr>
                <a:t> L’entourage professionnel pourra être tenté de faire parler le collaborateur. Cependant, pris dans</a:t>
              </a:r>
              <a:r>
                <a:rPr lang="fr-FR" sz="1600" dirty="0" smtClean="0">
                  <a:solidFill>
                    <a:schemeClr val="bg2"/>
                  </a:solidFill>
                </a:rPr>
                <a:t>  le désir </a:t>
              </a:r>
              <a:r>
                <a:rPr lang="fr-FR" sz="1600" dirty="0">
                  <a:solidFill>
                    <a:schemeClr val="bg2"/>
                  </a:solidFill>
                </a:rPr>
                <a:t>de savoir, </a:t>
              </a:r>
              <a:r>
                <a:rPr lang="fr-FR" sz="1600" b="1" dirty="0">
                  <a:solidFill>
                    <a:schemeClr val="bg2"/>
                  </a:solidFill>
                </a:rPr>
                <a:t>le questionnement peut devenir de l’insistance</a:t>
              </a:r>
              <a:r>
                <a:rPr lang="fr-FR" sz="1600" dirty="0">
                  <a:solidFill>
                    <a:schemeClr val="bg2"/>
                  </a:solidFill>
                </a:rPr>
                <a:t> qui, au final, empêchera toute parole d’émerger.</a:t>
              </a:r>
              <a:r>
                <a:rPr lang="fr-FR" sz="1300" dirty="0"/>
                <a:t> </a:t>
              </a:r>
              <a:endParaRPr lang="fr-FR" sz="1300" i="1" dirty="0"/>
            </a:p>
          </p:txBody>
        </p:sp>
        <p:sp>
          <p:nvSpPr>
            <p:cNvPr id="147469" name="Text Box 13"/>
            <p:cNvSpPr txBox="1">
              <a:spLocks noChangeArrowheads="1"/>
            </p:cNvSpPr>
            <p:nvPr/>
          </p:nvSpPr>
          <p:spPr bwMode="auto">
            <a:xfrm>
              <a:off x="324" y="3144"/>
              <a:ext cx="3744" cy="836"/>
            </a:xfrm>
            <a:prstGeom prst="rect">
              <a:avLst/>
            </a:prstGeom>
            <a:noFill/>
            <a:ln w="12700">
              <a:solidFill>
                <a:schemeClr val="bg2"/>
              </a:solidFill>
              <a:miter lim="800000"/>
              <a:headEnd/>
              <a:tailEnd/>
            </a:ln>
            <a:effectLst/>
          </p:spPr>
          <p:txBody>
            <a:bodyPr>
              <a:spAutoFit/>
            </a:bodyPr>
            <a:lstStyle/>
            <a:p>
              <a:pPr algn="just">
                <a:spcBef>
                  <a:spcPct val="50000"/>
                </a:spcBef>
              </a:pPr>
              <a:r>
                <a:rPr lang="fr-FR" sz="1600" b="1" u="sng">
                  <a:solidFill>
                    <a:schemeClr val="bg2"/>
                  </a:solidFill>
                </a:rPr>
                <a:t>Risque :</a:t>
              </a:r>
              <a:r>
                <a:rPr lang="fr-FR" sz="1600">
                  <a:solidFill>
                    <a:schemeClr val="bg2"/>
                  </a:solidFill>
                </a:rPr>
                <a:t> cette attitude peut enfermer le collaborateur dans un rapport de force, voire de crainte : </a:t>
              </a:r>
              <a:r>
                <a:rPr lang="fr-FR" sz="1600" i="1">
                  <a:solidFill>
                    <a:schemeClr val="bg2"/>
                  </a:solidFill>
                </a:rPr>
                <a:t>« Si on veut me faire parler c’est pour s’en servir contre moi. ». </a:t>
              </a:r>
              <a:r>
                <a:rPr lang="fr-FR" sz="1600">
                  <a:solidFill>
                    <a:schemeClr val="bg2"/>
                  </a:solidFill>
                </a:rPr>
                <a:t>Cette logique </a:t>
              </a:r>
              <a:r>
                <a:rPr lang="fr-FR" sz="1600" b="1">
                  <a:solidFill>
                    <a:schemeClr val="bg2"/>
                  </a:solidFill>
                </a:rPr>
                <a:t>l’isolera</a:t>
              </a:r>
              <a:r>
                <a:rPr lang="fr-FR" sz="1600">
                  <a:solidFill>
                    <a:schemeClr val="bg2"/>
                  </a:solidFill>
                </a:rPr>
                <a:t> peu à peu de ses pairs. Les silences s’alourdissent, les malentendus s’accumulent</a:t>
              </a:r>
            </a:p>
          </p:txBody>
        </p:sp>
        <p:sp>
          <p:nvSpPr>
            <p:cNvPr id="147470" name="Text Box 14"/>
            <p:cNvSpPr txBox="1">
              <a:spLocks noChangeArrowheads="1"/>
            </p:cNvSpPr>
            <p:nvPr/>
          </p:nvSpPr>
          <p:spPr bwMode="auto">
            <a:xfrm>
              <a:off x="306" y="4450"/>
              <a:ext cx="3762" cy="605"/>
            </a:xfrm>
            <a:prstGeom prst="rect">
              <a:avLst/>
            </a:prstGeom>
            <a:noFill/>
            <a:ln w="12700">
              <a:solidFill>
                <a:schemeClr val="bg2"/>
              </a:solidFill>
              <a:miter lim="800000"/>
              <a:headEnd/>
              <a:tailEnd/>
            </a:ln>
            <a:effectLst/>
          </p:spPr>
          <p:txBody>
            <a:bodyPr>
              <a:spAutoFit/>
            </a:bodyPr>
            <a:lstStyle/>
            <a:p>
              <a:pPr algn="l">
                <a:spcBef>
                  <a:spcPct val="50000"/>
                </a:spcBef>
              </a:pPr>
              <a:r>
                <a:rPr lang="fr-FR" sz="1600" b="1" u="sng">
                  <a:solidFill>
                    <a:schemeClr val="bg2"/>
                  </a:solidFill>
                </a:rPr>
                <a:t>Ressenti :</a:t>
              </a:r>
              <a:r>
                <a:rPr lang="fr-FR" sz="1600">
                  <a:solidFill>
                    <a:schemeClr val="bg2"/>
                  </a:solidFill>
                </a:rPr>
                <a:t> Progressivement, </a:t>
              </a:r>
              <a:r>
                <a:rPr lang="fr-FR" sz="1600" b="1">
                  <a:solidFill>
                    <a:schemeClr val="bg2"/>
                  </a:solidFill>
                </a:rPr>
                <a:t>l’incommunicabilité</a:t>
              </a:r>
              <a:r>
                <a:rPr lang="fr-FR" sz="1600">
                  <a:solidFill>
                    <a:schemeClr val="bg2"/>
                  </a:solidFill>
                </a:rPr>
                <a:t> se met en place et s’accompagne du mal être de tous.</a:t>
              </a:r>
              <a:r>
                <a:rPr lang="fr-FR" sz="1600" i="1">
                  <a:solidFill>
                    <a:schemeClr val="bg2"/>
                  </a:solidFill>
                </a:rPr>
                <a:t>.</a:t>
              </a:r>
              <a:r>
                <a:rPr lang="fr-FR" sz="1600">
                  <a:solidFill>
                    <a:schemeClr val="bg2"/>
                  </a:solidFill>
                </a:rPr>
                <a:t> </a:t>
              </a:r>
            </a:p>
            <a:p>
              <a:pPr algn="l">
                <a:spcBef>
                  <a:spcPct val="50000"/>
                </a:spcBef>
              </a:pPr>
              <a:r>
                <a:rPr lang="fr-FR" sz="1600">
                  <a:solidFill>
                    <a:schemeClr val="bg2"/>
                  </a:solidFill>
                  <a:sym typeface="Wingdings" pitchFamily="2" charset="2"/>
                </a:rPr>
                <a:t> Se taire - Isolement</a:t>
              </a:r>
            </a:p>
          </p:txBody>
        </p:sp>
        <p:sp>
          <p:nvSpPr>
            <p:cNvPr id="147472" name="AutoShape 16"/>
            <p:cNvSpPr>
              <a:spLocks noChangeArrowheads="1"/>
            </p:cNvSpPr>
            <p:nvPr/>
          </p:nvSpPr>
          <p:spPr bwMode="auto">
            <a:xfrm>
              <a:off x="204" y="1542"/>
              <a:ext cx="3954" cy="3954"/>
            </a:xfrm>
            <a:prstGeom prst="roundRect">
              <a:avLst>
                <a:gd name="adj" fmla="val 16667"/>
              </a:avLst>
            </a:prstGeom>
            <a:noFill/>
            <a:ln w="38100">
              <a:solidFill>
                <a:srgbClr val="0000FF"/>
              </a:solidFill>
              <a:round/>
              <a:headEnd/>
              <a:tailEnd/>
            </a:ln>
            <a:effectLst/>
          </p:spPr>
          <p:txBody>
            <a:bodyPr wrap="none" anchor="ctr"/>
            <a:lstStyle/>
            <a:p>
              <a:endParaRPr lang="fr-FR"/>
            </a:p>
          </p:txBody>
        </p:sp>
        <p:sp>
          <p:nvSpPr>
            <p:cNvPr id="147483" name="AutoShape 27"/>
            <p:cNvSpPr>
              <a:spLocks noChangeArrowheads="1"/>
            </p:cNvSpPr>
            <p:nvPr/>
          </p:nvSpPr>
          <p:spPr bwMode="auto">
            <a:xfrm>
              <a:off x="2026" y="2680"/>
              <a:ext cx="114" cy="458"/>
            </a:xfrm>
            <a:prstGeom prst="downArrow">
              <a:avLst>
                <a:gd name="adj1" fmla="val 50000"/>
                <a:gd name="adj2" fmla="val 100439"/>
              </a:avLst>
            </a:prstGeom>
            <a:solidFill>
              <a:srgbClr val="0000FF"/>
            </a:solidFill>
            <a:ln w="9525">
              <a:solidFill>
                <a:schemeClr val="bg2"/>
              </a:solidFill>
              <a:miter lim="800000"/>
              <a:headEnd/>
              <a:tailEnd/>
            </a:ln>
            <a:effectLst/>
          </p:spPr>
          <p:txBody>
            <a:bodyPr wrap="none" anchor="ctr"/>
            <a:lstStyle/>
            <a:p>
              <a:endParaRPr lang="fr-FR"/>
            </a:p>
          </p:txBody>
        </p:sp>
        <p:sp>
          <p:nvSpPr>
            <p:cNvPr id="147484" name="AutoShape 28"/>
            <p:cNvSpPr>
              <a:spLocks noChangeArrowheads="1"/>
            </p:cNvSpPr>
            <p:nvPr/>
          </p:nvSpPr>
          <p:spPr bwMode="auto">
            <a:xfrm>
              <a:off x="2030" y="3986"/>
              <a:ext cx="114" cy="458"/>
            </a:xfrm>
            <a:prstGeom prst="downArrow">
              <a:avLst>
                <a:gd name="adj1" fmla="val 50000"/>
                <a:gd name="adj2" fmla="val 100439"/>
              </a:avLst>
            </a:prstGeom>
            <a:solidFill>
              <a:srgbClr val="0000FF"/>
            </a:solidFill>
            <a:ln w="9525">
              <a:solidFill>
                <a:schemeClr val="bg2"/>
              </a:solidFill>
              <a:miter lim="800000"/>
              <a:headEnd/>
              <a:tailEnd/>
            </a:ln>
            <a:effectLst/>
          </p:spPr>
          <p:txBody>
            <a:bodyPr wrap="none" anchor="ctr"/>
            <a:lstStyle/>
            <a:p>
              <a:endParaRPr lang="fr-FR"/>
            </a:p>
          </p:txBody>
        </p:sp>
      </p:gr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E9AFB9CE-00CB-4013-8687-A2D74A147CD4}" type="slidenum">
              <a:rPr lang="fr-FR"/>
              <a:pPr>
                <a:defRPr/>
              </a:pPr>
              <a:t>42</a:t>
            </a:fld>
            <a:endParaRPr lang="fr-FR"/>
          </a:p>
        </p:txBody>
      </p:sp>
      <p:sp>
        <p:nvSpPr>
          <p:cNvPr id="221186" name="Text Box 2"/>
          <p:cNvSpPr txBox="1">
            <a:spLocks noChangeArrowheads="1"/>
          </p:cNvSpPr>
          <p:nvPr/>
        </p:nvSpPr>
        <p:spPr bwMode="auto">
          <a:xfrm>
            <a:off x="409575" y="3181350"/>
            <a:ext cx="61626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1187" name="Text Box 3"/>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1197" name="Text Box 13"/>
          <p:cNvSpPr txBox="1">
            <a:spLocks noChangeArrowheads="1"/>
          </p:cNvSpPr>
          <p:nvPr/>
        </p:nvSpPr>
        <p:spPr bwMode="auto">
          <a:xfrm>
            <a:off x="352425" y="1419225"/>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sp>
        <p:nvSpPr>
          <p:cNvPr id="221198" name="Text Box 14"/>
          <p:cNvSpPr txBox="1">
            <a:spLocks noChangeArrowheads="1"/>
          </p:cNvSpPr>
          <p:nvPr/>
        </p:nvSpPr>
        <p:spPr bwMode="auto">
          <a:xfrm>
            <a:off x="381000" y="1885950"/>
            <a:ext cx="6048375" cy="366713"/>
          </a:xfrm>
          <a:prstGeom prst="rect">
            <a:avLst/>
          </a:prstGeom>
          <a:noFill/>
          <a:ln w="9525">
            <a:noFill/>
            <a:miter lim="800000"/>
            <a:headEnd/>
            <a:tailEnd/>
          </a:ln>
          <a:effectLst/>
        </p:spPr>
        <p:txBody>
          <a:bodyPr>
            <a:spAutoFit/>
          </a:bodyPr>
          <a:lstStyle/>
          <a:p>
            <a:pPr algn="l">
              <a:spcBef>
                <a:spcPct val="50000"/>
              </a:spcBef>
            </a:pPr>
            <a:r>
              <a:rPr lang="fr-FR" sz="1300" b="1"/>
              <a:t>              </a:t>
            </a:r>
            <a:r>
              <a:rPr lang="fr-FR" sz="1800" b="1">
                <a:solidFill>
                  <a:schemeClr val="bg2"/>
                </a:solidFill>
                <a:sym typeface="Wingdings" pitchFamily="2" charset="2"/>
              </a:rPr>
              <a:t> </a:t>
            </a:r>
            <a:r>
              <a:rPr lang="fr-FR" sz="1800" b="1" u="sng">
                <a:solidFill>
                  <a:schemeClr val="bg2"/>
                </a:solidFill>
                <a:sym typeface="Wingdings" pitchFamily="2" charset="2"/>
              </a:rPr>
              <a:t>LE DENI DE PERCEPTION</a:t>
            </a:r>
          </a:p>
        </p:txBody>
      </p:sp>
      <p:grpSp>
        <p:nvGrpSpPr>
          <p:cNvPr id="221208" name="Group 24"/>
          <p:cNvGrpSpPr>
            <a:grpSpLocks/>
          </p:cNvGrpSpPr>
          <p:nvPr/>
        </p:nvGrpSpPr>
        <p:grpSpPr bwMode="auto">
          <a:xfrm>
            <a:off x="342900" y="2447925"/>
            <a:ext cx="6276975" cy="5686425"/>
            <a:chOff x="216" y="1722"/>
            <a:chExt cx="3954" cy="3582"/>
          </a:xfrm>
        </p:grpSpPr>
        <p:sp>
          <p:nvSpPr>
            <p:cNvPr id="221193" name="Text Box 9"/>
            <p:cNvSpPr txBox="1">
              <a:spLocks noChangeArrowheads="1"/>
            </p:cNvSpPr>
            <p:nvPr/>
          </p:nvSpPr>
          <p:spPr bwMode="auto">
            <a:xfrm>
              <a:off x="276" y="2088"/>
              <a:ext cx="3810" cy="528"/>
            </a:xfrm>
            <a:prstGeom prst="rect">
              <a:avLst/>
            </a:prstGeom>
            <a:noFill/>
            <a:ln w="12700">
              <a:solidFill>
                <a:schemeClr val="bg2"/>
              </a:solidFill>
              <a:miter lim="800000"/>
              <a:headEnd/>
              <a:tailEnd/>
            </a:ln>
            <a:effectLst/>
          </p:spPr>
          <p:txBody>
            <a:bodyPr>
              <a:spAutoFit/>
            </a:bodyPr>
            <a:lstStyle/>
            <a:p>
              <a:pPr algn="just">
                <a:spcBef>
                  <a:spcPct val="50000"/>
                </a:spcBef>
              </a:pPr>
              <a:r>
                <a:rPr lang="fr-FR" sz="1600" b="1" u="sng">
                  <a:solidFill>
                    <a:schemeClr val="bg2"/>
                  </a:solidFill>
                </a:rPr>
                <a:t>Réaction :</a:t>
              </a:r>
              <a:r>
                <a:rPr lang="fr-FR" sz="1600" b="1">
                  <a:solidFill>
                    <a:schemeClr val="bg2"/>
                  </a:solidFill>
                </a:rPr>
                <a:t> </a:t>
              </a:r>
              <a:r>
                <a:rPr lang="fr-FR" sz="1600">
                  <a:solidFill>
                    <a:schemeClr val="bg2"/>
                  </a:solidFill>
                </a:rPr>
                <a:t>L’entourage professionnel peut ne pas voir les changements de comportements pour des raisons diverses : trop de travail, individualisme, méconnaissance du problème…..</a:t>
              </a:r>
            </a:p>
          </p:txBody>
        </p:sp>
        <p:sp>
          <p:nvSpPr>
            <p:cNvPr id="221194" name="Text Box 10"/>
            <p:cNvSpPr txBox="1">
              <a:spLocks noChangeArrowheads="1"/>
            </p:cNvSpPr>
            <p:nvPr/>
          </p:nvSpPr>
          <p:spPr bwMode="auto">
            <a:xfrm>
              <a:off x="288" y="3084"/>
              <a:ext cx="3786" cy="682"/>
            </a:xfrm>
            <a:prstGeom prst="rect">
              <a:avLst/>
            </a:prstGeom>
            <a:noFill/>
            <a:ln w="12700">
              <a:solidFill>
                <a:schemeClr val="bg2"/>
              </a:solidFill>
              <a:miter lim="800000"/>
              <a:headEnd/>
              <a:tailEnd/>
            </a:ln>
            <a:effectLst/>
          </p:spPr>
          <p:txBody>
            <a:bodyPr>
              <a:spAutoFit/>
            </a:bodyPr>
            <a:lstStyle/>
            <a:p>
              <a:pPr algn="just">
                <a:spcBef>
                  <a:spcPct val="50000"/>
                </a:spcBef>
              </a:pPr>
              <a:r>
                <a:rPr lang="fr-FR" sz="1600" b="1" u="sng">
                  <a:solidFill>
                    <a:schemeClr val="bg2"/>
                  </a:solidFill>
                </a:rPr>
                <a:t>Risque :</a:t>
              </a:r>
              <a:r>
                <a:rPr lang="fr-FR" sz="1600">
                  <a:solidFill>
                    <a:schemeClr val="bg2"/>
                  </a:solidFill>
                </a:rPr>
                <a:t> le mal être est banalisé voire dénié par le manque de réaction de l’entourage. Quant à la cause du malaise, soit elle ne concerne personne d’autre, soit elle est inconnue de l’entourage.</a:t>
              </a:r>
            </a:p>
          </p:txBody>
        </p:sp>
        <p:sp>
          <p:nvSpPr>
            <p:cNvPr id="221195" name="Text Box 11"/>
            <p:cNvSpPr txBox="1">
              <a:spLocks noChangeArrowheads="1"/>
            </p:cNvSpPr>
            <p:nvPr/>
          </p:nvSpPr>
          <p:spPr bwMode="auto">
            <a:xfrm>
              <a:off x="316" y="4216"/>
              <a:ext cx="3768" cy="759"/>
            </a:xfrm>
            <a:prstGeom prst="rect">
              <a:avLst/>
            </a:prstGeom>
            <a:noFill/>
            <a:ln w="12700">
              <a:solidFill>
                <a:srgbClr val="808080"/>
              </a:solidFill>
              <a:miter lim="800000"/>
              <a:headEnd/>
              <a:tailEnd/>
            </a:ln>
            <a:effectLst/>
          </p:spPr>
          <p:txBody>
            <a:bodyPr>
              <a:spAutoFit/>
            </a:bodyPr>
            <a:lstStyle/>
            <a:p>
              <a:pPr algn="l">
                <a:spcBef>
                  <a:spcPct val="50000"/>
                </a:spcBef>
              </a:pPr>
              <a:r>
                <a:rPr lang="fr-FR" sz="1600" b="1" u="sng">
                  <a:solidFill>
                    <a:schemeClr val="bg2"/>
                  </a:solidFill>
                </a:rPr>
                <a:t>Ressenti :</a:t>
              </a:r>
              <a:r>
                <a:rPr lang="fr-FR" sz="1600">
                  <a:solidFill>
                    <a:schemeClr val="bg2"/>
                  </a:solidFill>
                </a:rPr>
                <a:t> le salarié a la sensation d’être transparent</a:t>
              </a:r>
              <a:r>
                <a:rPr lang="fr-FR" sz="1600" i="1">
                  <a:solidFill>
                    <a:schemeClr val="bg2"/>
                  </a:solidFill>
                </a:rPr>
                <a:t>.</a:t>
              </a:r>
              <a:r>
                <a:rPr lang="fr-FR" sz="1600">
                  <a:solidFill>
                    <a:schemeClr val="bg2"/>
                  </a:solidFill>
                </a:rPr>
                <a:t> Il n’existe pas, ses collègues même ne le voient plus. </a:t>
              </a:r>
              <a:r>
                <a:rPr lang="fr-FR" sz="1600" i="1">
                  <a:solidFill>
                    <a:schemeClr val="bg2"/>
                  </a:solidFill>
                </a:rPr>
                <a:t>« Je ne suis rien…. ».</a:t>
              </a:r>
            </a:p>
            <a:p>
              <a:pPr algn="l">
                <a:spcBef>
                  <a:spcPct val="50000"/>
                </a:spcBef>
              </a:pPr>
              <a:r>
                <a:rPr lang="fr-FR" sz="1600">
                  <a:solidFill>
                    <a:schemeClr val="bg2"/>
                  </a:solidFill>
                  <a:sym typeface="Wingdings" pitchFamily="2" charset="2"/>
                </a:rPr>
                <a:t> Repli sur lui-même – Isolement – Dépréciation de soi</a:t>
              </a:r>
              <a:endParaRPr lang="fr-FR" sz="1600" i="1">
                <a:solidFill>
                  <a:schemeClr val="bg2"/>
                </a:solidFill>
                <a:sym typeface="Wingdings" pitchFamily="2" charset="2"/>
              </a:endParaRPr>
            </a:p>
          </p:txBody>
        </p:sp>
        <p:sp>
          <p:nvSpPr>
            <p:cNvPr id="221196" name="AutoShape 12"/>
            <p:cNvSpPr>
              <a:spLocks noChangeArrowheads="1"/>
            </p:cNvSpPr>
            <p:nvPr/>
          </p:nvSpPr>
          <p:spPr bwMode="auto">
            <a:xfrm>
              <a:off x="216" y="1722"/>
              <a:ext cx="3954" cy="3582"/>
            </a:xfrm>
            <a:prstGeom prst="roundRect">
              <a:avLst>
                <a:gd name="adj" fmla="val 16667"/>
              </a:avLst>
            </a:prstGeom>
            <a:noFill/>
            <a:ln w="38100">
              <a:solidFill>
                <a:srgbClr val="99CC00"/>
              </a:solidFill>
              <a:round/>
              <a:headEnd/>
              <a:tailEnd/>
            </a:ln>
            <a:effectLst/>
          </p:spPr>
          <p:txBody>
            <a:bodyPr wrap="none" anchor="ctr"/>
            <a:lstStyle/>
            <a:p>
              <a:endParaRPr lang="fr-FR"/>
            </a:p>
          </p:txBody>
        </p:sp>
        <p:sp>
          <p:nvSpPr>
            <p:cNvPr id="221206" name="AutoShape 22"/>
            <p:cNvSpPr>
              <a:spLocks noChangeArrowheads="1"/>
            </p:cNvSpPr>
            <p:nvPr/>
          </p:nvSpPr>
          <p:spPr bwMode="auto">
            <a:xfrm>
              <a:off x="2044" y="2620"/>
              <a:ext cx="114" cy="458"/>
            </a:xfrm>
            <a:prstGeom prst="downArrow">
              <a:avLst>
                <a:gd name="adj1" fmla="val 50000"/>
                <a:gd name="adj2" fmla="val 100439"/>
              </a:avLst>
            </a:prstGeom>
            <a:solidFill>
              <a:schemeClr val="folHlink"/>
            </a:solidFill>
            <a:ln w="9525">
              <a:solidFill>
                <a:schemeClr val="bg2"/>
              </a:solidFill>
              <a:miter lim="800000"/>
              <a:headEnd/>
              <a:tailEnd/>
            </a:ln>
            <a:effectLst/>
          </p:spPr>
          <p:txBody>
            <a:bodyPr wrap="none" anchor="ctr"/>
            <a:lstStyle/>
            <a:p>
              <a:endParaRPr lang="fr-FR"/>
            </a:p>
          </p:txBody>
        </p:sp>
        <p:sp>
          <p:nvSpPr>
            <p:cNvPr id="221207" name="AutoShape 23"/>
            <p:cNvSpPr>
              <a:spLocks noChangeArrowheads="1"/>
            </p:cNvSpPr>
            <p:nvPr/>
          </p:nvSpPr>
          <p:spPr bwMode="auto">
            <a:xfrm>
              <a:off x="2018" y="3758"/>
              <a:ext cx="114" cy="458"/>
            </a:xfrm>
            <a:prstGeom prst="downArrow">
              <a:avLst>
                <a:gd name="adj1" fmla="val 50000"/>
                <a:gd name="adj2" fmla="val 100439"/>
              </a:avLst>
            </a:prstGeom>
            <a:solidFill>
              <a:schemeClr val="folHlink"/>
            </a:solidFill>
            <a:ln w="9525">
              <a:solidFill>
                <a:schemeClr val="bg2"/>
              </a:solidFill>
              <a:miter lim="800000"/>
              <a:headEnd/>
              <a:tailEnd/>
            </a:ln>
            <a:effectLst/>
          </p:spPr>
          <p:txBody>
            <a:bodyPr wrap="none" anchor="ctr"/>
            <a:lstStyle/>
            <a:p>
              <a:endParaRPr lang="fr-FR"/>
            </a:p>
          </p:txBody>
        </p:sp>
      </p:gr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21D704A0-7F78-43CF-9D3A-0BE114F983F9}" type="slidenum">
              <a:rPr lang="fr-FR"/>
              <a:pPr>
                <a:defRPr/>
              </a:pPr>
              <a:t>43</a:t>
            </a:fld>
            <a:endParaRPr lang="fr-FR"/>
          </a:p>
        </p:txBody>
      </p:sp>
      <p:sp>
        <p:nvSpPr>
          <p:cNvPr id="148483" name="Text Box 3"/>
          <p:cNvSpPr txBox="1">
            <a:spLocks noChangeArrowheads="1"/>
          </p:cNvSpPr>
          <p:nvPr/>
        </p:nvSpPr>
        <p:spPr bwMode="auto">
          <a:xfrm>
            <a:off x="409575" y="3181350"/>
            <a:ext cx="61626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8484" name="Text Box 4"/>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8485" name="Text Box 5"/>
          <p:cNvSpPr txBox="1">
            <a:spLocks noChangeArrowheads="1"/>
          </p:cNvSpPr>
          <p:nvPr/>
        </p:nvSpPr>
        <p:spPr bwMode="auto">
          <a:xfrm>
            <a:off x="647700" y="2552700"/>
            <a:ext cx="5716588" cy="2019300"/>
          </a:xfrm>
          <a:prstGeom prst="rect">
            <a:avLst/>
          </a:prstGeom>
          <a:noFill/>
          <a:ln w="12700">
            <a:solidFill>
              <a:schemeClr val="tx1"/>
            </a:solidFill>
            <a:miter lim="800000"/>
            <a:headEnd/>
            <a:tailEnd/>
          </a:ln>
          <a:effectLst/>
        </p:spPr>
        <p:txBody>
          <a:bodyPr>
            <a:spAutoFit/>
          </a:bodyPr>
          <a:lstStyle/>
          <a:p>
            <a:pPr algn="just"/>
            <a:r>
              <a:rPr lang="fr-FR" sz="1400" b="1" u="sng">
                <a:solidFill>
                  <a:schemeClr val="bg2"/>
                </a:solidFill>
              </a:rPr>
              <a:t>Envie de donner du sens :</a:t>
            </a:r>
            <a:r>
              <a:rPr lang="fr-FR" sz="1400">
                <a:solidFill>
                  <a:schemeClr val="bg2"/>
                </a:solidFill>
              </a:rPr>
              <a:t> l’entourage professionnel peut être tenté de pallier aux difficultés du salarié. Par estime, par affection, les collègues vont, par exemple, peu à peu prendre en charge la part de travail laissée de côté.</a:t>
            </a:r>
          </a:p>
          <a:p>
            <a:pPr algn="just"/>
            <a:r>
              <a:rPr lang="fr-FR" sz="1400" b="1">
                <a:solidFill>
                  <a:schemeClr val="bg2"/>
                </a:solidFill>
              </a:rPr>
              <a:t>L’entourage professionnel  fait à sa place, pense pour lui</a:t>
            </a:r>
            <a:r>
              <a:rPr lang="fr-FR" sz="1400">
                <a:solidFill>
                  <a:schemeClr val="bg2"/>
                </a:solidFill>
              </a:rPr>
              <a:t>. Dans la plupart des cas, la responsabilité de l’autre n’est pas évoquée, car tout se focalise sur les signes de mal être. </a:t>
            </a:r>
          </a:p>
          <a:p>
            <a:pPr algn="just"/>
            <a:r>
              <a:rPr lang="fr-FR" sz="1400" b="1">
                <a:solidFill>
                  <a:schemeClr val="bg2"/>
                </a:solidFill>
              </a:rPr>
              <a:t>Les manquements professionnels sont excusés. Bref, l’entourage materne !</a:t>
            </a:r>
          </a:p>
        </p:txBody>
      </p:sp>
      <p:sp>
        <p:nvSpPr>
          <p:cNvPr id="148486" name="Text Box 6"/>
          <p:cNvSpPr txBox="1">
            <a:spLocks noChangeArrowheads="1"/>
          </p:cNvSpPr>
          <p:nvPr/>
        </p:nvSpPr>
        <p:spPr bwMode="auto">
          <a:xfrm>
            <a:off x="619125" y="4895850"/>
            <a:ext cx="5726113" cy="1168400"/>
          </a:xfrm>
          <a:prstGeom prst="rect">
            <a:avLst/>
          </a:prstGeom>
          <a:noFill/>
          <a:ln w="12700">
            <a:solidFill>
              <a:schemeClr val="tx1"/>
            </a:solidFill>
            <a:miter lim="800000"/>
            <a:headEnd/>
            <a:tailEnd/>
          </a:ln>
          <a:effectLst/>
        </p:spPr>
        <p:txBody>
          <a:bodyPr>
            <a:spAutoFit/>
          </a:bodyPr>
          <a:lstStyle/>
          <a:p>
            <a:pPr algn="just">
              <a:spcBef>
                <a:spcPct val="50000"/>
              </a:spcBef>
            </a:pPr>
            <a:r>
              <a:rPr lang="fr-FR" sz="1400" b="1" u="sng">
                <a:solidFill>
                  <a:schemeClr val="bg2"/>
                </a:solidFill>
              </a:rPr>
              <a:t>Risque :</a:t>
            </a:r>
            <a:r>
              <a:rPr lang="fr-FR" sz="1400">
                <a:solidFill>
                  <a:schemeClr val="bg2"/>
                </a:solidFill>
              </a:rPr>
              <a:t> la tolérance de l’entourage face à la situation peut conforter le salarié dans sa plainte, et quelque part dans sa situation. Il en retire des bénéfices secondaires, «on fait à sa place », mais cela peut devenir à la longue enfermant. En effet, le salarié ainsi pris en charge, pourra être tenté de ne pas chercher des solutions à ses problèmes.</a:t>
            </a:r>
          </a:p>
        </p:txBody>
      </p:sp>
      <p:sp>
        <p:nvSpPr>
          <p:cNvPr id="148487" name="Text Box 7"/>
          <p:cNvSpPr txBox="1">
            <a:spLocks noChangeArrowheads="1"/>
          </p:cNvSpPr>
          <p:nvPr/>
        </p:nvSpPr>
        <p:spPr bwMode="auto">
          <a:xfrm>
            <a:off x="598488" y="6407150"/>
            <a:ext cx="5727700" cy="1487488"/>
          </a:xfrm>
          <a:prstGeom prst="rect">
            <a:avLst/>
          </a:prstGeom>
          <a:noFill/>
          <a:ln w="12700">
            <a:solidFill>
              <a:schemeClr val="tx1"/>
            </a:solidFill>
            <a:miter lim="800000"/>
            <a:headEnd/>
            <a:tailEnd/>
          </a:ln>
          <a:effectLst/>
        </p:spPr>
        <p:txBody>
          <a:bodyPr>
            <a:spAutoFit/>
          </a:bodyPr>
          <a:lstStyle/>
          <a:p>
            <a:pPr algn="just">
              <a:spcBef>
                <a:spcPct val="50000"/>
              </a:spcBef>
            </a:pPr>
            <a:r>
              <a:rPr lang="fr-FR" sz="1400" b="1" u="sng">
                <a:solidFill>
                  <a:schemeClr val="bg2"/>
                </a:solidFill>
              </a:rPr>
              <a:t>Ressenti :</a:t>
            </a:r>
            <a:r>
              <a:rPr lang="fr-FR" sz="1400">
                <a:solidFill>
                  <a:schemeClr val="bg2"/>
                </a:solidFill>
              </a:rPr>
              <a:t> Progressivement, </a:t>
            </a:r>
            <a:r>
              <a:rPr lang="fr-FR" sz="1400" b="1">
                <a:solidFill>
                  <a:schemeClr val="bg2"/>
                </a:solidFill>
              </a:rPr>
              <a:t>le maternage </a:t>
            </a:r>
            <a:r>
              <a:rPr lang="fr-FR" sz="1400">
                <a:solidFill>
                  <a:schemeClr val="bg2"/>
                </a:solidFill>
              </a:rPr>
              <a:t>va produire de la régression. Le salarié se sent mieux mais ses difficultés sont toujours présentes. Cette impression de mieux être ne sera que temporaire car l’entourage va finir par se lasser. </a:t>
            </a:r>
          </a:p>
          <a:p>
            <a:pPr algn="just">
              <a:spcBef>
                <a:spcPct val="50000"/>
              </a:spcBef>
            </a:pPr>
            <a:r>
              <a:rPr lang="fr-FR" sz="1400">
                <a:solidFill>
                  <a:schemeClr val="bg2"/>
                </a:solidFill>
                <a:sym typeface="Wingdings" pitchFamily="2" charset="2"/>
              </a:rPr>
              <a:t> Infantilisation du salarié – Résultat sur le court terme mais risque de rejet à la longue - Isolement</a:t>
            </a:r>
          </a:p>
        </p:txBody>
      </p:sp>
      <p:sp>
        <p:nvSpPr>
          <p:cNvPr id="148488" name="AutoShape 8"/>
          <p:cNvSpPr>
            <a:spLocks noChangeArrowheads="1"/>
          </p:cNvSpPr>
          <p:nvPr/>
        </p:nvSpPr>
        <p:spPr bwMode="auto">
          <a:xfrm>
            <a:off x="390525" y="2133600"/>
            <a:ext cx="6276975" cy="6505575"/>
          </a:xfrm>
          <a:prstGeom prst="roundRect">
            <a:avLst>
              <a:gd name="adj" fmla="val 16667"/>
            </a:avLst>
          </a:prstGeom>
          <a:noFill/>
          <a:ln w="38100">
            <a:solidFill>
              <a:srgbClr val="CC0000"/>
            </a:solidFill>
            <a:round/>
            <a:headEnd/>
            <a:tailEnd/>
          </a:ln>
          <a:effectLst/>
        </p:spPr>
        <p:txBody>
          <a:bodyPr wrap="none" anchor="ctr"/>
          <a:lstStyle/>
          <a:p>
            <a:endParaRPr lang="fr-FR"/>
          </a:p>
        </p:txBody>
      </p:sp>
      <p:sp>
        <p:nvSpPr>
          <p:cNvPr id="148496" name="Text Box 16"/>
          <p:cNvSpPr txBox="1">
            <a:spLocks noChangeArrowheads="1"/>
          </p:cNvSpPr>
          <p:nvPr/>
        </p:nvSpPr>
        <p:spPr bwMode="auto">
          <a:xfrm>
            <a:off x="400050" y="6943725"/>
            <a:ext cx="601980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48500" name="Text Box 20"/>
          <p:cNvSpPr txBox="1">
            <a:spLocks noChangeArrowheads="1"/>
          </p:cNvSpPr>
          <p:nvPr/>
        </p:nvSpPr>
        <p:spPr bwMode="auto">
          <a:xfrm>
            <a:off x="323850" y="1333500"/>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sp>
        <p:nvSpPr>
          <p:cNvPr id="148501" name="Text Box 21"/>
          <p:cNvSpPr txBox="1">
            <a:spLocks noChangeArrowheads="1"/>
          </p:cNvSpPr>
          <p:nvPr/>
        </p:nvSpPr>
        <p:spPr bwMode="auto">
          <a:xfrm>
            <a:off x="390525" y="1733550"/>
            <a:ext cx="6048375" cy="366713"/>
          </a:xfrm>
          <a:prstGeom prst="rect">
            <a:avLst/>
          </a:prstGeom>
          <a:noFill/>
          <a:ln w="9525">
            <a:noFill/>
            <a:miter lim="800000"/>
            <a:headEnd/>
            <a:tailEnd/>
          </a:ln>
          <a:effectLst/>
        </p:spPr>
        <p:txBody>
          <a:bodyPr>
            <a:spAutoFit/>
          </a:bodyPr>
          <a:lstStyle/>
          <a:p>
            <a:pPr algn="l">
              <a:spcBef>
                <a:spcPct val="50000"/>
              </a:spcBef>
            </a:pPr>
            <a:r>
              <a:rPr lang="fr-FR" sz="1300" b="1"/>
              <a:t>              </a:t>
            </a:r>
            <a:r>
              <a:rPr lang="fr-FR" sz="1800" b="1">
                <a:solidFill>
                  <a:schemeClr val="bg2"/>
                </a:solidFill>
                <a:sym typeface="Wingdings" pitchFamily="2" charset="2"/>
              </a:rPr>
              <a:t> </a:t>
            </a:r>
            <a:r>
              <a:rPr lang="fr-FR" sz="1800" b="1" u="sng">
                <a:solidFill>
                  <a:schemeClr val="bg2"/>
                </a:solidFill>
                <a:sym typeface="Wingdings" pitchFamily="2" charset="2"/>
              </a:rPr>
              <a:t>L’ENVIE DE DONNER DU SENS</a:t>
            </a:r>
          </a:p>
        </p:txBody>
      </p:sp>
      <p:sp>
        <p:nvSpPr>
          <p:cNvPr id="148502" name="AutoShape 22"/>
          <p:cNvSpPr>
            <a:spLocks noChangeArrowheads="1"/>
          </p:cNvSpPr>
          <p:nvPr/>
        </p:nvSpPr>
        <p:spPr bwMode="auto">
          <a:xfrm>
            <a:off x="3368675" y="4559300"/>
            <a:ext cx="190500" cy="346075"/>
          </a:xfrm>
          <a:prstGeom prst="downArrow">
            <a:avLst>
              <a:gd name="adj1" fmla="val 50000"/>
              <a:gd name="adj2" fmla="val 45417"/>
            </a:avLst>
          </a:prstGeom>
          <a:solidFill>
            <a:srgbClr val="FF6600"/>
          </a:solidFill>
          <a:ln w="9525">
            <a:solidFill>
              <a:schemeClr val="bg2"/>
            </a:solidFill>
            <a:miter lim="800000"/>
            <a:headEnd/>
            <a:tailEnd/>
          </a:ln>
          <a:effectLst/>
        </p:spPr>
        <p:txBody>
          <a:bodyPr wrap="none" anchor="ctr"/>
          <a:lstStyle/>
          <a:p>
            <a:endParaRPr lang="fr-FR"/>
          </a:p>
        </p:txBody>
      </p:sp>
      <p:sp>
        <p:nvSpPr>
          <p:cNvPr id="148503" name="AutoShape 23"/>
          <p:cNvSpPr>
            <a:spLocks noChangeArrowheads="1"/>
          </p:cNvSpPr>
          <p:nvPr/>
        </p:nvSpPr>
        <p:spPr bwMode="auto">
          <a:xfrm>
            <a:off x="3308350" y="6051550"/>
            <a:ext cx="190500" cy="346075"/>
          </a:xfrm>
          <a:prstGeom prst="downArrow">
            <a:avLst>
              <a:gd name="adj1" fmla="val 50000"/>
              <a:gd name="adj2" fmla="val 45417"/>
            </a:avLst>
          </a:prstGeom>
          <a:solidFill>
            <a:srgbClr val="FF6600"/>
          </a:solidFill>
          <a:ln w="9525">
            <a:solidFill>
              <a:schemeClr val="bg2"/>
            </a:solidFill>
            <a:miter lim="800000"/>
            <a:headEnd/>
            <a:tailEnd/>
          </a:ln>
          <a:effectLst/>
        </p:spPr>
        <p:txBody>
          <a:bodyPr wrap="none" anchor="ctr"/>
          <a:lstStyle/>
          <a:p>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FE51B75C-6457-4C8E-B0CF-005C2710E916}" type="slidenum">
              <a:rPr lang="fr-FR"/>
              <a:pPr>
                <a:defRPr/>
              </a:pPr>
              <a:t>44</a:t>
            </a:fld>
            <a:endParaRPr lang="fr-FR"/>
          </a:p>
        </p:txBody>
      </p:sp>
      <p:sp>
        <p:nvSpPr>
          <p:cNvPr id="222210" name="Text Box 2"/>
          <p:cNvSpPr txBox="1">
            <a:spLocks noChangeArrowheads="1"/>
          </p:cNvSpPr>
          <p:nvPr/>
        </p:nvSpPr>
        <p:spPr bwMode="auto">
          <a:xfrm>
            <a:off x="409575" y="3181350"/>
            <a:ext cx="616267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2211" name="Text Box 3"/>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2218" name="Text Box 10"/>
          <p:cNvSpPr txBox="1">
            <a:spLocks noChangeArrowheads="1"/>
          </p:cNvSpPr>
          <p:nvPr/>
        </p:nvSpPr>
        <p:spPr bwMode="auto">
          <a:xfrm>
            <a:off x="400050" y="6943725"/>
            <a:ext cx="6019800" cy="290513"/>
          </a:xfrm>
          <a:prstGeom prst="rect">
            <a:avLst/>
          </a:prstGeom>
          <a:noFill/>
          <a:ln w="9525">
            <a:noFill/>
            <a:miter lim="800000"/>
            <a:headEnd/>
            <a:tailEnd/>
          </a:ln>
          <a:effectLst/>
        </p:spPr>
        <p:txBody>
          <a:bodyPr>
            <a:spAutoFit/>
          </a:bodyPr>
          <a:lstStyle/>
          <a:p>
            <a:pPr algn="l">
              <a:spcBef>
                <a:spcPct val="50000"/>
              </a:spcBef>
            </a:pPr>
            <a:endParaRPr lang="fr-FR" sz="1300"/>
          </a:p>
        </p:txBody>
      </p:sp>
      <p:grpSp>
        <p:nvGrpSpPr>
          <p:cNvPr id="222227" name="Group 19"/>
          <p:cNvGrpSpPr>
            <a:grpSpLocks/>
          </p:cNvGrpSpPr>
          <p:nvPr/>
        </p:nvGrpSpPr>
        <p:grpSpPr bwMode="auto">
          <a:xfrm>
            <a:off x="419100" y="3140076"/>
            <a:ext cx="6315075" cy="1198563"/>
            <a:chOff x="228" y="1540"/>
            <a:chExt cx="3978" cy="755"/>
          </a:xfrm>
        </p:grpSpPr>
        <p:sp>
          <p:nvSpPr>
            <p:cNvPr id="222219" name="Rectangle 11"/>
            <p:cNvSpPr>
              <a:spLocks noChangeArrowheads="1"/>
            </p:cNvSpPr>
            <p:nvPr/>
          </p:nvSpPr>
          <p:spPr bwMode="auto">
            <a:xfrm>
              <a:off x="228" y="1610"/>
              <a:ext cx="3978" cy="582"/>
            </a:xfrm>
            <a:prstGeom prst="rect">
              <a:avLst/>
            </a:prstGeom>
            <a:noFill/>
            <a:ln w="9525">
              <a:noFill/>
              <a:miter lim="800000"/>
              <a:headEnd/>
              <a:tailEnd/>
            </a:ln>
            <a:effectLst/>
          </p:spPr>
          <p:txBody>
            <a:bodyPr>
              <a:spAutoFit/>
            </a:bodyPr>
            <a:lstStyle/>
            <a:p>
              <a:pPr algn="just"/>
              <a:r>
                <a:rPr lang="fr-FR" sz="1800" dirty="0">
                  <a:solidFill>
                    <a:schemeClr val="bg2"/>
                  </a:solidFill>
                </a:rPr>
                <a:t>Ces différentes réactions conduisent à l’échec car elles finissent </a:t>
              </a:r>
              <a:r>
                <a:rPr lang="fr-FR" sz="1800" dirty="0" smtClean="0">
                  <a:solidFill>
                    <a:schemeClr val="bg2"/>
                  </a:solidFill>
                </a:rPr>
                <a:t>toutes, </a:t>
              </a:r>
              <a:r>
                <a:rPr lang="fr-FR" sz="1800" dirty="0">
                  <a:solidFill>
                    <a:schemeClr val="bg2"/>
                  </a:solidFill>
                </a:rPr>
                <a:t>à </a:t>
              </a:r>
              <a:r>
                <a:rPr lang="fr-FR" sz="1800" dirty="0" smtClean="0">
                  <a:solidFill>
                    <a:schemeClr val="bg2"/>
                  </a:solidFill>
                </a:rPr>
                <a:t>terme, </a:t>
              </a:r>
              <a:r>
                <a:rPr lang="fr-FR" sz="1800" dirty="0">
                  <a:solidFill>
                    <a:schemeClr val="bg2"/>
                  </a:solidFill>
                </a:rPr>
                <a:t>par la désocialisation du salarié en souffrance.</a:t>
              </a:r>
            </a:p>
            <a:p>
              <a:pPr algn="l"/>
              <a:endParaRPr lang="fr-FR" sz="1800" b="1" dirty="0">
                <a:solidFill>
                  <a:schemeClr val="accent1"/>
                </a:solidFill>
              </a:endParaRPr>
            </a:p>
          </p:txBody>
        </p:sp>
        <p:sp>
          <p:nvSpPr>
            <p:cNvPr id="222220" name="AutoShape 12"/>
            <p:cNvSpPr>
              <a:spLocks noChangeArrowheads="1"/>
            </p:cNvSpPr>
            <p:nvPr/>
          </p:nvSpPr>
          <p:spPr bwMode="auto">
            <a:xfrm>
              <a:off x="276" y="1540"/>
              <a:ext cx="3918" cy="755"/>
            </a:xfrm>
            <a:prstGeom prst="roundRect">
              <a:avLst>
                <a:gd name="adj" fmla="val 16667"/>
              </a:avLst>
            </a:prstGeom>
            <a:noFill/>
            <a:ln w="28575">
              <a:solidFill>
                <a:srgbClr val="C0C0C0"/>
              </a:solidFill>
              <a:round/>
              <a:headEnd/>
              <a:tailEnd/>
            </a:ln>
            <a:effectLst/>
          </p:spPr>
          <p:txBody>
            <a:bodyPr wrap="none" anchor="ctr"/>
            <a:lstStyle/>
            <a:p>
              <a:endParaRPr lang="fr-FR"/>
            </a:p>
          </p:txBody>
        </p:sp>
      </p:grpSp>
      <p:sp>
        <p:nvSpPr>
          <p:cNvPr id="222222" name="Text Box 14"/>
          <p:cNvSpPr txBox="1">
            <a:spLocks noChangeArrowheads="1"/>
          </p:cNvSpPr>
          <p:nvPr/>
        </p:nvSpPr>
        <p:spPr bwMode="auto">
          <a:xfrm>
            <a:off x="304800" y="1619250"/>
            <a:ext cx="63627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4 – Des réactions parfois</a:t>
            </a:r>
            <a:r>
              <a:rPr lang="fr-FR" sz="1200" b="1">
                <a:solidFill>
                  <a:schemeClr val="accent2"/>
                </a:solidFill>
              </a:rPr>
              <a:t> </a:t>
            </a:r>
            <a:r>
              <a:rPr lang="fr-FR" sz="2400" b="1">
                <a:solidFill>
                  <a:schemeClr val="accent2"/>
                </a:solidFill>
              </a:rPr>
              <a:t>inadaptées</a:t>
            </a:r>
            <a:endParaRPr lang="fr-FR" sz="1300"/>
          </a:p>
        </p:txBody>
      </p:sp>
      <p:grpSp>
        <p:nvGrpSpPr>
          <p:cNvPr id="222226" name="Group 18"/>
          <p:cNvGrpSpPr>
            <a:grpSpLocks/>
          </p:cNvGrpSpPr>
          <p:nvPr/>
        </p:nvGrpSpPr>
        <p:grpSpPr bwMode="auto">
          <a:xfrm>
            <a:off x="342900" y="4772025"/>
            <a:ext cx="6334125" cy="2547938"/>
            <a:chOff x="222" y="2628"/>
            <a:chExt cx="3990" cy="1605"/>
          </a:xfrm>
        </p:grpSpPr>
        <p:sp>
          <p:nvSpPr>
            <p:cNvPr id="222221" name="AutoShape 13"/>
            <p:cNvSpPr>
              <a:spLocks noChangeArrowheads="1"/>
            </p:cNvSpPr>
            <p:nvPr/>
          </p:nvSpPr>
          <p:spPr bwMode="auto">
            <a:xfrm>
              <a:off x="222" y="2628"/>
              <a:ext cx="3990" cy="1605"/>
            </a:xfrm>
            <a:prstGeom prst="roundRect">
              <a:avLst>
                <a:gd name="adj" fmla="val 16667"/>
              </a:avLst>
            </a:prstGeom>
            <a:noFill/>
            <a:ln w="38100">
              <a:solidFill>
                <a:srgbClr val="C0C0C0"/>
              </a:solidFill>
              <a:round/>
              <a:headEnd/>
              <a:tailEnd/>
            </a:ln>
            <a:effectLst/>
          </p:spPr>
          <p:txBody>
            <a:bodyPr wrap="none" anchor="ctr"/>
            <a:lstStyle/>
            <a:p>
              <a:endParaRPr lang="fr-FR"/>
            </a:p>
          </p:txBody>
        </p:sp>
        <p:sp>
          <p:nvSpPr>
            <p:cNvPr id="222224" name="Rectangle 16"/>
            <p:cNvSpPr>
              <a:spLocks noChangeArrowheads="1"/>
            </p:cNvSpPr>
            <p:nvPr/>
          </p:nvSpPr>
          <p:spPr bwMode="auto">
            <a:xfrm>
              <a:off x="246" y="2658"/>
              <a:ext cx="3887" cy="1480"/>
            </a:xfrm>
            <a:prstGeom prst="rect">
              <a:avLst/>
            </a:prstGeom>
            <a:noFill/>
            <a:ln w="9525">
              <a:noFill/>
              <a:miter lim="800000"/>
              <a:headEnd/>
              <a:tailEnd/>
            </a:ln>
            <a:effectLst/>
          </p:spPr>
          <p:txBody>
            <a:bodyPr>
              <a:spAutoFit/>
            </a:bodyPr>
            <a:lstStyle/>
            <a:p>
              <a:pPr algn="just"/>
              <a:r>
                <a:rPr lang="fr-FR" sz="1800" b="1" u="sng">
                  <a:solidFill>
                    <a:schemeClr val="accent1"/>
                  </a:solidFill>
                  <a:effectLst>
                    <a:outerShdw blurRad="38100" dist="38100" dir="2700000" algn="tl">
                      <a:srgbClr val="C0C0C0"/>
                    </a:outerShdw>
                  </a:effectLst>
                </a:rPr>
                <a:t>A RETENIR</a:t>
              </a:r>
              <a:r>
                <a:rPr lang="fr-FR" sz="1800" b="1">
                  <a:solidFill>
                    <a:schemeClr val="accent1"/>
                  </a:solidFill>
                  <a:effectLst>
                    <a:outerShdw blurRad="38100" dist="38100" dir="2700000" algn="tl">
                      <a:srgbClr val="C0C0C0"/>
                    </a:outerShdw>
                  </a:effectLst>
                </a:rPr>
                <a:t> :</a:t>
              </a:r>
              <a:r>
                <a:rPr lang="fr-FR" sz="1800"/>
                <a:t> </a:t>
              </a:r>
              <a:r>
                <a:rPr lang="fr-FR" sz="1800">
                  <a:solidFill>
                    <a:schemeClr val="bg2"/>
                  </a:solidFill>
                </a:rPr>
                <a:t>Il n’y a pas de solution miracle face à une telle situation. </a:t>
              </a:r>
            </a:p>
            <a:p>
              <a:pPr algn="just"/>
              <a:r>
                <a:rPr lang="fr-FR" sz="1800" b="1">
                  <a:solidFill>
                    <a:schemeClr val="bg2"/>
                  </a:solidFill>
                </a:rPr>
                <a:t>Cependant alerté, l’entourage professionnel, (l’encadrement, les collègues, les services supports, les représentants du personnel) doivent</a:t>
              </a:r>
              <a:r>
                <a:rPr lang="fr-FR" altLang="ja-JP" sz="1800" b="1">
                  <a:solidFill>
                    <a:schemeClr val="bg2"/>
                  </a:solidFill>
                  <a:ea typeface="ＭＳ Ｐゴシック" pitchFamily="34" charset="-128"/>
                </a:rPr>
                <a:t> chacun, dans la place institutionnelle qui est la leur, tenter d’intervenir en réinstaurant</a:t>
              </a:r>
              <a:r>
                <a:rPr lang="fr-FR" altLang="ja-JP" sz="1800" b="1">
                  <a:ea typeface="ＭＳ Ｐゴシック" pitchFamily="34" charset="-128"/>
                </a:rPr>
                <a:t> </a:t>
              </a:r>
              <a:r>
                <a:rPr lang="fr-FR" altLang="ja-JP" sz="2000" b="1">
                  <a:solidFill>
                    <a:schemeClr val="accent1"/>
                  </a:solidFill>
                  <a:ea typeface="ＭＳ Ｐゴシック" pitchFamily="34" charset="-128"/>
                </a:rPr>
                <a:t>un temps de parole nécessaire.</a:t>
              </a:r>
              <a:endParaRPr lang="fr-FR" sz="2000" b="1">
                <a:solidFill>
                  <a:schemeClr val="accent1"/>
                </a:solidFill>
              </a:endParaRPr>
            </a:p>
          </p:txBody>
        </p:sp>
      </p:grpSp>
      <p:sp>
        <p:nvSpPr>
          <p:cNvPr id="222225" name="Text Box 17"/>
          <p:cNvSpPr txBox="1">
            <a:spLocks noChangeArrowheads="1"/>
          </p:cNvSpPr>
          <p:nvPr/>
        </p:nvSpPr>
        <p:spPr bwMode="auto">
          <a:xfrm>
            <a:off x="371475" y="2276475"/>
            <a:ext cx="6048375" cy="366713"/>
          </a:xfrm>
          <a:prstGeom prst="rect">
            <a:avLst/>
          </a:prstGeom>
          <a:noFill/>
          <a:ln w="9525">
            <a:noFill/>
            <a:miter lim="800000"/>
            <a:headEnd/>
            <a:tailEnd/>
          </a:ln>
          <a:effectLst/>
        </p:spPr>
        <p:txBody>
          <a:bodyPr>
            <a:spAutoFit/>
          </a:bodyPr>
          <a:lstStyle/>
          <a:p>
            <a:pPr algn="l">
              <a:spcBef>
                <a:spcPct val="50000"/>
              </a:spcBef>
            </a:pPr>
            <a:r>
              <a:rPr lang="fr-FR" sz="1300" b="1"/>
              <a:t>              </a:t>
            </a:r>
            <a:r>
              <a:rPr lang="fr-FR" sz="1800" b="1">
                <a:solidFill>
                  <a:schemeClr val="bg2"/>
                </a:solidFill>
                <a:sym typeface="Wingdings" pitchFamily="2" charset="2"/>
              </a:rPr>
              <a:t> </a:t>
            </a:r>
            <a:r>
              <a:rPr lang="fr-FR" sz="1800" b="1" u="sng">
                <a:solidFill>
                  <a:schemeClr val="bg2"/>
                </a:solidFill>
                <a:sym typeface="Wingdings" pitchFamily="2" charset="2"/>
              </a:rPr>
              <a:t>CONCLUSION</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Espace réservé du numéro de diapositive 4"/>
          <p:cNvSpPr>
            <a:spLocks noGrp="1" noChangeArrowheads="1"/>
          </p:cNvSpPr>
          <p:nvPr>
            <p:ph type="sldNum" sz="quarter" idx="10"/>
          </p:nvPr>
        </p:nvSpPr>
        <p:spPr/>
        <p:txBody>
          <a:bodyPr/>
          <a:lstStyle/>
          <a:p>
            <a:pPr>
              <a:defRPr/>
            </a:pPr>
            <a:fld id="{4C0BB3FF-DED2-49B1-AFE7-F398476833DA}" type="slidenum">
              <a:rPr lang="fr-FR"/>
              <a:pPr>
                <a:defRPr/>
              </a:pPr>
              <a:t>45</a:t>
            </a:fld>
            <a:endParaRPr lang="fr-FR"/>
          </a:p>
        </p:txBody>
      </p:sp>
      <p:sp>
        <p:nvSpPr>
          <p:cNvPr id="224258" name="AutoShape 2"/>
          <p:cNvSpPr>
            <a:spLocks noChangeArrowheads="1"/>
          </p:cNvSpPr>
          <p:nvPr/>
        </p:nvSpPr>
        <p:spPr bwMode="auto">
          <a:xfrm>
            <a:off x="536575" y="4545013"/>
            <a:ext cx="957263" cy="812800"/>
          </a:xfrm>
          <a:prstGeom prst="roundRect">
            <a:avLst>
              <a:gd name="adj" fmla="val 16667"/>
            </a:avLst>
          </a:prstGeom>
          <a:solidFill>
            <a:srgbClr val="3366FF">
              <a:alpha val="55000"/>
            </a:srgbClr>
          </a:solidFill>
          <a:ln w="9525">
            <a:solidFill>
              <a:schemeClr val="tx1"/>
            </a:solidFill>
            <a:round/>
            <a:headEnd/>
            <a:tailEnd/>
          </a:ln>
          <a:effectLst/>
        </p:spPr>
        <p:txBody>
          <a:bodyPr wrap="none" anchor="ctr"/>
          <a:lstStyle/>
          <a:p>
            <a:r>
              <a:rPr lang="fr-FR" sz="1100">
                <a:solidFill>
                  <a:schemeClr val="bg1"/>
                </a:solidFill>
              </a:rPr>
              <a:t>Situation</a:t>
            </a:r>
          </a:p>
          <a:p>
            <a:r>
              <a:rPr lang="fr-FR" sz="1100">
                <a:solidFill>
                  <a:schemeClr val="bg1"/>
                </a:solidFill>
              </a:rPr>
              <a:t>de travail</a:t>
            </a:r>
          </a:p>
        </p:txBody>
      </p:sp>
      <p:sp>
        <p:nvSpPr>
          <p:cNvPr id="224259" name="AutoShape 3"/>
          <p:cNvSpPr>
            <a:spLocks noChangeArrowheads="1"/>
          </p:cNvSpPr>
          <p:nvPr/>
        </p:nvSpPr>
        <p:spPr bwMode="auto">
          <a:xfrm>
            <a:off x="1665288" y="3549650"/>
            <a:ext cx="957262" cy="812800"/>
          </a:xfrm>
          <a:prstGeom prst="roundRect">
            <a:avLst>
              <a:gd name="adj" fmla="val 16667"/>
            </a:avLst>
          </a:prstGeom>
          <a:solidFill>
            <a:srgbClr val="99CC00">
              <a:alpha val="77000"/>
            </a:srgbClr>
          </a:solidFill>
          <a:ln w="9525">
            <a:solidFill>
              <a:schemeClr val="tx1"/>
            </a:solidFill>
            <a:round/>
            <a:headEnd/>
            <a:tailEnd/>
          </a:ln>
          <a:effectLst/>
        </p:spPr>
        <p:txBody>
          <a:bodyPr wrap="none" anchor="ctr"/>
          <a:lstStyle/>
          <a:p>
            <a:r>
              <a:rPr lang="fr-FR" sz="1100"/>
              <a:t>Facteurs de</a:t>
            </a:r>
          </a:p>
          <a:p>
            <a:r>
              <a:rPr lang="fr-FR" sz="1100"/>
              <a:t>protection</a:t>
            </a:r>
          </a:p>
        </p:txBody>
      </p:sp>
      <p:sp>
        <p:nvSpPr>
          <p:cNvPr id="224260" name="AutoShape 4"/>
          <p:cNvSpPr>
            <a:spLocks noChangeArrowheads="1"/>
          </p:cNvSpPr>
          <p:nvPr/>
        </p:nvSpPr>
        <p:spPr bwMode="auto">
          <a:xfrm>
            <a:off x="1150938" y="5943600"/>
            <a:ext cx="957262" cy="812800"/>
          </a:xfrm>
          <a:prstGeom prst="roundRect">
            <a:avLst>
              <a:gd name="adj" fmla="val 16667"/>
            </a:avLst>
          </a:prstGeom>
          <a:solidFill>
            <a:srgbClr val="FF0000">
              <a:alpha val="62000"/>
            </a:srgbClr>
          </a:solidFill>
          <a:ln w="9525">
            <a:solidFill>
              <a:schemeClr val="tx1"/>
            </a:solidFill>
            <a:round/>
            <a:headEnd/>
            <a:tailEnd/>
          </a:ln>
          <a:effectLst/>
        </p:spPr>
        <p:txBody>
          <a:bodyPr wrap="none" anchor="ctr"/>
          <a:lstStyle/>
          <a:p>
            <a:r>
              <a:rPr lang="fr-FR" sz="1100"/>
              <a:t>Facteurs de</a:t>
            </a:r>
          </a:p>
          <a:p>
            <a:r>
              <a:rPr lang="fr-FR" sz="1100"/>
              <a:t>risque</a:t>
            </a:r>
          </a:p>
        </p:txBody>
      </p:sp>
      <p:sp>
        <p:nvSpPr>
          <p:cNvPr id="224261" name="AutoShape 5"/>
          <p:cNvSpPr>
            <a:spLocks noChangeArrowheads="1"/>
          </p:cNvSpPr>
          <p:nvPr/>
        </p:nvSpPr>
        <p:spPr bwMode="auto">
          <a:xfrm>
            <a:off x="2174875" y="5173663"/>
            <a:ext cx="957263" cy="812800"/>
          </a:xfrm>
          <a:prstGeom prst="roundRect">
            <a:avLst>
              <a:gd name="adj" fmla="val 16667"/>
            </a:avLst>
          </a:prstGeom>
          <a:solidFill>
            <a:srgbClr val="FF6600">
              <a:alpha val="55000"/>
            </a:srgbClr>
          </a:solidFill>
          <a:ln w="9525">
            <a:solidFill>
              <a:schemeClr val="tx1"/>
            </a:solidFill>
            <a:round/>
            <a:headEnd/>
            <a:tailEnd/>
          </a:ln>
          <a:effectLst/>
        </p:spPr>
        <p:txBody>
          <a:bodyPr wrap="none" anchor="ctr"/>
          <a:lstStyle/>
          <a:p>
            <a:r>
              <a:rPr lang="fr-FR" sz="1100"/>
              <a:t>Risque psycho</a:t>
            </a:r>
          </a:p>
          <a:p>
            <a:r>
              <a:rPr lang="fr-FR" sz="1100"/>
              <a:t>social</a:t>
            </a:r>
          </a:p>
        </p:txBody>
      </p:sp>
      <p:sp>
        <p:nvSpPr>
          <p:cNvPr id="224262" name="AutoShape 6"/>
          <p:cNvSpPr>
            <a:spLocks noChangeArrowheads="1"/>
          </p:cNvSpPr>
          <p:nvPr/>
        </p:nvSpPr>
        <p:spPr bwMode="auto">
          <a:xfrm>
            <a:off x="3560763" y="5164138"/>
            <a:ext cx="1004887" cy="812800"/>
          </a:xfrm>
          <a:prstGeom prst="roundRect">
            <a:avLst>
              <a:gd name="adj" fmla="val 16667"/>
            </a:avLst>
          </a:prstGeom>
          <a:solidFill>
            <a:srgbClr val="FF0000">
              <a:alpha val="55000"/>
            </a:srgbClr>
          </a:solidFill>
          <a:ln w="63500" cmpd="thinThick">
            <a:solidFill>
              <a:srgbClr val="FF0000"/>
            </a:solidFill>
            <a:round/>
            <a:headEnd/>
            <a:tailEnd/>
          </a:ln>
          <a:effectLst/>
        </p:spPr>
        <p:txBody>
          <a:bodyPr wrap="none" anchor="ctr"/>
          <a:lstStyle/>
          <a:p>
            <a:r>
              <a:rPr lang="fr-FR" sz="1100"/>
              <a:t>Trouble psycho</a:t>
            </a:r>
          </a:p>
          <a:p>
            <a:r>
              <a:rPr lang="fr-FR" sz="1100"/>
              <a:t>social</a:t>
            </a:r>
          </a:p>
        </p:txBody>
      </p:sp>
      <p:sp>
        <p:nvSpPr>
          <p:cNvPr id="224263" name="AutoShape 7"/>
          <p:cNvSpPr>
            <a:spLocks noChangeArrowheads="1"/>
          </p:cNvSpPr>
          <p:nvPr/>
        </p:nvSpPr>
        <p:spPr bwMode="auto">
          <a:xfrm>
            <a:off x="5213350" y="5164138"/>
            <a:ext cx="957263" cy="812800"/>
          </a:xfrm>
          <a:prstGeom prst="roundRect">
            <a:avLst>
              <a:gd name="adj" fmla="val 16667"/>
            </a:avLst>
          </a:prstGeom>
          <a:solidFill>
            <a:srgbClr val="3366FF">
              <a:alpha val="55000"/>
            </a:srgbClr>
          </a:solidFill>
          <a:ln w="9525">
            <a:solidFill>
              <a:schemeClr val="tx1"/>
            </a:solidFill>
            <a:round/>
            <a:headEnd/>
            <a:tailEnd/>
          </a:ln>
          <a:effectLst/>
        </p:spPr>
        <p:txBody>
          <a:bodyPr wrap="none" anchor="ctr"/>
          <a:lstStyle/>
          <a:p>
            <a:r>
              <a:rPr lang="fr-FR" sz="1100"/>
              <a:t>Détection</a:t>
            </a:r>
          </a:p>
        </p:txBody>
      </p:sp>
      <p:cxnSp>
        <p:nvCxnSpPr>
          <p:cNvPr id="224265" name="AutoShape 9"/>
          <p:cNvCxnSpPr>
            <a:cxnSpLocks noChangeShapeType="1"/>
            <a:stCxn id="224261" idx="3"/>
            <a:endCxn id="224262" idx="1"/>
          </p:cNvCxnSpPr>
          <p:nvPr/>
        </p:nvCxnSpPr>
        <p:spPr bwMode="auto">
          <a:xfrm flipV="1">
            <a:off x="3132138" y="5570538"/>
            <a:ext cx="396875" cy="9525"/>
          </a:xfrm>
          <a:prstGeom prst="straightConnector1">
            <a:avLst/>
          </a:prstGeom>
          <a:noFill/>
          <a:ln w="38100">
            <a:solidFill>
              <a:srgbClr val="C0C0C0"/>
            </a:solidFill>
            <a:round/>
            <a:headEnd/>
            <a:tailEnd type="triangle" w="med" len="med"/>
          </a:ln>
          <a:effectLst/>
        </p:spPr>
      </p:cxnSp>
      <p:cxnSp>
        <p:nvCxnSpPr>
          <p:cNvPr id="224268" name="AutoShape 12"/>
          <p:cNvCxnSpPr>
            <a:cxnSpLocks noChangeShapeType="1"/>
            <a:endCxn id="224260" idx="0"/>
          </p:cNvCxnSpPr>
          <p:nvPr/>
        </p:nvCxnSpPr>
        <p:spPr bwMode="auto">
          <a:xfrm>
            <a:off x="1101725" y="5310188"/>
            <a:ext cx="528638" cy="633412"/>
          </a:xfrm>
          <a:prstGeom prst="straightConnector1">
            <a:avLst/>
          </a:prstGeom>
          <a:noFill/>
          <a:ln w="38100">
            <a:solidFill>
              <a:srgbClr val="C0C0C0"/>
            </a:solidFill>
            <a:round/>
            <a:headEnd/>
            <a:tailEnd type="triangle" w="med" len="med"/>
          </a:ln>
          <a:effectLst/>
        </p:spPr>
      </p:cxnSp>
      <p:cxnSp>
        <p:nvCxnSpPr>
          <p:cNvPr id="224269" name="AutoShape 13"/>
          <p:cNvCxnSpPr>
            <a:cxnSpLocks noChangeShapeType="1"/>
            <a:stCxn id="224258" idx="0"/>
            <a:endCxn id="224259" idx="1"/>
          </p:cNvCxnSpPr>
          <p:nvPr/>
        </p:nvCxnSpPr>
        <p:spPr bwMode="auto">
          <a:xfrm flipV="1">
            <a:off x="1016000" y="3956050"/>
            <a:ext cx="649288" cy="588963"/>
          </a:xfrm>
          <a:prstGeom prst="straightConnector1">
            <a:avLst/>
          </a:prstGeom>
          <a:noFill/>
          <a:ln w="38100">
            <a:solidFill>
              <a:srgbClr val="C0C0C0"/>
            </a:solidFill>
            <a:round/>
            <a:headEnd/>
            <a:tailEnd type="triangle" w="med" len="med"/>
          </a:ln>
          <a:effectLst/>
        </p:spPr>
      </p:cxnSp>
      <p:sp>
        <p:nvSpPr>
          <p:cNvPr id="224270" name="AutoShape 14"/>
          <p:cNvSpPr>
            <a:spLocks noChangeArrowheads="1"/>
          </p:cNvSpPr>
          <p:nvPr/>
        </p:nvSpPr>
        <p:spPr bwMode="auto">
          <a:xfrm>
            <a:off x="546100" y="2373313"/>
            <a:ext cx="957263" cy="812800"/>
          </a:xfrm>
          <a:prstGeom prst="roundRect">
            <a:avLst>
              <a:gd name="adj" fmla="val 16667"/>
            </a:avLst>
          </a:prstGeom>
          <a:solidFill>
            <a:srgbClr val="993366">
              <a:alpha val="55000"/>
            </a:srgbClr>
          </a:solidFill>
          <a:ln w="9525">
            <a:solidFill>
              <a:schemeClr val="tx1"/>
            </a:solidFill>
            <a:round/>
            <a:headEnd/>
            <a:tailEnd/>
          </a:ln>
          <a:effectLst/>
        </p:spPr>
        <p:txBody>
          <a:bodyPr wrap="none" anchor="ctr"/>
          <a:lstStyle/>
          <a:p>
            <a:r>
              <a:rPr lang="fr-FR" sz="1100"/>
              <a:t>Analyse climat </a:t>
            </a:r>
          </a:p>
          <a:p>
            <a:r>
              <a:rPr lang="fr-FR" sz="1100"/>
              <a:t>de travail</a:t>
            </a:r>
          </a:p>
        </p:txBody>
      </p:sp>
      <p:cxnSp>
        <p:nvCxnSpPr>
          <p:cNvPr id="224271" name="AutoShape 15"/>
          <p:cNvCxnSpPr>
            <a:cxnSpLocks noChangeShapeType="1"/>
            <a:stCxn id="224258" idx="0"/>
            <a:endCxn id="224270" idx="2"/>
          </p:cNvCxnSpPr>
          <p:nvPr/>
        </p:nvCxnSpPr>
        <p:spPr bwMode="auto">
          <a:xfrm flipV="1">
            <a:off x="1016000" y="3186113"/>
            <a:ext cx="9525" cy="1358900"/>
          </a:xfrm>
          <a:prstGeom prst="straightConnector1">
            <a:avLst/>
          </a:prstGeom>
          <a:noFill/>
          <a:ln w="38100">
            <a:solidFill>
              <a:srgbClr val="C0C0C0"/>
            </a:solidFill>
            <a:round/>
            <a:headEnd/>
            <a:tailEnd type="triangle" w="med" len="med"/>
          </a:ln>
          <a:effectLst/>
        </p:spPr>
      </p:cxnSp>
      <p:sp>
        <p:nvSpPr>
          <p:cNvPr id="224275" name="AutoShape 19"/>
          <p:cNvSpPr>
            <a:spLocks noChangeArrowheads="1"/>
          </p:cNvSpPr>
          <p:nvPr/>
        </p:nvSpPr>
        <p:spPr bwMode="auto">
          <a:xfrm>
            <a:off x="776288" y="8008938"/>
            <a:ext cx="900112" cy="609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9525">
            <a:solidFill>
              <a:schemeClr val="tx1"/>
            </a:solidFill>
            <a:miter lim="800000"/>
            <a:headEnd/>
            <a:tailEnd/>
          </a:ln>
          <a:effectLst/>
        </p:spPr>
        <p:txBody>
          <a:bodyPr wrap="none" anchor="ctr"/>
          <a:lstStyle/>
          <a:p>
            <a:endParaRPr lang="fr-FR"/>
          </a:p>
        </p:txBody>
      </p:sp>
      <p:sp>
        <p:nvSpPr>
          <p:cNvPr id="224276" name="AutoShape 20"/>
          <p:cNvSpPr>
            <a:spLocks noChangeArrowheads="1"/>
          </p:cNvSpPr>
          <p:nvPr/>
        </p:nvSpPr>
        <p:spPr bwMode="auto">
          <a:xfrm>
            <a:off x="1876425" y="7673975"/>
            <a:ext cx="2446338" cy="1241425"/>
          </a:xfrm>
          <a:prstGeom prst="horizontalScroll">
            <a:avLst>
              <a:gd name="adj" fmla="val 12500"/>
            </a:avLst>
          </a:prstGeom>
          <a:solidFill>
            <a:srgbClr val="99CCFF"/>
          </a:solidFill>
          <a:ln w="9525">
            <a:solidFill>
              <a:schemeClr val="tx1"/>
            </a:solidFill>
            <a:round/>
            <a:headEnd/>
            <a:tailEnd/>
          </a:ln>
          <a:effectLst/>
        </p:spPr>
        <p:txBody>
          <a:bodyPr wrap="none" anchor="ctr"/>
          <a:lstStyle/>
          <a:p>
            <a:r>
              <a:rPr lang="fr-FR" sz="1100"/>
              <a:t>Il est plus simple d’augmenter les</a:t>
            </a:r>
          </a:p>
          <a:p>
            <a:r>
              <a:rPr lang="fr-FR" sz="1100"/>
              <a:t>facteurs de protection que de</a:t>
            </a:r>
          </a:p>
          <a:p>
            <a:r>
              <a:rPr lang="fr-FR" sz="1100"/>
              <a:t>diminuer les facteurs de risque</a:t>
            </a:r>
          </a:p>
        </p:txBody>
      </p:sp>
      <p:sp>
        <p:nvSpPr>
          <p:cNvPr id="224278" name="AutoShape 22"/>
          <p:cNvSpPr>
            <a:spLocks noChangeArrowheads="1"/>
          </p:cNvSpPr>
          <p:nvPr/>
        </p:nvSpPr>
        <p:spPr bwMode="auto">
          <a:xfrm>
            <a:off x="3603625" y="3794125"/>
            <a:ext cx="957263" cy="812800"/>
          </a:xfrm>
          <a:prstGeom prst="roundRect">
            <a:avLst>
              <a:gd name="adj" fmla="val 16667"/>
            </a:avLst>
          </a:prstGeom>
          <a:solidFill>
            <a:srgbClr val="C9A4E8">
              <a:alpha val="55000"/>
            </a:srgbClr>
          </a:solidFill>
          <a:ln w="19050">
            <a:solidFill>
              <a:schemeClr val="tx1"/>
            </a:solidFill>
            <a:prstDash val="dashDot"/>
            <a:round/>
            <a:headEnd/>
            <a:tailEnd/>
          </a:ln>
          <a:effectLst/>
        </p:spPr>
        <p:txBody>
          <a:bodyPr wrap="none" anchor="ctr"/>
          <a:lstStyle/>
          <a:p>
            <a:r>
              <a:rPr lang="fr-FR" sz="1100"/>
              <a:t>signaux</a:t>
            </a:r>
          </a:p>
          <a:p>
            <a:r>
              <a:rPr lang="fr-FR" sz="1100"/>
              <a:t>forts/faibles</a:t>
            </a:r>
          </a:p>
        </p:txBody>
      </p:sp>
      <p:cxnSp>
        <p:nvCxnSpPr>
          <p:cNvPr id="224279" name="AutoShape 23"/>
          <p:cNvCxnSpPr>
            <a:cxnSpLocks noChangeShapeType="1"/>
            <a:stCxn id="224261" idx="0"/>
            <a:endCxn id="224278" idx="2"/>
          </p:cNvCxnSpPr>
          <p:nvPr/>
        </p:nvCxnSpPr>
        <p:spPr bwMode="auto">
          <a:xfrm flipV="1">
            <a:off x="2654300" y="4616450"/>
            <a:ext cx="1428750" cy="557213"/>
          </a:xfrm>
          <a:prstGeom prst="straightConnector1">
            <a:avLst/>
          </a:prstGeom>
          <a:noFill/>
          <a:ln w="38100">
            <a:solidFill>
              <a:srgbClr val="C0C0C0"/>
            </a:solidFill>
            <a:round/>
            <a:headEnd/>
            <a:tailEnd type="triangle" w="med" len="med"/>
          </a:ln>
          <a:effectLst/>
        </p:spPr>
      </p:cxnSp>
      <p:cxnSp>
        <p:nvCxnSpPr>
          <p:cNvPr id="224280" name="AutoShape 24"/>
          <p:cNvCxnSpPr>
            <a:cxnSpLocks noChangeShapeType="1"/>
            <a:stCxn id="224278" idx="2"/>
          </p:cNvCxnSpPr>
          <p:nvPr/>
        </p:nvCxnSpPr>
        <p:spPr bwMode="auto">
          <a:xfrm flipH="1">
            <a:off x="4073525" y="4616450"/>
            <a:ext cx="9525" cy="525463"/>
          </a:xfrm>
          <a:prstGeom prst="straightConnector1">
            <a:avLst/>
          </a:prstGeom>
          <a:noFill/>
          <a:ln w="38100">
            <a:solidFill>
              <a:srgbClr val="C0C0C0"/>
            </a:solidFill>
            <a:round/>
            <a:headEnd type="triangle" w="med" len="med"/>
            <a:tailEnd type="triangle" w="med" len="med"/>
          </a:ln>
          <a:effectLst/>
        </p:spPr>
      </p:cxnSp>
      <p:cxnSp>
        <p:nvCxnSpPr>
          <p:cNvPr id="224286" name="AutoShape 30"/>
          <p:cNvCxnSpPr>
            <a:cxnSpLocks noChangeShapeType="1"/>
            <a:stCxn id="224262" idx="3"/>
            <a:endCxn id="224263" idx="1"/>
          </p:cNvCxnSpPr>
          <p:nvPr/>
        </p:nvCxnSpPr>
        <p:spPr bwMode="auto">
          <a:xfrm>
            <a:off x="4597400" y="5570538"/>
            <a:ext cx="615950" cy="0"/>
          </a:xfrm>
          <a:prstGeom prst="straightConnector1">
            <a:avLst/>
          </a:prstGeom>
          <a:noFill/>
          <a:ln w="38100">
            <a:solidFill>
              <a:srgbClr val="C0C0C0"/>
            </a:solidFill>
            <a:round/>
            <a:headEnd/>
            <a:tailEnd type="triangle" w="med" len="med"/>
          </a:ln>
          <a:effectLst/>
        </p:spPr>
      </p:cxnSp>
      <p:cxnSp>
        <p:nvCxnSpPr>
          <p:cNvPr id="224294" name="AutoShape 38"/>
          <p:cNvCxnSpPr>
            <a:cxnSpLocks noChangeShapeType="1"/>
            <a:stCxn id="224260" idx="3"/>
            <a:endCxn id="224261" idx="2"/>
          </p:cNvCxnSpPr>
          <p:nvPr/>
        </p:nvCxnSpPr>
        <p:spPr bwMode="auto">
          <a:xfrm flipV="1">
            <a:off x="2108200" y="5986463"/>
            <a:ext cx="546100" cy="363537"/>
          </a:xfrm>
          <a:prstGeom prst="straightConnector1">
            <a:avLst/>
          </a:prstGeom>
          <a:noFill/>
          <a:ln w="38100">
            <a:solidFill>
              <a:srgbClr val="C0C0C0"/>
            </a:solidFill>
            <a:round/>
            <a:headEnd/>
            <a:tailEnd type="triangle" w="med" len="med"/>
          </a:ln>
          <a:effectLst/>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C9AB1C79-3505-40E5-ABEE-92CE76C89EC3}" type="slidenum">
              <a:rPr lang="fr-FR"/>
              <a:pPr>
                <a:defRPr/>
              </a:pPr>
              <a:t>46</a:t>
            </a:fld>
            <a:endParaRPr lang="fr-FR"/>
          </a:p>
        </p:txBody>
      </p:sp>
      <p:sp>
        <p:nvSpPr>
          <p:cNvPr id="160771"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60772"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60773"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60774" name="Text Box 6"/>
          <p:cNvSpPr txBox="1">
            <a:spLocks noChangeArrowheads="1"/>
          </p:cNvSpPr>
          <p:nvPr/>
        </p:nvSpPr>
        <p:spPr bwMode="auto">
          <a:xfrm>
            <a:off x="276225" y="348615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Chapitre 5  – La pratique de l’écoute active</a:t>
            </a:r>
          </a:p>
        </p:txBody>
      </p:sp>
      <p:pic>
        <p:nvPicPr>
          <p:cNvPr id="160778" name="Picture 10" descr="3d Man Listening Ear : L'homme d'Orange malentendants ou sourds, l'aide d'un cornet acoustique pour écouter à l'image de quelque chose de gentil pour représenter un handicap ou tout simplement de réglage à l'intérieur et mieux écouter"/>
          <p:cNvPicPr preferRelativeResize="0">
            <a:picLocks noChangeArrowheads="1"/>
          </p:cNvPicPr>
          <p:nvPr/>
        </p:nvPicPr>
        <p:blipFill>
          <a:blip r:embed="rId2" cstate="print"/>
          <a:srcRect/>
          <a:stretch>
            <a:fillRect/>
          </a:stretch>
        </p:blipFill>
        <p:spPr bwMode="auto">
          <a:xfrm>
            <a:off x="1665288" y="4311650"/>
            <a:ext cx="4286250" cy="3533775"/>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Espace réservé du numéro de diapositive 4"/>
          <p:cNvSpPr>
            <a:spLocks noGrp="1" noChangeArrowheads="1"/>
          </p:cNvSpPr>
          <p:nvPr>
            <p:ph type="sldNum" sz="quarter" idx="10"/>
          </p:nvPr>
        </p:nvSpPr>
        <p:spPr/>
        <p:txBody>
          <a:bodyPr/>
          <a:lstStyle/>
          <a:p>
            <a:pPr>
              <a:defRPr/>
            </a:pPr>
            <a:fld id="{25F4F406-3B2E-4D23-B39F-92523C0652E6}" type="slidenum">
              <a:rPr lang="fr-FR"/>
              <a:pPr>
                <a:defRPr/>
              </a:pPr>
              <a:t>47</a:t>
            </a:fld>
            <a:endParaRPr lang="fr-FR"/>
          </a:p>
        </p:txBody>
      </p:sp>
      <p:sp>
        <p:nvSpPr>
          <p:cNvPr id="225282" name="Text Box 2"/>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5286" name="Text Box 6"/>
          <p:cNvSpPr txBox="1">
            <a:spLocks noChangeArrowheads="1"/>
          </p:cNvSpPr>
          <p:nvPr/>
        </p:nvSpPr>
        <p:spPr bwMode="auto">
          <a:xfrm>
            <a:off x="247650" y="2200275"/>
            <a:ext cx="617220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5287" name="Text Box 7"/>
          <p:cNvSpPr txBox="1">
            <a:spLocks noChangeArrowheads="1"/>
          </p:cNvSpPr>
          <p:nvPr/>
        </p:nvSpPr>
        <p:spPr bwMode="auto">
          <a:xfrm>
            <a:off x="571500" y="2628900"/>
            <a:ext cx="6067425" cy="1419225"/>
          </a:xfrm>
          <a:prstGeom prst="rect">
            <a:avLst/>
          </a:prstGeom>
          <a:noFill/>
          <a:ln w="12700">
            <a:solidFill>
              <a:schemeClr val="bg2"/>
            </a:solidFill>
            <a:prstDash val="sysDot"/>
            <a:miter lim="800000"/>
            <a:headEnd/>
            <a:tailEnd/>
          </a:ln>
          <a:effectLst/>
        </p:spPr>
        <p:txBody>
          <a:bodyPr>
            <a:spAutoFit/>
          </a:bodyPr>
          <a:lstStyle/>
          <a:p>
            <a:pPr algn="just">
              <a:lnSpc>
                <a:spcPct val="80000"/>
              </a:lnSpc>
            </a:pPr>
            <a:r>
              <a:rPr lang="fr-FR" sz="1800" dirty="0">
                <a:solidFill>
                  <a:schemeClr val="bg2"/>
                </a:solidFill>
              </a:rPr>
              <a:t>Face à un salarié</a:t>
            </a:r>
            <a:r>
              <a:rPr lang="fr-FR" sz="1800" dirty="0" smtClean="0">
                <a:solidFill>
                  <a:schemeClr val="bg2"/>
                </a:solidFill>
              </a:rPr>
              <a:t> manifestant </a:t>
            </a:r>
            <a:r>
              <a:rPr lang="fr-FR" sz="1800" dirty="0">
                <a:solidFill>
                  <a:schemeClr val="bg2"/>
                </a:solidFill>
              </a:rPr>
              <a:t>des signes de difficultés (stress…), il est important </a:t>
            </a:r>
            <a:r>
              <a:rPr lang="fr-FR" sz="1800" b="1" dirty="0">
                <a:solidFill>
                  <a:schemeClr val="bg2"/>
                </a:solidFill>
              </a:rPr>
              <a:t>d’aménager une rencontre, un moment d’échange privilégié</a:t>
            </a:r>
            <a:r>
              <a:rPr lang="fr-FR" sz="1800" dirty="0">
                <a:solidFill>
                  <a:schemeClr val="bg2"/>
                </a:solidFill>
              </a:rPr>
              <a:t>. Ce cadre sert de support tant à l’écoutant qu’au salarié, mais aussi au collectif et permettra de </a:t>
            </a:r>
            <a:r>
              <a:rPr lang="fr-FR" sz="1800" dirty="0" smtClean="0">
                <a:solidFill>
                  <a:schemeClr val="bg2"/>
                </a:solidFill>
              </a:rPr>
              <a:t>dire, </a:t>
            </a:r>
            <a:r>
              <a:rPr lang="fr-FR" sz="1800" dirty="0">
                <a:solidFill>
                  <a:schemeClr val="bg2"/>
                </a:solidFill>
              </a:rPr>
              <a:t>après </a:t>
            </a:r>
            <a:r>
              <a:rPr lang="fr-FR" sz="1800" dirty="0" smtClean="0">
                <a:solidFill>
                  <a:schemeClr val="bg2"/>
                </a:solidFill>
              </a:rPr>
              <a:t>coup, </a:t>
            </a:r>
            <a:r>
              <a:rPr lang="fr-FR" sz="1800" dirty="0">
                <a:solidFill>
                  <a:schemeClr val="bg2"/>
                </a:solidFill>
              </a:rPr>
              <a:t>s’il s’agit d’un salarié en souffrance ou pas.</a:t>
            </a:r>
            <a:endParaRPr lang="fr-FR" sz="1800" dirty="0">
              <a:solidFill>
                <a:schemeClr val="bg2"/>
              </a:solidFill>
              <a:sym typeface="Wingdings" pitchFamily="2" charset="2"/>
            </a:endParaRPr>
          </a:p>
        </p:txBody>
      </p:sp>
      <p:sp>
        <p:nvSpPr>
          <p:cNvPr id="225289" name="Text Box 9"/>
          <p:cNvSpPr txBox="1">
            <a:spLocks noChangeArrowheads="1"/>
          </p:cNvSpPr>
          <p:nvPr/>
        </p:nvSpPr>
        <p:spPr bwMode="auto">
          <a:xfrm>
            <a:off x="561975" y="4762500"/>
            <a:ext cx="5943600" cy="3255963"/>
          </a:xfrm>
          <a:prstGeom prst="rect">
            <a:avLst/>
          </a:prstGeom>
          <a:noFill/>
          <a:ln w="9525">
            <a:noFill/>
            <a:miter lim="800000"/>
            <a:headEnd/>
            <a:tailEnd/>
          </a:ln>
          <a:effectLst/>
        </p:spPr>
        <p:txBody>
          <a:bodyPr>
            <a:spAutoFit/>
          </a:bodyPr>
          <a:lstStyle/>
          <a:p>
            <a:pPr algn="l">
              <a:spcBef>
                <a:spcPct val="50000"/>
              </a:spcBef>
            </a:pPr>
            <a:r>
              <a:rPr lang="fr-FR" sz="1300">
                <a:solidFill>
                  <a:schemeClr val="bg2"/>
                </a:solidFill>
              </a:rPr>
              <a:t>	</a:t>
            </a:r>
            <a:r>
              <a:rPr lang="fr-FR" sz="1800">
                <a:solidFill>
                  <a:schemeClr val="bg2"/>
                </a:solidFill>
                <a:sym typeface="Wingdings" pitchFamily="2" charset="2"/>
              </a:rPr>
              <a:t> </a:t>
            </a:r>
            <a:r>
              <a:rPr lang="fr-FR" sz="1800" u="sng">
                <a:solidFill>
                  <a:schemeClr val="bg2"/>
                </a:solidFill>
                <a:sym typeface="Wingdings" pitchFamily="2" charset="2"/>
              </a:rPr>
              <a:t>Deux postures pour le primo écoutant</a:t>
            </a:r>
          </a:p>
          <a:p>
            <a:pPr algn="l">
              <a:spcBef>
                <a:spcPct val="50000"/>
              </a:spcBef>
            </a:pPr>
            <a:endParaRPr lang="fr-FR" sz="1800" u="sng">
              <a:solidFill>
                <a:schemeClr val="bg2"/>
              </a:solidFill>
              <a:sym typeface="Wingdings" pitchFamily="2" charset="2"/>
            </a:endParaRPr>
          </a:p>
          <a:p>
            <a:pPr lvl="2" algn="l">
              <a:spcBef>
                <a:spcPct val="50000"/>
              </a:spcBef>
              <a:buFont typeface="Wingdings" pitchFamily="2" charset="2"/>
              <a:buChar char="ü"/>
            </a:pPr>
            <a:r>
              <a:rPr lang="fr-FR" sz="1800">
                <a:solidFill>
                  <a:schemeClr val="bg2"/>
                </a:solidFill>
                <a:sym typeface="Wingdings" pitchFamily="2" charset="2"/>
              </a:rPr>
              <a:t>Posture de « l’aller vers »</a:t>
            </a:r>
          </a:p>
          <a:p>
            <a:pPr lvl="2" algn="l">
              <a:spcBef>
                <a:spcPct val="50000"/>
              </a:spcBef>
              <a:buFont typeface="Wingdings" pitchFamily="2" charset="2"/>
              <a:buChar char="ü"/>
            </a:pPr>
            <a:endParaRPr lang="fr-FR" sz="1800">
              <a:solidFill>
                <a:schemeClr val="bg2"/>
              </a:solidFill>
              <a:sym typeface="Wingdings" pitchFamily="2" charset="2"/>
            </a:endParaRPr>
          </a:p>
          <a:p>
            <a:pPr lvl="2" algn="l">
              <a:spcBef>
                <a:spcPct val="50000"/>
              </a:spcBef>
              <a:buFont typeface="Wingdings" pitchFamily="2" charset="2"/>
              <a:buChar char="ü"/>
            </a:pPr>
            <a:endParaRPr lang="fr-FR" sz="1800">
              <a:solidFill>
                <a:schemeClr val="bg2"/>
              </a:solidFill>
              <a:sym typeface="Wingdings" pitchFamily="2" charset="2"/>
            </a:endParaRPr>
          </a:p>
          <a:p>
            <a:pPr lvl="2" algn="l">
              <a:spcBef>
                <a:spcPct val="50000"/>
              </a:spcBef>
              <a:buFont typeface="Wingdings" pitchFamily="2" charset="2"/>
              <a:buChar char="ü"/>
            </a:pPr>
            <a:endParaRPr lang="fr-FR" sz="1800">
              <a:solidFill>
                <a:schemeClr val="bg2"/>
              </a:solidFill>
              <a:sym typeface="Wingdings" pitchFamily="2" charset="2"/>
            </a:endParaRPr>
          </a:p>
          <a:p>
            <a:pPr lvl="2" algn="l">
              <a:spcBef>
                <a:spcPct val="50000"/>
              </a:spcBef>
              <a:buFont typeface="Wingdings" pitchFamily="2" charset="2"/>
              <a:buNone/>
            </a:pPr>
            <a:endParaRPr lang="fr-FR" sz="1800">
              <a:solidFill>
                <a:schemeClr val="bg2"/>
              </a:solidFill>
              <a:sym typeface="Wingdings" pitchFamily="2" charset="2"/>
            </a:endParaRPr>
          </a:p>
          <a:p>
            <a:pPr lvl="2" algn="l">
              <a:spcBef>
                <a:spcPct val="50000"/>
              </a:spcBef>
              <a:buFont typeface="Wingdings" pitchFamily="2" charset="2"/>
              <a:buChar char="ü"/>
            </a:pPr>
            <a:r>
              <a:rPr lang="fr-FR" sz="1800">
                <a:solidFill>
                  <a:schemeClr val="bg2"/>
                </a:solidFill>
                <a:sym typeface="Wingdings" pitchFamily="2" charset="2"/>
              </a:rPr>
              <a:t>Posture de « recevoir »</a:t>
            </a:r>
          </a:p>
        </p:txBody>
      </p:sp>
      <p:sp>
        <p:nvSpPr>
          <p:cNvPr id="225294" name="Text Box 14"/>
          <p:cNvSpPr txBox="1">
            <a:spLocks noChangeArrowheads="1"/>
          </p:cNvSpPr>
          <p:nvPr/>
        </p:nvSpPr>
        <p:spPr bwMode="auto">
          <a:xfrm>
            <a:off x="247650" y="14763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25295" name="Text Box 15"/>
          <p:cNvSpPr txBox="1">
            <a:spLocks noChangeArrowheads="1"/>
          </p:cNvSpPr>
          <p:nvPr/>
        </p:nvSpPr>
        <p:spPr bwMode="auto">
          <a:xfrm>
            <a:off x="352425" y="2019300"/>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POSTURES A ADOPTER</a:t>
            </a:r>
          </a:p>
        </p:txBody>
      </p:sp>
      <p:pic>
        <p:nvPicPr>
          <p:cNvPr id="225296" name="Picture 16"/>
          <p:cNvPicPr>
            <a:picLocks noChangeAspect="1" noChangeArrowheads="1"/>
          </p:cNvPicPr>
          <p:nvPr/>
        </p:nvPicPr>
        <p:blipFill>
          <a:blip r:embed="rId3" cstate="print"/>
          <a:srcRect/>
          <a:stretch>
            <a:fillRect/>
          </a:stretch>
        </p:blipFill>
        <p:spPr bwMode="auto">
          <a:xfrm>
            <a:off x="4895850" y="5353050"/>
            <a:ext cx="1189038" cy="1393825"/>
          </a:xfrm>
          <a:prstGeom prst="rect">
            <a:avLst/>
          </a:prstGeom>
          <a:noFill/>
          <a:ln w="9525">
            <a:noFill/>
            <a:miter lim="800000"/>
            <a:headEnd/>
            <a:tailEnd/>
          </a:ln>
          <a:effectLst/>
        </p:spPr>
      </p:pic>
      <p:pic>
        <p:nvPicPr>
          <p:cNvPr id="225297" name="Picture 17" descr="salaries : Personne pour donner un coup de main pour soulever un ami 3D jusqu'à un haut niveau Banque d'images"/>
          <p:cNvPicPr>
            <a:picLocks noChangeAspect="1" noChangeArrowheads="1"/>
          </p:cNvPicPr>
          <p:nvPr/>
        </p:nvPicPr>
        <p:blipFill>
          <a:blip r:embed="rId4" cstate="print"/>
          <a:srcRect/>
          <a:stretch>
            <a:fillRect/>
          </a:stretch>
        </p:blipFill>
        <p:spPr bwMode="auto">
          <a:xfrm>
            <a:off x="4619625" y="6970713"/>
            <a:ext cx="1314450" cy="1600200"/>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Espace réservé du numéro de diapositive 4"/>
          <p:cNvSpPr>
            <a:spLocks noGrp="1" noChangeArrowheads="1"/>
          </p:cNvSpPr>
          <p:nvPr>
            <p:ph type="sldNum" sz="quarter" idx="10"/>
          </p:nvPr>
        </p:nvSpPr>
        <p:spPr/>
        <p:txBody>
          <a:bodyPr/>
          <a:lstStyle/>
          <a:p>
            <a:pPr>
              <a:defRPr/>
            </a:pPr>
            <a:fld id="{D0383114-1694-4449-B8EA-51ED72ED2EEA}" type="slidenum">
              <a:rPr lang="fr-FR"/>
              <a:pPr>
                <a:defRPr/>
              </a:pPr>
              <a:t>48</a:t>
            </a:fld>
            <a:endParaRPr lang="fr-FR"/>
          </a:p>
        </p:txBody>
      </p:sp>
      <p:sp>
        <p:nvSpPr>
          <p:cNvPr id="227330" name="Text Box 2"/>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7331" name="Text Box 3"/>
          <p:cNvSpPr txBox="1">
            <a:spLocks noChangeArrowheads="1"/>
          </p:cNvSpPr>
          <p:nvPr/>
        </p:nvSpPr>
        <p:spPr bwMode="auto">
          <a:xfrm>
            <a:off x="438150" y="3057525"/>
            <a:ext cx="6305550" cy="1222375"/>
          </a:xfrm>
          <a:prstGeom prst="rect">
            <a:avLst/>
          </a:prstGeom>
          <a:noFill/>
          <a:ln w="12700">
            <a:noFill/>
            <a:prstDash val="sysDot"/>
            <a:miter lim="800000"/>
            <a:headEnd/>
            <a:tailEnd/>
          </a:ln>
          <a:effectLst/>
        </p:spPr>
        <p:txBody>
          <a:bodyPr>
            <a:spAutoFit/>
          </a:bodyPr>
          <a:lstStyle/>
          <a:p>
            <a:pPr algn="just"/>
            <a:r>
              <a:rPr lang="fr-FR" sz="1600" b="1">
                <a:solidFill>
                  <a:schemeClr val="bg2"/>
                </a:solidFill>
                <a:sym typeface="Wingdings" pitchFamily="2" charset="2"/>
              </a:rPr>
              <a:t>Le primo écoutant a été alerté par un tiers ou a détecté lui-même des comportements à risques.</a:t>
            </a:r>
            <a:r>
              <a:rPr lang="fr-FR" sz="1400" b="1">
                <a:solidFill>
                  <a:schemeClr val="bg2"/>
                </a:solidFill>
                <a:sym typeface="Wingdings" pitchFamily="2" charset="2"/>
              </a:rPr>
              <a:t> </a:t>
            </a:r>
          </a:p>
          <a:p>
            <a:pPr algn="just"/>
            <a:endParaRPr lang="fr-FR" b="1">
              <a:solidFill>
                <a:schemeClr val="bg2"/>
              </a:solidFill>
              <a:sym typeface="Wingdings" pitchFamily="2" charset="2"/>
            </a:endParaRPr>
          </a:p>
          <a:p>
            <a:pPr algn="just"/>
            <a:r>
              <a:rPr lang="fr-FR" sz="1600">
                <a:solidFill>
                  <a:schemeClr val="bg2"/>
                </a:solidFill>
                <a:sym typeface="Wingdings" pitchFamily="2" charset="2"/>
              </a:rPr>
              <a:t>Il pourra alors s’appuyer sur des faits objectivables qui lui auront été rapportés ou qu’il aura constatés.</a:t>
            </a:r>
          </a:p>
        </p:txBody>
      </p:sp>
      <p:sp>
        <p:nvSpPr>
          <p:cNvPr id="227334" name="Text Box 6"/>
          <p:cNvSpPr txBox="1">
            <a:spLocks noChangeArrowheads="1"/>
          </p:cNvSpPr>
          <p:nvPr/>
        </p:nvSpPr>
        <p:spPr bwMode="auto">
          <a:xfrm>
            <a:off x="304800" y="1885950"/>
            <a:ext cx="617220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27336" name="Text Box 8"/>
          <p:cNvSpPr txBox="1">
            <a:spLocks noChangeArrowheads="1"/>
          </p:cNvSpPr>
          <p:nvPr/>
        </p:nvSpPr>
        <p:spPr bwMode="auto">
          <a:xfrm>
            <a:off x="219075" y="2952750"/>
            <a:ext cx="6353175" cy="290513"/>
          </a:xfrm>
          <a:prstGeom prst="rect">
            <a:avLst/>
          </a:prstGeom>
          <a:noFill/>
          <a:ln w="9525">
            <a:noFill/>
            <a:miter lim="800000"/>
            <a:headEnd/>
            <a:tailEnd/>
          </a:ln>
          <a:effectLst/>
        </p:spPr>
        <p:txBody>
          <a:bodyPr>
            <a:spAutoFit/>
          </a:bodyPr>
          <a:lstStyle/>
          <a:p>
            <a:pPr algn="l">
              <a:spcBef>
                <a:spcPct val="50000"/>
              </a:spcBef>
            </a:pPr>
            <a:r>
              <a:rPr lang="fr-FR" sz="1300"/>
              <a:t>	</a:t>
            </a:r>
          </a:p>
        </p:txBody>
      </p:sp>
      <p:sp>
        <p:nvSpPr>
          <p:cNvPr id="227342" name="Text Box 14"/>
          <p:cNvSpPr txBox="1">
            <a:spLocks noChangeArrowheads="1"/>
          </p:cNvSpPr>
          <p:nvPr/>
        </p:nvSpPr>
        <p:spPr bwMode="auto">
          <a:xfrm>
            <a:off x="247650" y="12858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27343" name="Text Box 15"/>
          <p:cNvSpPr txBox="1">
            <a:spLocks noChangeArrowheads="1"/>
          </p:cNvSpPr>
          <p:nvPr/>
        </p:nvSpPr>
        <p:spPr bwMode="auto">
          <a:xfrm>
            <a:off x="390525" y="1752600"/>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POSTURES A ADOPTER</a:t>
            </a:r>
          </a:p>
        </p:txBody>
      </p:sp>
      <p:pic>
        <p:nvPicPr>
          <p:cNvPr id="227344" name="Picture 16"/>
          <p:cNvPicPr>
            <a:picLocks noChangeAspect="1" noChangeArrowheads="1"/>
          </p:cNvPicPr>
          <p:nvPr/>
        </p:nvPicPr>
        <p:blipFill>
          <a:blip r:embed="rId3" cstate="print"/>
          <a:srcRect/>
          <a:stretch>
            <a:fillRect/>
          </a:stretch>
        </p:blipFill>
        <p:spPr bwMode="auto">
          <a:xfrm>
            <a:off x="4067175" y="2105025"/>
            <a:ext cx="820738" cy="962025"/>
          </a:xfrm>
          <a:prstGeom prst="rect">
            <a:avLst/>
          </a:prstGeom>
          <a:noFill/>
          <a:ln w="9525">
            <a:noFill/>
            <a:miter lim="800000"/>
            <a:headEnd/>
            <a:tailEnd/>
          </a:ln>
          <a:effectLst/>
        </p:spPr>
      </p:pic>
      <p:sp>
        <p:nvSpPr>
          <p:cNvPr id="227345" name="Text Box 17"/>
          <p:cNvSpPr txBox="1">
            <a:spLocks noChangeArrowheads="1"/>
          </p:cNvSpPr>
          <p:nvPr/>
        </p:nvSpPr>
        <p:spPr bwMode="auto">
          <a:xfrm>
            <a:off x="781050" y="2209800"/>
            <a:ext cx="6076950" cy="366713"/>
          </a:xfrm>
          <a:prstGeom prst="rect">
            <a:avLst/>
          </a:prstGeom>
          <a:noFill/>
          <a:ln w="9525">
            <a:noFill/>
            <a:miter lim="800000"/>
            <a:headEnd/>
            <a:tailEnd/>
          </a:ln>
          <a:effectLst/>
        </p:spPr>
        <p:txBody>
          <a:bodyPr>
            <a:spAutoFit/>
          </a:bodyPr>
          <a:lstStyle/>
          <a:p>
            <a:pPr algn="l">
              <a:spcBef>
                <a:spcPct val="50000"/>
              </a:spcBef>
            </a:pPr>
            <a:r>
              <a:rPr lang="fr-FR" sz="1300"/>
              <a:t>	</a:t>
            </a:r>
            <a:r>
              <a:rPr lang="fr-FR" sz="1800">
                <a:solidFill>
                  <a:schemeClr val="bg2"/>
                </a:solidFill>
                <a:sym typeface="Wingdings" pitchFamily="2" charset="2"/>
              </a:rPr>
              <a:t> </a:t>
            </a:r>
            <a:r>
              <a:rPr lang="fr-FR" sz="1800" u="sng">
                <a:solidFill>
                  <a:schemeClr val="bg2"/>
                </a:solidFill>
                <a:sym typeface="Wingdings" pitchFamily="2" charset="2"/>
              </a:rPr>
              <a:t>« Aller vers »</a:t>
            </a:r>
          </a:p>
        </p:txBody>
      </p:sp>
      <p:sp>
        <p:nvSpPr>
          <p:cNvPr id="227346" name="Text Box 18"/>
          <p:cNvSpPr txBox="1">
            <a:spLocks noChangeArrowheads="1"/>
          </p:cNvSpPr>
          <p:nvPr/>
        </p:nvSpPr>
        <p:spPr bwMode="auto">
          <a:xfrm>
            <a:off x="482600" y="4276725"/>
            <a:ext cx="6061075" cy="2208213"/>
          </a:xfrm>
          <a:prstGeom prst="rect">
            <a:avLst/>
          </a:prstGeom>
          <a:noFill/>
          <a:ln w="38100">
            <a:solidFill>
              <a:schemeClr val="bg2"/>
            </a:solidFill>
            <a:miter lim="800000"/>
            <a:headEnd/>
            <a:tailEnd/>
          </a:ln>
          <a:effectLst/>
        </p:spPr>
        <p:txBody>
          <a:bodyPr>
            <a:spAutoFit/>
          </a:bodyPr>
          <a:lstStyle/>
          <a:p>
            <a:pPr algn="l">
              <a:spcBef>
                <a:spcPct val="50000"/>
              </a:spcBef>
            </a:pPr>
            <a:r>
              <a:rPr lang="fr-FR" sz="1600" b="1" u="sng">
                <a:solidFill>
                  <a:schemeClr val="bg2"/>
                </a:solidFill>
              </a:rPr>
              <a:t>Exemples d’observations :</a:t>
            </a:r>
          </a:p>
          <a:p>
            <a:pPr algn="l">
              <a:spcBef>
                <a:spcPct val="50000"/>
              </a:spcBef>
              <a:buFontTx/>
              <a:buChar char="•"/>
            </a:pPr>
            <a:r>
              <a:rPr lang="fr-FR" sz="1600">
                <a:solidFill>
                  <a:schemeClr val="bg2"/>
                </a:solidFill>
              </a:rPr>
              <a:t> Crise de larmes</a:t>
            </a:r>
          </a:p>
          <a:p>
            <a:pPr algn="l">
              <a:spcBef>
                <a:spcPct val="50000"/>
              </a:spcBef>
              <a:buFontTx/>
              <a:buChar char="•"/>
            </a:pPr>
            <a:r>
              <a:rPr lang="fr-FR" sz="1600">
                <a:solidFill>
                  <a:schemeClr val="bg2"/>
                </a:solidFill>
              </a:rPr>
              <a:t> Changement de comportements</a:t>
            </a:r>
          </a:p>
          <a:p>
            <a:pPr algn="l">
              <a:spcBef>
                <a:spcPct val="50000"/>
              </a:spcBef>
              <a:buFontTx/>
              <a:buChar char="•"/>
            </a:pPr>
            <a:r>
              <a:rPr lang="fr-FR" sz="1600">
                <a:solidFill>
                  <a:schemeClr val="bg2"/>
                </a:solidFill>
              </a:rPr>
              <a:t> Amplitude horaire anormale</a:t>
            </a:r>
          </a:p>
          <a:p>
            <a:pPr algn="l">
              <a:spcBef>
                <a:spcPct val="50000"/>
              </a:spcBef>
              <a:buFontTx/>
              <a:buChar char="•"/>
            </a:pPr>
            <a:r>
              <a:rPr lang="fr-FR" sz="1600">
                <a:solidFill>
                  <a:schemeClr val="bg2"/>
                </a:solidFill>
              </a:rPr>
              <a:t> Propos de perte de repères</a:t>
            </a:r>
          </a:p>
          <a:p>
            <a:pPr algn="l">
              <a:spcBef>
                <a:spcPct val="50000"/>
              </a:spcBef>
              <a:buFontTx/>
              <a:buChar char="•"/>
            </a:pPr>
            <a:r>
              <a:rPr lang="fr-FR" sz="1600">
                <a:solidFill>
                  <a:schemeClr val="bg2"/>
                </a:solidFill>
              </a:rPr>
              <a:t> …..</a:t>
            </a:r>
          </a:p>
        </p:txBody>
      </p:sp>
      <p:sp>
        <p:nvSpPr>
          <p:cNvPr id="227348" name="Rectangle 20"/>
          <p:cNvSpPr>
            <a:spLocks noChangeArrowheads="1"/>
          </p:cNvSpPr>
          <p:nvPr/>
        </p:nvSpPr>
        <p:spPr bwMode="auto">
          <a:xfrm>
            <a:off x="1528763" y="8067675"/>
            <a:ext cx="4929187" cy="615950"/>
          </a:xfrm>
          <a:prstGeom prst="rect">
            <a:avLst/>
          </a:prstGeom>
          <a:noFill/>
          <a:ln w="38100">
            <a:solidFill>
              <a:srgbClr val="FF0000"/>
            </a:solidFill>
            <a:miter lim="800000"/>
            <a:headEnd/>
            <a:tailEnd/>
          </a:ln>
          <a:effectLst/>
        </p:spPr>
        <p:txBody>
          <a:bodyPr wrap="none" anchor="ctr"/>
          <a:lstStyle/>
          <a:p>
            <a:endParaRPr lang="fr-FR"/>
          </a:p>
        </p:txBody>
      </p:sp>
      <p:sp>
        <p:nvSpPr>
          <p:cNvPr id="227349" name="Rectangle 21"/>
          <p:cNvSpPr>
            <a:spLocks noChangeArrowheads="1"/>
          </p:cNvSpPr>
          <p:nvPr/>
        </p:nvSpPr>
        <p:spPr bwMode="auto">
          <a:xfrm>
            <a:off x="1563688" y="8074025"/>
            <a:ext cx="4872037" cy="581025"/>
          </a:xfrm>
          <a:prstGeom prst="rect">
            <a:avLst/>
          </a:prstGeom>
          <a:noFill/>
          <a:ln w="9525">
            <a:noFill/>
            <a:miter lim="800000"/>
            <a:headEnd/>
            <a:tailEnd/>
          </a:ln>
          <a:effectLst/>
        </p:spPr>
        <p:txBody>
          <a:bodyPr>
            <a:spAutoFit/>
          </a:bodyPr>
          <a:lstStyle/>
          <a:p>
            <a:pPr algn="l"/>
            <a:r>
              <a:rPr lang="fr-FR" sz="1600" b="1">
                <a:solidFill>
                  <a:schemeClr val="bg2"/>
                </a:solidFill>
                <a:sym typeface="Wingdings" pitchFamily="2" charset="2"/>
              </a:rPr>
              <a:t>Le salarié peut se dérober. </a:t>
            </a:r>
          </a:p>
          <a:p>
            <a:pPr algn="l"/>
            <a:r>
              <a:rPr lang="fr-FR" sz="1600" b="1">
                <a:solidFill>
                  <a:schemeClr val="bg2"/>
                </a:solidFill>
                <a:sym typeface="Wingdings" pitchFamily="2" charset="2"/>
              </a:rPr>
              <a:t>Lui tendre la main mais ne pas « l’obliger »</a:t>
            </a:r>
          </a:p>
        </p:txBody>
      </p:sp>
      <p:pic>
        <p:nvPicPr>
          <p:cNvPr id="227350" name="Picture 22" descr="MC900346317[1]"/>
          <p:cNvPicPr>
            <a:picLocks noChangeAspect="1" noChangeArrowheads="1"/>
          </p:cNvPicPr>
          <p:nvPr/>
        </p:nvPicPr>
        <p:blipFill>
          <a:blip r:embed="rId4" cstate="print"/>
          <a:srcRect/>
          <a:stretch>
            <a:fillRect/>
          </a:stretch>
        </p:blipFill>
        <p:spPr bwMode="auto">
          <a:xfrm>
            <a:off x="485775" y="7975600"/>
            <a:ext cx="903288" cy="695325"/>
          </a:xfrm>
          <a:prstGeom prst="rect">
            <a:avLst/>
          </a:prstGeom>
          <a:noFill/>
        </p:spPr>
      </p:pic>
      <p:sp>
        <p:nvSpPr>
          <p:cNvPr id="227351" name="Text Box 23"/>
          <p:cNvSpPr txBox="1">
            <a:spLocks noChangeArrowheads="1"/>
          </p:cNvSpPr>
          <p:nvPr/>
        </p:nvSpPr>
        <p:spPr bwMode="auto">
          <a:xfrm>
            <a:off x="485775" y="6610350"/>
            <a:ext cx="6048375" cy="1230313"/>
          </a:xfrm>
          <a:prstGeom prst="rect">
            <a:avLst/>
          </a:prstGeom>
          <a:noFill/>
          <a:ln w="38100">
            <a:solidFill>
              <a:schemeClr val="bg2"/>
            </a:solidFill>
            <a:miter lim="800000"/>
            <a:headEnd/>
            <a:tailEnd/>
          </a:ln>
          <a:effectLst/>
        </p:spPr>
        <p:txBody>
          <a:bodyPr>
            <a:spAutoFit/>
          </a:bodyPr>
          <a:lstStyle/>
          <a:p>
            <a:pPr algn="just">
              <a:spcBef>
                <a:spcPct val="50000"/>
              </a:spcBef>
            </a:pPr>
            <a:r>
              <a:rPr lang="fr-FR" sz="1600" b="1" u="sng">
                <a:solidFill>
                  <a:schemeClr val="bg2"/>
                </a:solidFill>
              </a:rPr>
              <a:t>Exemple d’approche :</a:t>
            </a:r>
          </a:p>
          <a:p>
            <a:pPr algn="just">
              <a:spcBef>
                <a:spcPct val="50000"/>
              </a:spcBef>
            </a:pPr>
            <a:r>
              <a:rPr lang="fr-FR" sz="1600">
                <a:solidFill>
                  <a:schemeClr val="bg2"/>
                </a:solidFill>
              </a:rPr>
              <a:t>« Tes collègues m’ont alerté(e) que  [ou « Il m’a semblé remarquer que »] tu pouvais avoir quelques difficultés. Souhaites-tu que nous en discutions? »</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Espace réservé du numéro de diapositive 4"/>
          <p:cNvSpPr>
            <a:spLocks noGrp="1" noChangeArrowheads="1"/>
          </p:cNvSpPr>
          <p:nvPr>
            <p:ph type="sldNum" sz="quarter" idx="10"/>
          </p:nvPr>
        </p:nvSpPr>
        <p:spPr/>
        <p:txBody>
          <a:bodyPr/>
          <a:lstStyle/>
          <a:p>
            <a:pPr>
              <a:defRPr/>
            </a:pPr>
            <a:fld id="{5F4D34DC-DB52-48A3-ABBC-10422074968C}" type="slidenum">
              <a:rPr lang="fr-FR"/>
              <a:pPr>
                <a:defRPr/>
              </a:pPr>
              <a:t>49</a:t>
            </a:fld>
            <a:endParaRPr lang="fr-FR"/>
          </a:p>
        </p:txBody>
      </p:sp>
      <p:sp>
        <p:nvSpPr>
          <p:cNvPr id="231426" name="Text Box 2"/>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31428" name="Text Box 4"/>
          <p:cNvSpPr txBox="1">
            <a:spLocks noChangeArrowheads="1"/>
          </p:cNvSpPr>
          <p:nvPr/>
        </p:nvSpPr>
        <p:spPr bwMode="auto">
          <a:xfrm>
            <a:off x="304800" y="1885950"/>
            <a:ext cx="617220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31430" name="Text Box 6"/>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31431" name="Text Box 7"/>
          <p:cNvSpPr txBox="1">
            <a:spLocks noChangeArrowheads="1"/>
          </p:cNvSpPr>
          <p:nvPr/>
        </p:nvSpPr>
        <p:spPr bwMode="auto">
          <a:xfrm>
            <a:off x="361950" y="1790700"/>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POSTURES A ADOPTER</a:t>
            </a:r>
          </a:p>
        </p:txBody>
      </p:sp>
      <p:sp>
        <p:nvSpPr>
          <p:cNvPr id="231433" name="Text Box 9"/>
          <p:cNvSpPr txBox="1">
            <a:spLocks noChangeArrowheads="1"/>
          </p:cNvSpPr>
          <p:nvPr/>
        </p:nvSpPr>
        <p:spPr bwMode="auto">
          <a:xfrm>
            <a:off x="466725" y="2352675"/>
            <a:ext cx="3238500" cy="366713"/>
          </a:xfrm>
          <a:prstGeom prst="rect">
            <a:avLst/>
          </a:prstGeom>
          <a:noFill/>
          <a:ln w="9525">
            <a:noFill/>
            <a:miter lim="800000"/>
            <a:headEnd/>
            <a:tailEnd/>
          </a:ln>
          <a:effectLst/>
        </p:spPr>
        <p:txBody>
          <a:bodyPr>
            <a:spAutoFit/>
          </a:bodyPr>
          <a:lstStyle/>
          <a:p>
            <a:pPr algn="l">
              <a:spcBef>
                <a:spcPct val="50000"/>
              </a:spcBef>
            </a:pPr>
            <a:r>
              <a:rPr lang="fr-FR" sz="1300"/>
              <a:t>	</a:t>
            </a:r>
            <a:r>
              <a:rPr lang="fr-FR" sz="1800">
                <a:solidFill>
                  <a:schemeClr val="bg2"/>
                </a:solidFill>
                <a:sym typeface="Wingdings" pitchFamily="2" charset="2"/>
              </a:rPr>
              <a:t> </a:t>
            </a:r>
            <a:r>
              <a:rPr lang="fr-FR" sz="1800" u="sng">
                <a:solidFill>
                  <a:schemeClr val="bg2"/>
                </a:solidFill>
                <a:sym typeface="Wingdings" pitchFamily="2" charset="2"/>
              </a:rPr>
              <a:t>« Recevoir »</a:t>
            </a:r>
          </a:p>
        </p:txBody>
      </p:sp>
      <p:pic>
        <p:nvPicPr>
          <p:cNvPr id="231437" name="Picture 13" descr="MC900346317[1]"/>
          <p:cNvPicPr>
            <a:picLocks noChangeAspect="1" noChangeArrowheads="1"/>
          </p:cNvPicPr>
          <p:nvPr/>
        </p:nvPicPr>
        <p:blipFill>
          <a:blip r:embed="rId3" cstate="print"/>
          <a:srcRect/>
          <a:stretch>
            <a:fillRect/>
          </a:stretch>
        </p:blipFill>
        <p:spPr bwMode="auto">
          <a:xfrm>
            <a:off x="333375" y="7270750"/>
            <a:ext cx="903288" cy="695325"/>
          </a:xfrm>
          <a:prstGeom prst="rect">
            <a:avLst/>
          </a:prstGeom>
          <a:noFill/>
        </p:spPr>
      </p:pic>
      <p:pic>
        <p:nvPicPr>
          <p:cNvPr id="231438" name="Picture 14" descr="salaries : Personne pour donner un coup de main pour soulever un ami 3D jusqu'à un haut niveau Banque d'images"/>
          <p:cNvPicPr>
            <a:picLocks noChangeAspect="1" noChangeArrowheads="1"/>
          </p:cNvPicPr>
          <p:nvPr/>
        </p:nvPicPr>
        <p:blipFill>
          <a:blip r:embed="rId4" cstate="print"/>
          <a:srcRect/>
          <a:stretch>
            <a:fillRect/>
          </a:stretch>
        </p:blipFill>
        <p:spPr bwMode="auto">
          <a:xfrm>
            <a:off x="3962400" y="2227263"/>
            <a:ext cx="787400" cy="958850"/>
          </a:xfrm>
          <a:prstGeom prst="rect">
            <a:avLst/>
          </a:prstGeom>
          <a:noFill/>
        </p:spPr>
      </p:pic>
      <p:sp>
        <p:nvSpPr>
          <p:cNvPr id="231439" name="Rectangle 15"/>
          <p:cNvSpPr>
            <a:spLocks noChangeArrowheads="1"/>
          </p:cNvSpPr>
          <p:nvPr/>
        </p:nvSpPr>
        <p:spPr bwMode="auto">
          <a:xfrm>
            <a:off x="482600" y="3233738"/>
            <a:ext cx="5822950" cy="336550"/>
          </a:xfrm>
          <a:prstGeom prst="rect">
            <a:avLst/>
          </a:prstGeom>
          <a:noFill/>
          <a:ln w="9525">
            <a:noFill/>
            <a:miter lim="800000"/>
            <a:headEnd/>
            <a:tailEnd/>
          </a:ln>
          <a:effectLst/>
        </p:spPr>
        <p:txBody>
          <a:bodyPr>
            <a:spAutoFit/>
          </a:bodyPr>
          <a:lstStyle/>
          <a:p>
            <a:pPr algn="l">
              <a:buFont typeface="Wingdings" pitchFamily="2" charset="2"/>
              <a:buNone/>
            </a:pPr>
            <a:r>
              <a:rPr lang="fr-FR" sz="1600" b="1">
                <a:solidFill>
                  <a:schemeClr val="bg2"/>
                </a:solidFill>
                <a:sym typeface="Wingdings" pitchFamily="2" charset="2"/>
              </a:rPr>
              <a:t>Le primo écoutant est sollicité par le salarié concerné</a:t>
            </a:r>
            <a:endParaRPr lang="fr-FR" sz="1600">
              <a:solidFill>
                <a:schemeClr val="bg2"/>
              </a:solidFill>
              <a:sym typeface="Wingdings" pitchFamily="2" charset="2"/>
            </a:endParaRPr>
          </a:p>
        </p:txBody>
      </p:sp>
      <p:sp>
        <p:nvSpPr>
          <p:cNvPr id="231440" name="Text Box 16"/>
          <p:cNvSpPr txBox="1">
            <a:spLocks noChangeArrowheads="1"/>
          </p:cNvSpPr>
          <p:nvPr/>
        </p:nvSpPr>
        <p:spPr bwMode="auto">
          <a:xfrm>
            <a:off x="492125" y="3629025"/>
            <a:ext cx="6061075" cy="1841500"/>
          </a:xfrm>
          <a:prstGeom prst="rect">
            <a:avLst/>
          </a:prstGeom>
          <a:noFill/>
          <a:ln w="38100">
            <a:solidFill>
              <a:schemeClr val="bg2"/>
            </a:solidFill>
            <a:miter lim="800000"/>
            <a:headEnd/>
            <a:tailEnd/>
          </a:ln>
          <a:effectLst/>
        </p:spPr>
        <p:txBody>
          <a:bodyPr>
            <a:spAutoFit/>
          </a:bodyPr>
          <a:lstStyle/>
          <a:p>
            <a:pPr algn="l">
              <a:spcBef>
                <a:spcPct val="50000"/>
              </a:spcBef>
            </a:pPr>
            <a:r>
              <a:rPr lang="fr-FR" sz="1600" b="1" u="sng">
                <a:solidFill>
                  <a:schemeClr val="bg2"/>
                </a:solidFill>
              </a:rPr>
              <a:t>Exemples d’observations :</a:t>
            </a:r>
          </a:p>
          <a:p>
            <a:pPr algn="l">
              <a:spcBef>
                <a:spcPct val="50000"/>
              </a:spcBef>
              <a:buFontTx/>
              <a:buChar char="•"/>
            </a:pPr>
            <a:r>
              <a:rPr lang="fr-FR" sz="1600">
                <a:solidFill>
                  <a:schemeClr val="bg2"/>
                </a:solidFill>
              </a:rPr>
              <a:t> Il exprime un mal-être</a:t>
            </a:r>
          </a:p>
          <a:p>
            <a:pPr algn="l">
              <a:spcBef>
                <a:spcPct val="50000"/>
              </a:spcBef>
              <a:buFontTx/>
              <a:buChar char="•"/>
            </a:pPr>
            <a:r>
              <a:rPr lang="fr-FR" sz="1600">
                <a:solidFill>
                  <a:schemeClr val="bg2"/>
                </a:solidFill>
              </a:rPr>
              <a:t> Il se plaint d’une absence d’écoute</a:t>
            </a:r>
          </a:p>
          <a:p>
            <a:pPr algn="l">
              <a:spcBef>
                <a:spcPct val="50000"/>
              </a:spcBef>
              <a:buFontTx/>
              <a:buChar char="•"/>
            </a:pPr>
            <a:r>
              <a:rPr lang="fr-FR" sz="1600">
                <a:solidFill>
                  <a:schemeClr val="bg2"/>
                </a:solidFill>
              </a:rPr>
              <a:t> Il rencontre des difficultés dans la réalisation de son travail.</a:t>
            </a:r>
          </a:p>
          <a:p>
            <a:pPr algn="l">
              <a:spcBef>
                <a:spcPct val="50000"/>
              </a:spcBef>
              <a:buFontTx/>
              <a:buChar char="•"/>
            </a:pPr>
            <a:r>
              <a:rPr lang="fr-FR" sz="1600">
                <a:solidFill>
                  <a:schemeClr val="bg2"/>
                </a:solidFill>
              </a:rPr>
              <a:t> ….</a:t>
            </a:r>
          </a:p>
        </p:txBody>
      </p:sp>
      <p:sp>
        <p:nvSpPr>
          <p:cNvPr id="231444" name="Rectangle 20"/>
          <p:cNvSpPr>
            <a:spLocks noChangeArrowheads="1"/>
          </p:cNvSpPr>
          <p:nvPr/>
        </p:nvSpPr>
        <p:spPr bwMode="auto">
          <a:xfrm>
            <a:off x="1300163" y="6951663"/>
            <a:ext cx="5100637" cy="1069975"/>
          </a:xfrm>
          <a:prstGeom prst="rect">
            <a:avLst/>
          </a:prstGeom>
          <a:noFill/>
          <a:ln w="9525">
            <a:noFill/>
            <a:miter lim="800000"/>
            <a:headEnd/>
            <a:tailEnd/>
          </a:ln>
          <a:effectLst/>
        </p:spPr>
        <p:txBody>
          <a:bodyPr>
            <a:spAutoFit/>
          </a:bodyPr>
          <a:lstStyle/>
          <a:p>
            <a:pPr algn="l">
              <a:buFontTx/>
              <a:buChar char="•"/>
            </a:pPr>
            <a:r>
              <a:rPr lang="fr-FR" sz="1600" b="1" dirty="0">
                <a:solidFill>
                  <a:schemeClr val="bg2"/>
                </a:solidFill>
                <a:sym typeface="Wingdings" pitchFamily="2" charset="2"/>
              </a:rPr>
              <a:t> Le salarié précise immédiatement un motif échappant à la compétence du </a:t>
            </a:r>
            <a:r>
              <a:rPr lang="fr-FR" sz="1600" b="1" dirty="0" err="1">
                <a:solidFill>
                  <a:schemeClr val="bg2"/>
                </a:solidFill>
                <a:sym typeface="Wingdings" pitchFamily="2" charset="2"/>
              </a:rPr>
              <a:t>primo-écoutant</a:t>
            </a:r>
            <a:endParaRPr lang="fr-FR" sz="1600" b="1" dirty="0">
              <a:solidFill>
                <a:schemeClr val="bg2"/>
              </a:solidFill>
              <a:sym typeface="Wingdings" pitchFamily="2" charset="2"/>
            </a:endParaRPr>
          </a:p>
          <a:p>
            <a:pPr algn="l"/>
            <a:r>
              <a:rPr lang="fr-FR" sz="1600" b="1" dirty="0" smtClean="0">
                <a:solidFill>
                  <a:schemeClr val="bg2"/>
                </a:solidFill>
                <a:sym typeface="Wingdings" pitchFamily="2" charset="2"/>
              </a:rPr>
              <a:t> Le </a:t>
            </a:r>
            <a:r>
              <a:rPr lang="fr-FR" sz="1600" b="1" dirty="0">
                <a:solidFill>
                  <a:schemeClr val="bg2"/>
                </a:solidFill>
                <a:sym typeface="Wingdings" pitchFamily="2" charset="2"/>
              </a:rPr>
              <a:t>salarié débute l’entretien au moment même de l’interpellation. </a:t>
            </a:r>
            <a:endParaRPr lang="fr-FR" sz="2400" b="1" dirty="0">
              <a:solidFill>
                <a:schemeClr val="bg2"/>
              </a:solidFill>
              <a:sym typeface="Wingdings" pitchFamily="2" charset="2"/>
            </a:endParaRPr>
          </a:p>
        </p:txBody>
      </p:sp>
      <p:sp>
        <p:nvSpPr>
          <p:cNvPr id="231445" name="Rectangle 21"/>
          <p:cNvSpPr>
            <a:spLocks noChangeArrowheads="1"/>
          </p:cNvSpPr>
          <p:nvPr/>
        </p:nvSpPr>
        <p:spPr bwMode="auto">
          <a:xfrm>
            <a:off x="1366838" y="6942138"/>
            <a:ext cx="5100637" cy="1093787"/>
          </a:xfrm>
          <a:prstGeom prst="rect">
            <a:avLst/>
          </a:prstGeom>
          <a:noFill/>
          <a:ln w="38100">
            <a:solidFill>
              <a:srgbClr val="FF0000"/>
            </a:solidFill>
            <a:miter lim="800000"/>
            <a:headEnd/>
            <a:tailEnd/>
          </a:ln>
          <a:effectLst/>
        </p:spPr>
        <p:txBody>
          <a:bodyPr wrap="none" anchor="ctr"/>
          <a:lstStyle/>
          <a:p>
            <a:endParaRPr lang="fr-FR"/>
          </a:p>
        </p:txBody>
      </p:sp>
      <p:sp>
        <p:nvSpPr>
          <p:cNvPr id="231446" name="Text Box 22"/>
          <p:cNvSpPr txBox="1">
            <a:spLocks noChangeArrowheads="1"/>
          </p:cNvSpPr>
          <p:nvPr/>
        </p:nvSpPr>
        <p:spPr bwMode="auto">
          <a:xfrm>
            <a:off x="466725" y="5581650"/>
            <a:ext cx="6048375" cy="985838"/>
          </a:xfrm>
          <a:prstGeom prst="rect">
            <a:avLst/>
          </a:prstGeom>
          <a:noFill/>
          <a:ln w="38100">
            <a:solidFill>
              <a:schemeClr val="bg2"/>
            </a:solidFill>
            <a:miter lim="800000"/>
            <a:headEnd/>
            <a:tailEnd/>
          </a:ln>
          <a:effectLst/>
        </p:spPr>
        <p:txBody>
          <a:bodyPr>
            <a:spAutoFit/>
          </a:bodyPr>
          <a:lstStyle/>
          <a:p>
            <a:pPr algn="just">
              <a:spcBef>
                <a:spcPct val="50000"/>
              </a:spcBef>
            </a:pPr>
            <a:r>
              <a:rPr lang="fr-FR" sz="1600" b="1" u="sng">
                <a:solidFill>
                  <a:schemeClr val="bg2"/>
                </a:solidFill>
              </a:rPr>
              <a:t>Exemple d’approche :</a:t>
            </a:r>
          </a:p>
          <a:p>
            <a:pPr algn="just">
              <a:spcBef>
                <a:spcPct val="50000"/>
              </a:spcBef>
            </a:pPr>
            <a:r>
              <a:rPr lang="fr-FR" sz="1600">
                <a:solidFill>
                  <a:schemeClr val="bg2"/>
                </a:solidFill>
              </a:rPr>
              <a:t>« Tu as souhaité que nous nous rencontrions. Je suis là pour t’écouter»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 name="Espace réservé du numéro de diapositive 4"/>
          <p:cNvSpPr>
            <a:spLocks noGrp="1" noChangeArrowheads="1"/>
          </p:cNvSpPr>
          <p:nvPr>
            <p:ph type="sldNum" sz="quarter" idx="10"/>
          </p:nvPr>
        </p:nvSpPr>
        <p:spPr/>
        <p:txBody>
          <a:bodyPr/>
          <a:lstStyle/>
          <a:p>
            <a:pPr>
              <a:defRPr/>
            </a:pPr>
            <a:fld id="{FEF1540E-3119-47DC-B301-B2019C43276F}" type="slidenum">
              <a:rPr lang="fr-FR"/>
              <a:pPr>
                <a:defRPr/>
              </a:pPr>
              <a:t>5</a:t>
            </a:fld>
            <a:endParaRPr lang="fr-FR"/>
          </a:p>
        </p:txBody>
      </p:sp>
      <p:graphicFrame>
        <p:nvGraphicFramePr>
          <p:cNvPr id="282626" name="Group 2"/>
          <p:cNvGraphicFramePr>
            <a:graphicFrameLocks noGrp="1"/>
          </p:cNvGraphicFramePr>
          <p:nvPr/>
        </p:nvGraphicFramePr>
        <p:xfrm>
          <a:off x="6181725" y="2359025"/>
          <a:ext cx="276225" cy="200025"/>
        </p:xfrm>
        <a:graphic>
          <a:graphicData uri="http://schemas.openxmlformats.org/drawingml/2006/table">
            <a:tbl>
              <a:tblPr/>
              <a:tblGrid>
                <a:gridCol w="276225"/>
              </a:tblGrid>
              <a:tr h="200025">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82632" name="Group 8"/>
          <p:cNvGraphicFramePr>
            <a:graphicFrameLocks noGrp="1"/>
          </p:cNvGraphicFramePr>
          <p:nvPr/>
        </p:nvGraphicFramePr>
        <p:xfrm>
          <a:off x="6124575" y="2635250"/>
          <a:ext cx="333375" cy="200025"/>
        </p:xfrm>
        <a:graphic>
          <a:graphicData uri="http://schemas.openxmlformats.org/drawingml/2006/table">
            <a:tbl>
              <a:tblPr/>
              <a:tblGrid>
                <a:gridCol w="333375"/>
              </a:tblGrid>
              <a:tr h="200025">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82638" name="Group 14"/>
          <p:cNvGraphicFramePr>
            <a:graphicFrameLocks noGrp="1"/>
          </p:cNvGraphicFramePr>
          <p:nvPr/>
        </p:nvGraphicFramePr>
        <p:xfrm>
          <a:off x="6153150" y="2901950"/>
          <a:ext cx="314325" cy="260350"/>
        </p:xfrm>
        <a:graphic>
          <a:graphicData uri="http://schemas.openxmlformats.org/drawingml/2006/table">
            <a:tbl>
              <a:tblPr/>
              <a:tblGrid>
                <a:gridCol w="314325"/>
              </a:tblGrid>
              <a:tr h="260350">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fr-FR" sz="13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282644" name="Line 20"/>
          <p:cNvSpPr>
            <a:spLocks noChangeShapeType="1"/>
          </p:cNvSpPr>
          <p:nvPr/>
        </p:nvSpPr>
        <p:spPr bwMode="auto">
          <a:xfrm>
            <a:off x="327025" y="4016375"/>
            <a:ext cx="5794375" cy="0"/>
          </a:xfrm>
          <a:prstGeom prst="line">
            <a:avLst/>
          </a:prstGeom>
          <a:noFill/>
          <a:ln w="9525">
            <a:noFill/>
            <a:round/>
            <a:headEnd/>
            <a:tailEnd/>
          </a:ln>
          <a:effectLst/>
        </p:spPr>
        <p:txBody>
          <a:bodyPr/>
          <a:lstStyle/>
          <a:p>
            <a:endParaRPr lang="fr-FR"/>
          </a:p>
        </p:txBody>
      </p:sp>
      <p:sp>
        <p:nvSpPr>
          <p:cNvPr id="282645" name="Line 21"/>
          <p:cNvSpPr>
            <a:spLocks noChangeShapeType="1"/>
          </p:cNvSpPr>
          <p:nvPr/>
        </p:nvSpPr>
        <p:spPr bwMode="auto">
          <a:xfrm>
            <a:off x="327025" y="4289425"/>
            <a:ext cx="5794375" cy="0"/>
          </a:xfrm>
          <a:prstGeom prst="line">
            <a:avLst/>
          </a:prstGeom>
          <a:noFill/>
          <a:ln w="9525">
            <a:noFill/>
            <a:round/>
            <a:headEnd/>
            <a:tailEnd/>
          </a:ln>
          <a:effectLst/>
        </p:spPr>
        <p:txBody>
          <a:bodyPr/>
          <a:lstStyle/>
          <a:p>
            <a:endParaRPr lang="fr-FR"/>
          </a:p>
        </p:txBody>
      </p:sp>
      <p:sp>
        <p:nvSpPr>
          <p:cNvPr id="282646" name="Line 22"/>
          <p:cNvSpPr>
            <a:spLocks noChangeShapeType="1"/>
          </p:cNvSpPr>
          <p:nvPr/>
        </p:nvSpPr>
        <p:spPr bwMode="auto">
          <a:xfrm>
            <a:off x="327025" y="4016375"/>
            <a:ext cx="0" cy="273050"/>
          </a:xfrm>
          <a:prstGeom prst="line">
            <a:avLst/>
          </a:prstGeom>
          <a:noFill/>
          <a:ln w="9525">
            <a:noFill/>
            <a:round/>
            <a:headEnd/>
            <a:tailEnd/>
          </a:ln>
          <a:effectLst/>
        </p:spPr>
        <p:txBody>
          <a:bodyPr/>
          <a:lstStyle/>
          <a:p>
            <a:endParaRPr lang="fr-FR"/>
          </a:p>
        </p:txBody>
      </p:sp>
      <p:sp>
        <p:nvSpPr>
          <p:cNvPr id="282647" name="Line 23"/>
          <p:cNvSpPr>
            <a:spLocks noChangeShapeType="1"/>
          </p:cNvSpPr>
          <p:nvPr/>
        </p:nvSpPr>
        <p:spPr bwMode="auto">
          <a:xfrm>
            <a:off x="6121400" y="4016375"/>
            <a:ext cx="0" cy="273050"/>
          </a:xfrm>
          <a:prstGeom prst="line">
            <a:avLst/>
          </a:prstGeom>
          <a:noFill/>
          <a:ln w="9525">
            <a:noFill/>
            <a:round/>
            <a:headEnd/>
            <a:tailEnd/>
          </a:ln>
          <a:effectLst/>
        </p:spPr>
        <p:txBody>
          <a:bodyPr/>
          <a:lstStyle/>
          <a:p>
            <a:endParaRPr lang="fr-FR"/>
          </a:p>
        </p:txBody>
      </p:sp>
      <p:sp>
        <p:nvSpPr>
          <p:cNvPr id="282648" name="Line 24"/>
          <p:cNvSpPr>
            <a:spLocks noChangeShapeType="1"/>
          </p:cNvSpPr>
          <p:nvPr/>
        </p:nvSpPr>
        <p:spPr bwMode="auto">
          <a:xfrm>
            <a:off x="6076950" y="4035425"/>
            <a:ext cx="400050" cy="0"/>
          </a:xfrm>
          <a:prstGeom prst="line">
            <a:avLst/>
          </a:prstGeom>
          <a:noFill/>
          <a:ln w="9525">
            <a:noFill/>
            <a:round/>
            <a:headEnd/>
            <a:tailEnd/>
          </a:ln>
          <a:effectLst/>
        </p:spPr>
        <p:txBody>
          <a:bodyPr/>
          <a:lstStyle/>
          <a:p>
            <a:endParaRPr lang="fr-FR"/>
          </a:p>
        </p:txBody>
      </p:sp>
      <p:sp>
        <p:nvSpPr>
          <p:cNvPr id="282649" name="Line 25"/>
          <p:cNvSpPr>
            <a:spLocks noChangeShapeType="1"/>
          </p:cNvSpPr>
          <p:nvPr/>
        </p:nvSpPr>
        <p:spPr bwMode="auto">
          <a:xfrm>
            <a:off x="6076950" y="4308475"/>
            <a:ext cx="400050" cy="0"/>
          </a:xfrm>
          <a:prstGeom prst="line">
            <a:avLst/>
          </a:prstGeom>
          <a:noFill/>
          <a:ln w="9525">
            <a:noFill/>
            <a:round/>
            <a:headEnd/>
            <a:tailEnd/>
          </a:ln>
          <a:effectLst/>
        </p:spPr>
        <p:txBody>
          <a:bodyPr/>
          <a:lstStyle/>
          <a:p>
            <a:endParaRPr lang="fr-FR"/>
          </a:p>
        </p:txBody>
      </p:sp>
      <p:sp>
        <p:nvSpPr>
          <p:cNvPr id="282650" name="Line 26"/>
          <p:cNvSpPr>
            <a:spLocks noChangeShapeType="1"/>
          </p:cNvSpPr>
          <p:nvPr/>
        </p:nvSpPr>
        <p:spPr bwMode="auto">
          <a:xfrm>
            <a:off x="6076950" y="4035425"/>
            <a:ext cx="0" cy="273050"/>
          </a:xfrm>
          <a:prstGeom prst="line">
            <a:avLst/>
          </a:prstGeom>
          <a:noFill/>
          <a:ln w="9525">
            <a:noFill/>
            <a:round/>
            <a:headEnd/>
            <a:tailEnd/>
          </a:ln>
          <a:effectLst/>
        </p:spPr>
        <p:txBody>
          <a:bodyPr/>
          <a:lstStyle/>
          <a:p>
            <a:endParaRPr lang="fr-FR"/>
          </a:p>
        </p:txBody>
      </p:sp>
      <p:sp>
        <p:nvSpPr>
          <p:cNvPr id="282651" name="Line 27"/>
          <p:cNvSpPr>
            <a:spLocks noChangeShapeType="1"/>
          </p:cNvSpPr>
          <p:nvPr/>
        </p:nvSpPr>
        <p:spPr bwMode="auto">
          <a:xfrm>
            <a:off x="6477000" y="4035425"/>
            <a:ext cx="0" cy="273050"/>
          </a:xfrm>
          <a:prstGeom prst="line">
            <a:avLst/>
          </a:prstGeom>
          <a:noFill/>
          <a:ln w="9525">
            <a:noFill/>
            <a:round/>
            <a:headEnd/>
            <a:tailEnd/>
          </a:ln>
          <a:effectLst/>
        </p:spPr>
        <p:txBody>
          <a:bodyPr/>
          <a:lstStyle/>
          <a:p>
            <a:endParaRPr lang="fr-FR"/>
          </a:p>
        </p:txBody>
      </p:sp>
      <p:sp>
        <p:nvSpPr>
          <p:cNvPr id="282652" name="Line 28"/>
          <p:cNvSpPr>
            <a:spLocks noChangeShapeType="1"/>
          </p:cNvSpPr>
          <p:nvPr/>
        </p:nvSpPr>
        <p:spPr bwMode="auto">
          <a:xfrm>
            <a:off x="288925" y="4286250"/>
            <a:ext cx="5794375" cy="0"/>
          </a:xfrm>
          <a:prstGeom prst="line">
            <a:avLst/>
          </a:prstGeom>
          <a:noFill/>
          <a:ln w="9525">
            <a:noFill/>
            <a:round/>
            <a:headEnd/>
            <a:tailEnd/>
          </a:ln>
          <a:effectLst/>
        </p:spPr>
        <p:txBody>
          <a:bodyPr/>
          <a:lstStyle/>
          <a:p>
            <a:endParaRPr lang="fr-FR"/>
          </a:p>
        </p:txBody>
      </p:sp>
      <p:sp>
        <p:nvSpPr>
          <p:cNvPr id="282653" name="Line 29"/>
          <p:cNvSpPr>
            <a:spLocks noChangeShapeType="1"/>
          </p:cNvSpPr>
          <p:nvPr/>
        </p:nvSpPr>
        <p:spPr bwMode="auto">
          <a:xfrm>
            <a:off x="288925" y="4587875"/>
            <a:ext cx="5794375" cy="0"/>
          </a:xfrm>
          <a:prstGeom prst="line">
            <a:avLst/>
          </a:prstGeom>
          <a:noFill/>
          <a:ln w="9525">
            <a:noFill/>
            <a:round/>
            <a:headEnd/>
            <a:tailEnd/>
          </a:ln>
          <a:effectLst/>
        </p:spPr>
        <p:txBody>
          <a:bodyPr/>
          <a:lstStyle/>
          <a:p>
            <a:endParaRPr lang="fr-FR"/>
          </a:p>
        </p:txBody>
      </p:sp>
      <p:sp>
        <p:nvSpPr>
          <p:cNvPr id="282654" name="Line 30"/>
          <p:cNvSpPr>
            <a:spLocks noChangeShapeType="1"/>
          </p:cNvSpPr>
          <p:nvPr/>
        </p:nvSpPr>
        <p:spPr bwMode="auto">
          <a:xfrm>
            <a:off x="6083300" y="4286250"/>
            <a:ext cx="0" cy="301625"/>
          </a:xfrm>
          <a:prstGeom prst="line">
            <a:avLst/>
          </a:prstGeom>
          <a:noFill/>
          <a:ln w="9525">
            <a:noFill/>
            <a:round/>
            <a:headEnd/>
            <a:tailEnd/>
          </a:ln>
          <a:effectLst/>
        </p:spPr>
        <p:txBody>
          <a:bodyPr/>
          <a:lstStyle/>
          <a:p>
            <a:endParaRPr lang="fr-FR"/>
          </a:p>
        </p:txBody>
      </p:sp>
      <p:sp>
        <p:nvSpPr>
          <p:cNvPr id="282655" name="Line 31"/>
          <p:cNvSpPr>
            <a:spLocks noChangeShapeType="1"/>
          </p:cNvSpPr>
          <p:nvPr/>
        </p:nvSpPr>
        <p:spPr bwMode="auto">
          <a:xfrm>
            <a:off x="6124575" y="4311650"/>
            <a:ext cx="352425" cy="0"/>
          </a:xfrm>
          <a:prstGeom prst="line">
            <a:avLst/>
          </a:prstGeom>
          <a:noFill/>
          <a:ln w="9525">
            <a:noFill/>
            <a:round/>
            <a:headEnd/>
            <a:tailEnd/>
          </a:ln>
          <a:effectLst/>
        </p:spPr>
        <p:txBody>
          <a:bodyPr/>
          <a:lstStyle/>
          <a:p>
            <a:endParaRPr lang="fr-FR"/>
          </a:p>
        </p:txBody>
      </p:sp>
      <p:sp>
        <p:nvSpPr>
          <p:cNvPr id="282656" name="Line 32"/>
          <p:cNvSpPr>
            <a:spLocks noChangeShapeType="1"/>
          </p:cNvSpPr>
          <p:nvPr/>
        </p:nvSpPr>
        <p:spPr bwMode="auto">
          <a:xfrm>
            <a:off x="6124575" y="4584700"/>
            <a:ext cx="352425" cy="0"/>
          </a:xfrm>
          <a:prstGeom prst="line">
            <a:avLst/>
          </a:prstGeom>
          <a:noFill/>
          <a:ln w="9525">
            <a:noFill/>
            <a:round/>
            <a:headEnd/>
            <a:tailEnd/>
          </a:ln>
          <a:effectLst/>
        </p:spPr>
        <p:txBody>
          <a:bodyPr/>
          <a:lstStyle/>
          <a:p>
            <a:endParaRPr lang="fr-FR"/>
          </a:p>
        </p:txBody>
      </p:sp>
      <p:sp>
        <p:nvSpPr>
          <p:cNvPr id="282657" name="Line 33"/>
          <p:cNvSpPr>
            <a:spLocks noChangeShapeType="1"/>
          </p:cNvSpPr>
          <p:nvPr/>
        </p:nvSpPr>
        <p:spPr bwMode="auto">
          <a:xfrm>
            <a:off x="6124575" y="4311650"/>
            <a:ext cx="0" cy="273050"/>
          </a:xfrm>
          <a:prstGeom prst="line">
            <a:avLst/>
          </a:prstGeom>
          <a:noFill/>
          <a:ln w="9525">
            <a:noFill/>
            <a:round/>
            <a:headEnd/>
            <a:tailEnd/>
          </a:ln>
          <a:effectLst/>
        </p:spPr>
        <p:txBody>
          <a:bodyPr/>
          <a:lstStyle/>
          <a:p>
            <a:endParaRPr lang="fr-FR"/>
          </a:p>
        </p:txBody>
      </p:sp>
      <p:sp>
        <p:nvSpPr>
          <p:cNvPr id="282658" name="Line 34"/>
          <p:cNvSpPr>
            <a:spLocks noChangeShapeType="1"/>
          </p:cNvSpPr>
          <p:nvPr/>
        </p:nvSpPr>
        <p:spPr bwMode="auto">
          <a:xfrm>
            <a:off x="6477000" y="4311650"/>
            <a:ext cx="0" cy="273050"/>
          </a:xfrm>
          <a:prstGeom prst="line">
            <a:avLst/>
          </a:prstGeom>
          <a:noFill/>
          <a:ln w="9525">
            <a:noFill/>
            <a:round/>
            <a:headEnd/>
            <a:tailEnd/>
          </a:ln>
          <a:effectLst/>
        </p:spPr>
        <p:txBody>
          <a:bodyPr/>
          <a:lstStyle/>
          <a:p>
            <a:endParaRPr lang="fr-FR"/>
          </a:p>
        </p:txBody>
      </p:sp>
      <p:sp>
        <p:nvSpPr>
          <p:cNvPr id="282659" name="Line 35"/>
          <p:cNvSpPr>
            <a:spLocks noChangeShapeType="1"/>
          </p:cNvSpPr>
          <p:nvPr/>
        </p:nvSpPr>
        <p:spPr bwMode="auto">
          <a:xfrm>
            <a:off x="336550" y="4645025"/>
            <a:ext cx="5813425" cy="0"/>
          </a:xfrm>
          <a:prstGeom prst="line">
            <a:avLst/>
          </a:prstGeom>
          <a:noFill/>
          <a:ln w="9525">
            <a:noFill/>
            <a:round/>
            <a:headEnd/>
            <a:tailEnd/>
          </a:ln>
          <a:effectLst/>
        </p:spPr>
        <p:txBody>
          <a:bodyPr/>
          <a:lstStyle/>
          <a:p>
            <a:endParaRPr lang="fr-FR"/>
          </a:p>
        </p:txBody>
      </p:sp>
      <p:sp>
        <p:nvSpPr>
          <p:cNvPr id="282660" name="Line 36"/>
          <p:cNvSpPr>
            <a:spLocks noChangeShapeType="1"/>
          </p:cNvSpPr>
          <p:nvPr/>
        </p:nvSpPr>
        <p:spPr bwMode="auto">
          <a:xfrm>
            <a:off x="336550" y="4918075"/>
            <a:ext cx="5813425" cy="0"/>
          </a:xfrm>
          <a:prstGeom prst="line">
            <a:avLst/>
          </a:prstGeom>
          <a:noFill/>
          <a:ln w="9525">
            <a:noFill/>
            <a:round/>
            <a:headEnd/>
            <a:tailEnd/>
          </a:ln>
          <a:effectLst/>
        </p:spPr>
        <p:txBody>
          <a:bodyPr/>
          <a:lstStyle/>
          <a:p>
            <a:endParaRPr lang="fr-FR"/>
          </a:p>
        </p:txBody>
      </p:sp>
      <p:sp>
        <p:nvSpPr>
          <p:cNvPr id="282661" name="Line 37"/>
          <p:cNvSpPr>
            <a:spLocks noChangeShapeType="1"/>
          </p:cNvSpPr>
          <p:nvPr/>
        </p:nvSpPr>
        <p:spPr bwMode="auto">
          <a:xfrm>
            <a:off x="336550" y="4645025"/>
            <a:ext cx="0" cy="273050"/>
          </a:xfrm>
          <a:prstGeom prst="line">
            <a:avLst/>
          </a:prstGeom>
          <a:noFill/>
          <a:ln w="9525">
            <a:noFill/>
            <a:round/>
            <a:headEnd/>
            <a:tailEnd/>
          </a:ln>
          <a:effectLst/>
        </p:spPr>
        <p:txBody>
          <a:bodyPr/>
          <a:lstStyle/>
          <a:p>
            <a:endParaRPr lang="fr-FR"/>
          </a:p>
        </p:txBody>
      </p:sp>
      <p:sp>
        <p:nvSpPr>
          <p:cNvPr id="282662" name="Line 38"/>
          <p:cNvSpPr>
            <a:spLocks noChangeShapeType="1"/>
          </p:cNvSpPr>
          <p:nvPr/>
        </p:nvSpPr>
        <p:spPr bwMode="auto">
          <a:xfrm>
            <a:off x="6149975" y="4645025"/>
            <a:ext cx="0" cy="273050"/>
          </a:xfrm>
          <a:prstGeom prst="line">
            <a:avLst/>
          </a:prstGeom>
          <a:noFill/>
          <a:ln w="9525">
            <a:noFill/>
            <a:round/>
            <a:headEnd/>
            <a:tailEnd/>
          </a:ln>
          <a:effectLst/>
        </p:spPr>
        <p:txBody>
          <a:bodyPr/>
          <a:lstStyle/>
          <a:p>
            <a:endParaRPr lang="fr-FR"/>
          </a:p>
        </p:txBody>
      </p:sp>
      <p:sp>
        <p:nvSpPr>
          <p:cNvPr id="282663" name="Line 39"/>
          <p:cNvSpPr>
            <a:spLocks noChangeShapeType="1"/>
          </p:cNvSpPr>
          <p:nvPr/>
        </p:nvSpPr>
        <p:spPr bwMode="auto">
          <a:xfrm>
            <a:off x="6096000" y="4597400"/>
            <a:ext cx="390525" cy="0"/>
          </a:xfrm>
          <a:prstGeom prst="line">
            <a:avLst/>
          </a:prstGeom>
          <a:noFill/>
          <a:ln w="9525">
            <a:noFill/>
            <a:round/>
            <a:headEnd/>
            <a:tailEnd/>
          </a:ln>
          <a:effectLst/>
        </p:spPr>
        <p:txBody>
          <a:bodyPr/>
          <a:lstStyle/>
          <a:p>
            <a:endParaRPr lang="fr-FR"/>
          </a:p>
        </p:txBody>
      </p:sp>
      <p:sp>
        <p:nvSpPr>
          <p:cNvPr id="282664" name="Line 40"/>
          <p:cNvSpPr>
            <a:spLocks noChangeShapeType="1"/>
          </p:cNvSpPr>
          <p:nvPr/>
        </p:nvSpPr>
        <p:spPr bwMode="auto">
          <a:xfrm>
            <a:off x="6096000" y="4870450"/>
            <a:ext cx="390525" cy="0"/>
          </a:xfrm>
          <a:prstGeom prst="line">
            <a:avLst/>
          </a:prstGeom>
          <a:noFill/>
          <a:ln w="9525">
            <a:noFill/>
            <a:round/>
            <a:headEnd/>
            <a:tailEnd/>
          </a:ln>
          <a:effectLst/>
        </p:spPr>
        <p:txBody>
          <a:bodyPr/>
          <a:lstStyle/>
          <a:p>
            <a:endParaRPr lang="fr-FR"/>
          </a:p>
        </p:txBody>
      </p:sp>
      <p:sp>
        <p:nvSpPr>
          <p:cNvPr id="282665" name="Line 41"/>
          <p:cNvSpPr>
            <a:spLocks noChangeShapeType="1"/>
          </p:cNvSpPr>
          <p:nvPr/>
        </p:nvSpPr>
        <p:spPr bwMode="auto">
          <a:xfrm>
            <a:off x="6096000" y="4597400"/>
            <a:ext cx="0" cy="273050"/>
          </a:xfrm>
          <a:prstGeom prst="line">
            <a:avLst/>
          </a:prstGeom>
          <a:noFill/>
          <a:ln w="9525">
            <a:noFill/>
            <a:round/>
            <a:headEnd/>
            <a:tailEnd/>
          </a:ln>
          <a:effectLst/>
        </p:spPr>
        <p:txBody>
          <a:bodyPr/>
          <a:lstStyle/>
          <a:p>
            <a:endParaRPr lang="fr-FR"/>
          </a:p>
        </p:txBody>
      </p:sp>
      <p:sp>
        <p:nvSpPr>
          <p:cNvPr id="282666" name="Line 42"/>
          <p:cNvSpPr>
            <a:spLocks noChangeShapeType="1"/>
          </p:cNvSpPr>
          <p:nvPr/>
        </p:nvSpPr>
        <p:spPr bwMode="auto">
          <a:xfrm>
            <a:off x="6486525" y="4597400"/>
            <a:ext cx="0" cy="273050"/>
          </a:xfrm>
          <a:prstGeom prst="line">
            <a:avLst/>
          </a:prstGeom>
          <a:noFill/>
          <a:ln w="9525">
            <a:noFill/>
            <a:round/>
            <a:headEnd/>
            <a:tailEnd/>
          </a:ln>
          <a:effectLst/>
        </p:spPr>
        <p:txBody>
          <a:bodyPr/>
          <a:lstStyle/>
          <a:p>
            <a:endParaRPr lang="fr-FR"/>
          </a:p>
        </p:txBody>
      </p:sp>
      <p:sp>
        <p:nvSpPr>
          <p:cNvPr id="282667" name="Line 43"/>
          <p:cNvSpPr>
            <a:spLocks noChangeShapeType="1"/>
          </p:cNvSpPr>
          <p:nvPr/>
        </p:nvSpPr>
        <p:spPr bwMode="auto">
          <a:xfrm>
            <a:off x="327025" y="4949825"/>
            <a:ext cx="5870575" cy="0"/>
          </a:xfrm>
          <a:prstGeom prst="line">
            <a:avLst/>
          </a:prstGeom>
          <a:noFill/>
          <a:ln w="9525">
            <a:noFill/>
            <a:round/>
            <a:headEnd/>
            <a:tailEnd/>
          </a:ln>
          <a:effectLst/>
        </p:spPr>
        <p:txBody>
          <a:bodyPr/>
          <a:lstStyle/>
          <a:p>
            <a:endParaRPr lang="fr-FR"/>
          </a:p>
        </p:txBody>
      </p:sp>
      <p:sp>
        <p:nvSpPr>
          <p:cNvPr id="282668" name="Line 44"/>
          <p:cNvSpPr>
            <a:spLocks noChangeShapeType="1"/>
          </p:cNvSpPr>
          <p:nvPr/>
        </p:nvSpPr>
        <p:spPr bwMode="auto">
          <a:xfrm>
            <a:off x="327025" y="5222875"/>
            <a:ext cx="5870575" cy="0"/>
          </a:xfrm>
          <a:prstGeom prst="line">
            <a:avLst/>
          </a:prstGeom>
          <a:noFill/>
          <a:ln w="9525">
            <a:noFill/>
            <a:round/>
            <a:headEnd/>
            <a:tailEnd/>
          </a:ln>
          <a:effectLst/>
        </p:spPr>
        <p:txBody>
          <a:bodyPr/>
          <a:lstStyle/>
          <a:p>
            <a:endParaRPr lang="fr-FR"/>
          </a:p>
        </p:txBody>
      </p:sp>
      <p:sp>
        <p:nvSpPr>
          <p:cNvPr id="282669" name="Line 45"/>
          <p:cNvSpPr>
            <a:spLocks noChangeShapeType="1"/>
          </p:cNvSpPr>
          <p:nvPr/>
        </p:nvSpPr>
        <p:spPr bwMode="auto">
          <a:xfrm>
            <a:off x="327025" y="4949825"/>
            <a:ext cx="0" cy="273050"/>
          </a:xfrm>
          <a:prstGeom prst="line">
            <a:avLst/>
          </a:prstGeom>
          <a:noFill/>
          <a:ln w="9525">
            <a:noFill/>
            <a:round/>
            <a:headEnd/>
            <a:tailEnd/>
          </a:ln>
          <a:effectLst/>
        </p:spPr>
        <p:txBody>
          <a:bodyPr/>
          <a:lstStyle/>
          <a:p>
            <a:endParaRPr lang="fr-FR"/>
          </a:p>
        </p:txBody>
      </p:sp>
      <p:sp>
        <p:nvSpPr>
          <p:cNvPr id="282670" name="Line 46"/>
          <p:cNvSpPr>
            <a:spLocks noChangeShapeType="1"/>
          </p:cNvSpPr>
          <p:nvPr/>
        </p:nvSpPr>
        <p:spPr bwMode="auto">
          <a:xfrm>
            <a:off x="6197600" y="4949825"/>
            <a:ext cx="0" cy="273050"/>
          </a:xfrm>
          <a:prstGeom prst="line">
            <a:avLst/>
          </a:prstGeom>
          <a:noFill/>
          <a:ln w="9525">
            <a:noFill/>
            <a:round/>
            <a:headEnd/>
            <a:tailEnd/>
          </a:ln>
          <a:effectLst/>
        </p:spPr>
        <p:txBody>
          <a:bodyPr/>
          <a:lstStyle/>
          <a:p>
            <a:endParaRPr lang="fr-FR"/>
          </a:p>
        </p:txBody>
      </p:sp>
      <p:sp>
        <p:nvSpPr>
          <p:cNvPr id="282671" name="Line 47"/>
          <p:cNvSpPr>
            <a:spLocks noChangeShapeType="1"/>
          </p:cNvSpPr>
          <p:nvPr/>
        </p:nvSpPr>
        <p:spPr bwMode="auto">
          <a:xfrm>
            <a:off x="6076950" y="4930775"/>
            <a:ext cx="400050" cy="0"/>
          </a:xfrm>
          <a:prstGeom prst="line">
            <a:avLst/>
          </a:prstGeom>
          <a:noFill/>
          <a:ln w="9525">
            <a:noFill/>
            <a:round/>
            <a:headEnd/>
            <a:tailEnd/>
          </a:ln>
          <a:effectLst/>
        </p:spPr>
        <p:txBody>
          <a:bodyPr/>
          <a:lstStyle/>
          <a:p>
            <a:endParaRPr lang="fr-FR"/>
          </a:p>
        </p:txBody>
      </p:sp>
      <p:sp>
        <p:nvSpPr>
          <p:cNvPr id="282672" name="Line 48"/>
          <p:cNvSpPr>
            <a:spLocks noChangeShapeType="1"/>
          </p:cNvSpPr>
          <p:nvPr/>
        </p:nvSpPr>
        <p:spPr bwMode="auto">
          <a:xfrm>
            <a:off x="6076950" y="5203825"/>
            <a:ext cx="400050" cy="0"/>
          </a:xfrm>
          <a:prstGeom prst="line">
            <a:avLst/>
          </a:prstGeom>
          <a:noFill/>
          <a:ln w="9525">
            <a:noFill/>
            <a:round/>
            <a:headEnd/>
            <a:tailEnd/>
          </a:ln>
          <a:effectLst/>
        </p:spPr>
        <p:txBody>
          <a:bodyPr/>
          <a:lstStyle/>
          <a:p>
            <a:endParaRPr lang="fr-FR"/>
          </a:p>
        </p:txBody>
      </p:sp>
      <p:sp>
        <p:nvSpPr>
          <p:cNvPr id="282673" name="Line 49"/>
          <p:cNvSpPr>
            <a:spLocks noChangeShapeType="1"/>
          </p:cNvSpPr>
          <p:nvPr/>
        </p:nvSpPr>
        <p:spPr bwMode="auto">
          <a:xfrm>
            <a:off x="6076950" y="4930775"/>
            <a:ext cx="0" cy="273050"/>
          </a:xfrm>
          <a:prstGeom prst="line">
            <a:avLst/>
          </a:prstGeom>
          <a:noFill/>
          <a:ln w="9525">
            <a:noFill/>
            <a:round/>
            <a:headEnd/>
            <a:tailEnd/>
          </a:ln>
          <a:effectLst/>
        </p:spPr>
        <p:txBody>
          <a:bodyPr/>
          <a:lstStyle/>
          <a:p>
            <a:endParaRPr lang="fr-FR"/>
          </a:p>
        </p:txBody>
      </p:sp>
      <p:sp>
        <p:nvSpPr>
          <p:cNvPr id="282674" name="Line 50"/>
          <p:cNvSpPr>
            <a:spLocks noChangeShapeType="1"/>
          </p:cNvSpPr>
          <p:nvPr/>
        </p:nvSpPr>
        <p:spPr bwMode="auto">
          <a:xfrm>
            <a:off x="6477000" y="4930775"/>
            <a:ext cx="0" cy="273050"/>
          </a:xfrm>
          <a:prstGeom prst="line">
            <a:avLst/>
          </a:prstGeom>
          <a:noFill/>
          <a:ln w="9525">
            <a:noFill/>
            <a:round/>
            <a:headEnd/>
            <a:tailEnd/>
          </a:ln>
          <a:effectLst/>
        </p:spPr>
        <p:txBody>
          <a:bodyPr/>
          <a:lstStyle/>
          <a:p>
            <a:endParaRPr lang="fr-FR"/>
          </a:p>
        </p:txBody>
      </p:sp>
      <p:sp>
        <p:nvSpPr>
          <p:cNvPr id="282675" name="Line 51"/>
          <p:cNvSpPr>
            <a:spLocks noChangeShapeType="1"/>
          </p:cNvSpPr>
          <p:nvPr/>
        </p:nvSpPr>
        <p:spPr bwMode="auto">
          <a:xfrm>
            <a:off x="327025" y="5340350"/>
            <a:ext cx="5699125" cy="0"/>
          </a:xfrm>
          <a:prstGeom prst="line">
            <a:avLst/>
          </a:prstGeom>
          <a:noFill/>
          <a:ln w="9525">
            <a:noFill/>
            <a:round/>
            <a:headEnd/>
            <a:tailEnd/>
          </a:ln>
          <a:effectLst/>
        </p:spPr>
        <p:txBody>
          <a:bodyPr/>
          <a:lstStyle/>
          <a:p>
            <a:endParaRPr lang="fr-FR"/>
          </a:p>
        </p:txBody>
      </p:sp>
      <p:sp>
        <p:nvSpPr>
          <p:cNvPr id="282676" name="Line 52"/>
          <p:cNvSpPr>
            <a:spLocks noChangeShapeType="1"/>
          </p:cNvSpPr>
          <p:nvPr/>
        </p:nvSpPr>
        <p:spPr bwMode="auto">
          <a:xfrm>
            <a:off x="327025" y="5613400"/>
            <a:ext cx="5699125" cy="0"/>
          </a:xfrm>
          <a:prstGeom prst="line">
            <a:avLst/>
          </a:prstGeom>
          <a:noFill/>
          <a:ln w="9525">
            <a:noFill/>
            <a:round/>
            <a:headEnd/>
            <a:tailEnd/>
          </a:ln>
          <a:effectLst/>
        </p:spPr>
        <p:txBody>
          <a:bodyPr/>
          <a:lstStyle/>
          <a:p>
            <a:endParaRPr lang="fr-FR"/>
          </a:p>
        </p:txBody>
      </p:sp>
      <p:sp>
        <p:nvSpPr>
          <p:cNvPr id="282677" name="Line 53"/>
          <p:cNvSpPr>
            <a:spLocks noChangeShapeType="1"/>
          </p:cNvSpPr>
          <p:nvPr/>
        </p:nvSpPr>
        <p:spPr bwMode="auto">
          <a:xfrm>
            <a:off x="327025" y="5340350"/>
            <a:ext cx="0" cy="273050"/>
          </a:xfrm>
          <a:prstGeom prst="line">
            <a:avLst/>
          </a:prstGeom>
          <a:noFill/>
          <a:ln w="9525">
            <a:noFill/>
            <a:round/>
            <a:headEnd/>
            <a:tailEnd/>
          </a:ln>
          <a:effectLst/>
        </p:spPr>
        <p:txBody>
          <a:bodyPr/>
          <a:lstStyle/>
          <a:p>
            <a:endParaRPr lang="fr-FR"/>
          </a:p>
        </p:txBody>
      </p:sp>
      <p:sp>
        <p:nvSpPr>
          <p:cNvPr id="282678" name="Line 54"/>
          <p:cNvSpPr>
            <a:spLocks noChangeShapeType="1"/>
          </p:cNvSpPr>
          <p:nvPr/>
        </p:nvSpPr>
        <p:spPr bwMode="auto">
          <a:xfrm>
            <a:off x="6026150" y="5340350"/>
            <a:ext cx="0" cy="273050"/>
          </a:xfrm>
          <a:prstGeom prst="line">
            <a:avLst/>
          </a:prstGeom>
          <a:noFill/>
          <a:ln w="9525">
            <a:noFill/>
            <a:round/>
            <a:headEnd/>
            <a:tailEnd/>
          </a:ln>
          <a:effectLst/>
        </p:spPr>
        <p:txBody>
          <a:bodyPr/>
          <a:lstStyle/>
          <a:p>
            <a:endParaRPr lang="fr-FR"/>
          </a:p>
        </p:txBody>
      </p:sp>
      <p:sp>
        <p:nvSpPr>
          <p:cNvPr id="282679" name="Line 55"/>
          <p:cNvSpPr>
            <a:spLocks noChangeShapeType="1"/>
          </p:cNvSpPr>
          <p:nvPr/>
        </p:nvSpPr>
        <p:spPr bwMode="auto">
          <a:xfrm>
            <a:off x="6124575" y="5340350"/>
            <a:ext cx="352425" cy="0"/>
          </a:xfrm>
          <a:prstGeom prst="line">
            <a:avLst/>
          </a:prstGeom>
          <a:noFill/>
          <a:ln w="9525">
            <a:noFill/>
            <a:round/>
            <a:headEnd/>
            <a:tailEnd/>
          </a:ln>
          <a:effectLst/>
        </p:spPr>
        <p:txBody>
          <a:bodyPr/>
          <a:lstStyle/>
          <a:p>
            <a:endParaRPr lang="fr-FR"/>
          </a:p>
        </p:txBody>
      </p:sp>
      <p:sp>
        <p:nvSpPr>
          <p:cNvPr id="282680" name="Line 56"/>
          <p:cNvSpPr>
            <a:spLocks noChangeShapeType="1"/>
          </p:cNvSpPr>
          <p:nvPr/>
        </p:nvSpPr>
        <p:spPr bwMode="auto">
          <a:xfrm>
            <a:off x="6124575" y="5613400"/>
            <a:ext cx="352425" cy="0"/>
          </a:xfrm>
          <a:prstGeom prst="line">
            <a:avLst/>
          </a:prstGeom>
          <a:noFill/>
          <a:ln w="9525">
            <a:noFill/>
            <a:round/>
            <a:headEnd/>
            <a:tailEnd/>
          </a:ln>
          <a:effectLst/>
        </p:spPr>
        <p:txBody>
          <a:bodyPr/>
          <a:lstStyle/>
          <a:p>
            <a:endParaRPr lang="fr-FR"/>
          </a:p>
        </p:txBody>
      </p:sp>
      <p:sp>
        <p:nvSpPr>
          <p:cNvPr id="282681" name="Line 57"/>
          <p:cNvSpPr>
            <a:spLocks noChangeShapeType="1"/>
          </p:cNvSpPr>
          <p:nvPr/>
        </p:nvSpPr>
        <p:spPr bwMode="auto">
          <a:xfrm>
            <a:off x="6124575" y="5340350"/>
            <a:ext cx="0" cy="273050"/>
          </a:xfrm>
          <a:prstGeom prst="line">
            <a:avLst/>
          </a:prstGeom>
          <a:noFill/>
          <a:ln w="9525">
            <a:noFill/>
            <a:round/>
            <a:headEnd/>
            <a:tailEnd/>
          </a:ln>
          <a:effectLst/>
        </p:spPr>
        <p:txBody>
          <a:bodyPr/>
          <a:lstStyle/>
          <a:p>
            <a:endParaRPr lang="fr-FR"/>
          </a:p>
        </p:txBody>
      </p:sp>
      <p:sp>
        <p:nvSpPr>
          <p:cNvPr id="282682" name="Line 58"/>
          <p:cNvSpPr>
            <a:spLocks noChangeShapeType="1"/>
          </p:cNvSpPr>
          <p:nvPr/>
        </p:nvSpPr>
        <p:spPr bwMode="auto">
          <a:xfrm>
            <a:off x="6477000" y="5340350"/>
            <a:ext cx="0" cy="273050"/>
          </a:xfrm>
          <a:prstGeom prst="line">
            <a:avLst/>
          </a:prstGeom>
          <a:noFill/>
          <a:ln w="9525">
            <a:noFill/>
            <a:round/>
            <a:headEnd/>
            <a:tailEnd/>
          </a:ln>
          <a:effectLst/>
        </p:spPr>
        <p:txBody>
          <a:bodyPr/>
          <a:lstStyle/>
          <a:p>
            <a:endParaRPr lang="fr-FR"/>
          </a:p>
        </p:txBody>
      </p:sp>
      <p:sp>
        <p:nvSpPr>
          <p:cNvPr id="282683" name="Line 59"/>
          <p:cNvSpPr>
            <a:spLocks noChangeShapeType="1"/>
          </p:cNvSpPr>
          <p:nvPr/>
        </p:nvSpPr>
        <p:spPr bwMode="auto">
          <a:xfrm>
            <a:off x="327025" y="5626100"/>
            <a:ext cx="5803900" cy="0"/>
          </a:xfrm>
          <a:prstGeom prst="line">
            <a:avLst/>
          </a:prstGeom>
          <a:noFill/>
          <a:ln w="9525">
            <a:noFill/>
            <a:round/>
            <a:headEnd/>
            <a:tailEnd/>
          </a:ln>
          <a:effectLst/>
        </p:spPr>
        <p:txBody>
          <a:bodyPr/>
          <a:lstStyle/>
          <a:p>
            <a:endParaRPr lang="fr-FR"/>
          </a:p>
        </p:txBody>
      </p:sp>
      <p:sp>
        <p:nvSpPr>
          <p:cNvPr id="282684" name="Line 60"/>
          <p:cNvSpPr>
            <a:spLocks noChangeShapeType="1"/>
          </p:cNvSpPr>
          <p:nvPr/>
        </p:nvSpPr>
        <p:spPr bwMode="auto">
          <a:xfrm>
            <a:off x="327025" y="5899150"/>
            <a:ext cx="5803900" cy="0"/>
          </a:xfrm>
          <a:prstGeom prst="line">
            <a:avLst/>
          </a:prstGeom>
          <a:noFill/>
          <a:ln w="9525">
            <a:noFill/>
            <a:round/>
            <a:headEnd/>
            <a:tailEnd/>
          </a:ln>
          <a:effectLst/>
        </p:spPr>
        <p:txBody>
          <a:bodyPr/>
          <a:lstStyle/>
          <a:p>
            <a:endParaRPr lang="fr-FR"/>
          </a:p>
        </p:txBody>
      </p:sp>
      <p:sp>
        <p:nvSpPr>
          <p:cNvPr id="282685" name="Line 61"/>
          <p:cNvSpPr>
            <a:spLocks noChangeShapeType="1"/>
          </p:cNvSpPr>
          <p:nvPr/>
        </p:nvSpPr>
        <p:spPr bwMode="auto">
          <a:xfrm>
            <a:off x="327025" y="5626100"/>
            <a:ext cx="0" cy="273050"/>
          </a:xfrm>
          <a:prstGeom prst="line">
            <a:avLst/>
          </a:prstGeom>
          <a:noFill/>
          <a:ln w="9525">
            <a:noFill/>
            <a:round/>
            <a:headEnd/>
            <a:tailEnd/>
          </a:ln>
          <a:effectLst/>
        </p:spPr>
        <p:txBody>
          <a:bodyPr/>
          <a:lstStyle/>
          <a:p>
            <a:endParaRPr lang="fr-FR"/>
          </a:p>
        </p:txBody>
      </p:sp>
      <p:sp>
        <p:nvSpPr>
          <p:cNvPr id="282686" name="Line 62"/>
          <p:cNvSpPr>
            <a:spLocks noChangeShapeType="1"/>
          </p:cNvSpPr>
          <p:nvPr/>
        </p:nvSpPr>
        <p:spPr bwMode="auto">
          <a:xfrm>
            <a:off x="6130925" y="5626100"/>
            <a:ext cx="0" cy="273050"/>
          </a:xfrm>
          <a:prstGeom prst="line">
            <a:avLst/>
          </a:prstGeom>
          <a:noFill/>
          <a:ln w="9525">
            <a:noFill/>
            <a:round/>
            <a:headEnd/>
            <a:tailEnd/>
          </a:ln>
          <a:effectLst/>
        </p:spPr>
        <p:txBody>
          <a:bodyPr/>
          <a:lstStyle/>
          <a:p>
            <a:endParaRPr lang="fr-FR"/>
          </a:p>
        </p:txBody>
      </p:sp>
      <p:sp>
        <p:nvSpPr>
          <p:cNvPr id="282687" name="Line 63"/>
          <p:cNvSpPr>
            <a:spLocks noChangeShapeType="1"/>
          </p:cNvSpPr>
          <p:nvPr/>
        </p:nvSpPr>
        <p:spPr bwMode="auto">
          <a:xfrm>
            <a:off x="6096000" y="5645150"/>
            <a:ext cx="371475" cy="0"/>
          </a:xfrm>
          <a:prstGeom prst="line">
            <a:avLst/>
          </a:prstGeom>
          <a:noFill/>
          <a:ln w="9525">
            <a:noFill/>
            <a:round/>
            <a:headEnd/>
            <a:tailEnd/>
          </a:ln>
          <a:effectLst/>
        </p:spPr>
        <p:txBody>
          <a:bodyPr/>
          <a:lstStyle/>
          <a:p>
            <a:endParaRPr lang="fr-FR"/>
          </a:p>
        </p:txBody>
      </p:sp>
      <p:sp>
        <p:nvSpPr>
          <p:cNvPr id="282688" name="Line 64"/>
          <p:cNvSpPr>
            <a:spLocks noChangeShapeType="1"/>
          </p:cNvSpPr>
          <p:nvPr/>
        </p:nvSpPr>
        <p:spPr bwMode="auto">
          <a:xfrm>
            <a:off x="6096000" y="5918200"/>
            <a:ext cx="371475" cy="0"/>
          </a:xfrm>
          <a:prstGeom prst="line">
            <a:avLst/>
          </a:prstGeom>
          <a:noFill/>
          <a:ln w="9525">
            <a:noFill/>
            <a:round/>
            <a:headEnd/>
            <a:tailEnd/>
          </a:ln>
          <a:effectLst/>
        </p:spPr>
        <p:txBody>
          <a:bodyPr/>
          <a:lstStyle/>
          <a:p>
            <a:endParaRPr lang="fr-FR"/>
          </a:p>
        </p:txBody>
      </p:sp>
      <p:sp>
        <p:nvSpPr>
          <p:cNvPr id="282689" name="Line 65"/>
          <p:cNvSpPr>
            <a:spLocks noChangeShapeType="1"/>
          </p:cNvSpPr>
          <p:nvPr/>
        </p:nvSpPr>
        <p:spPr bwMode="auto">
          <a:xfrm>
            <a:off x="6096000" y="5645150"/>
            <a:ext cx="0" cy="273050"/>
          </a:xfrm>
          <a:prstGeom prst="line">
            <a:avLst/>
          </a:prstGeom>
          <a:noFill/>
          <a:ln w="9525">
            <a:noFill/>
            <a:round/>
            <a:headEnd/>
            <a:tailEnd/>
          </a:ln>
          <a:effectLst/>
        </p:spPr>
        <p:txBody>
          <a:bodyPr/>
          <a:lstStyle/>
          <a:p>
            <a:endParaRPr lang="fr-FR"/>
          </a:p>
        </p:txBody>
      </p:sp>
      <p:sp>
        <p:nvSpPr>
          <p:cNvPr id="282690" name="Line 66"/>
          <p:cNvSpPr>
            <a:spLocks noChangeShapeType="1"/>
          </p:cNvSpPr>
          <p:nvPr/>
        </p:nvSpPr>
        <p:spPr bwMode="auto">
          <a:xfrm>
            <a:off x="6467475" y="5645150"/>
            <a:ext cx="0" cy="273050"/>
          </a:xfrm>
          <a:prstGeom prst="line">
            <a:avLst/>
          </a:prstGeom>
          <a:noFill/>
          <a:ln w="9525">
            <a:noFill/>
            <a:round/>
            <a:headEnd/>
            <a:tailEnd/>
          </a:ln>
          <a:effectLst/>
        </p:spPr>
        <p:txBody>
          <a:bodyPr/>
          <a:lstStyle/>
          <a:p>
            <a:endParaRPr lang="fr-FR"/>
          </a:p>
        </p:txBody>
      </p:sp>
      <p:sp>
        <p:nvSpPr>
          <p:cNvPr id="282691" name="Line 67"/>
          <p:cNvSpPr>
            <a:spLocks noChangeShapeType="1"/>
          </p:cNvSpPr>
          <p:nvPr/>
        </p:nvSpPr>
        <p:spPr bwMode="auto">
          <a:xfrm>
            <a:off x="346075" y="5940425"/>
            <a:ext cx="5670550" cy="0"/>
          </a:xfrm>
          <a:prstGeom prst="line">
            <a:avLst/>
          </a:prstGeom>
          <a:noFill/>
          <a:ln w="9525">
            <a:noFill/>
            <a:round/>
            <a:headEnd/>
            <a:tailEnd/>
          </a:ln>
          <a:effectLst/>
        </p:spPr>
        <p:txBody>
          <a:bodyPr/>
          <a:lstStyle/>
          <a:p>
            <a:endParaRPr lang="fr-FR"/>
          </a:p>
        </p:txBody>
      </p:sp>
      <p:sp>
        <p:nvSpPr>
          <p:cNvPr id="282692" name="Line 68"/>
          <p:cNvSpPr>
            <a:spLocks noChangeShapeType="1"/>
          </p:cNvSpPr>
          <p:nvPr/>
        </p:nvSpPr>
        <p:spPr bwMode="auto">
          <a:xfrm>
            <a:off x="346075" y="6213475"/>
            <a:ext cx="5670550" cy="0"/>
          </a:xfrm>
          <a:prstGeom prst="line">
            <a:avLst/>
          </a:prstGeom>
          <a:noFill/>
          <a:ln w="9525">
            <a:noFill/>
            <a:round/>
            <a:headEnd/>
            <a:tailEnd/>
          </a:ln>
          <a:effectLst/>
        </p:spPr>
        <p:txBody>
          <a:bodyPr/>
          <a:lstStyle/>
          <a:p>
            <a:endParaRPr lang="fr-FR"/>
          </a:p>
        </p:txBody>
      </p:sp>
      <p:sp>
        <p:nvSpPr>
          <p:cNvPr id="282693" name="Line 69"/>
          <p:cNvSpPr>
            <a:spLocks noChangeShapeType="1"/>
          </p:cNvSpPr>
          <p:nvPr/>
        </p:nvSpPr>
        <p:spPr bwMode="auto">
          <a:xfrm>
            <a:off x="346075" y="5940425"/>
            <a:ext cx="0" cy="273050"/>
          </a:xfrm>
          <a:prstGeom prst="line">
            <a:avLst/>
          </a:prstGeom>
          <a:noFill/>
          <a:ln w="9525">
            <a:noFill/>
            <a:round/>
            <a:headEnd/>
            <a:tailEnd/>
          </a:ln>
          <a:effectLst/>
        </p:spPr>
        <p:txBody>
          <a:bodyPr/>
          <a:lstStyle/>
          <a:p>
            <a:endParaRPr lang="fr-FR"/>
          </a:p>
        </p:txBody>
      </p:sp>
      <p:sp>
        <p:nvSpPr>
          <p:cNvPr id="282694" name="Line 70"/>
          <p:cNvSpPr>
            <a:spLocks noChangeShapeType="1"/>
          </p:cNvSpPr>
          <p:nvPr/>
        </p:nvSpPr>
        <p:spPr bwMode="auto">
          <a:xfrm>
            <a:off x="6016625" y="5940425"/>
            <a:ext cx="0" cy="273050"/>
          </a:xfrm>
          <a:prstGeom prst="line">
            <a:avLst/>
          </a:prstGeom>
          <a:noFill/>
          <a:ln w="9525">
            <a:noFill/>
            <a:round/>
            <a:headEnd/>
            <a:tailEnd/>
          </a:ln>
          <a:effectLst/>
        </p:spPr>
        <p:txBody>
          <a:bodyPr/>
          <a:lstStyle/>
          <a:p>
            <a:endParaRPr lang="fr-FR"/>
          </a:p>
        </p:txBody>
      </p:sp>
      <p:sp>
        <p:nvSpPr>
          <p:cNvPr id="282695" name="Line 71"/>
          <p:cNvSpPr>
            <a:spLocks noChangeShapeType="1"/>
          </p:cNvSpPr>
          <p:nvPr/>
        </p:nvSpPr>
        <p:spPr bwMode="auto">
          <a:xfrm>
            <a:off x="6096000" y="5959475"/>
            <a:ext cx="381000" cy="0"/>
          </a:xfrm>
          <a:prstGeom prst="line">
            <a:avLst/>
          </a:prstGeom>
          <a:noFill/>
          <a:ln w="9525">
            <a:noFill/>
            <a:round/>
            <a:headEnd/>
            <a:tailEnd/>
          </a:ln>
          <a:effectLst/>
        </p:spPr>
        <p:txBody>
          <a:bodyPr/>
          <a:lstStyle/>
          <a:p>
            <a:endParaRPr lang="fr-FR"/>
          </a:p>
        </p:txBody>
      </p:sp>
      <p:sp>
        <p:nvSpPr>
          <p:cNvPr id="282696" name="Line 72"/>
          <p:cNvSpPr>
            <a:spLocks noChangeShapeType="1"/>
          </p:cNvSpPr>
          <p:nvPr/>
        </p:nvSpPr>
        <p:spPr bwMode="auto">
          <a:xfrm>
            <a:off x="6096000" y="6232525"/>
            <a:ext cx="381000" cy="0"/>
          </a:xfrm>
          <a:prstGeom prst="line">
            <a:avLst/>
          </a:prstGeom>
          <a:noFill/>
          <a:ln w="9525">
            <a:noFill/>
            <a:round/>
            <a:headEnd/>
            <a:tailEnd/>
          </a:ln>
          <a:effectLst/>
        </p:spPr>
        <p:txBody>
          <a:bodyPr/>
          <a:lstStyle/>
          <a:p>
            <a:endParaRPr lang="fr-FR"/>
          </a:p>
        </p:txBody>
      </p:sp>
      <p:sp>
        <p:nvSpPr>
          <p:cNvPr id="282697" name="Line 73"/>
          <p:cNvSpPr>
            <a:spLocks noChangeShapeType="1"/>
          </p:cNvSpPr>
          <p:nvPr/>
        </p:nvSpPr>
        <p:spPr bwMode="auto">
          <a:xfrm>
            <a:off x="6096000" y="5959475"/>
            <a:ext cx="0" cy="273050"/>
          </a:xfrm>
          <a:prstGeom prst="line">
            <a:avLst/>
          </a:prstGeom>
          <a:noFill/>
          <a:ln w="9525">
            <a:noFill/>
            <a:round/>
            <a:headEnd/>
            <a:tailEnd/>
          </a:ln>
          <a:effectLst/>
        </p:spPr>
        <p:txBody>
          <a:bodyPr/>
          <a:lstStyle/>
          <a:p>
            <a:endParaRPr lang="fr-FR"/>
          </a:p>
        </p:txBody>
      </p:sp>
      <p:sp>
        <p:nvSpPr>
          <p:cNvPr id="282698" name="Line 74"/>
          <p:cNvSpPr>
            <a:spLocks noChangeShapeType="1"/>
          </p:cNvSpPr>
          <p:nvPr/>
        </p:nvSpPr>
        <p:spPr bwMode="auto">
          <a:xfrm>
            <a:off x="6477000" y="5959475"/>
            <a:ext cx="0" cy="273050"/>
          </a:xfrm>
          <a:prstGeom prst="line">
            <a:avLst/>
          </a:prstGeom>
          <a:noFill/>
          <a:ln w="9525">
            <a:noFill/>
            <a:round/>
            <a:headEnd/>
            <a:tailEnd/>
          </a:ln>
          <a:effectLst/>
        </p:spPr>
        <p:txBody>
          <a:bodyPr/>
          <a:lstStyle/>
          <a:p>
            <a:endParaRPr lang="fr-FR"/>
          </a:p>
        </p:txBody>
      </p:sp>
      <p:sp>
        <p:nvSpPr>
          <p:cNvPr id="282699" name="Line 75"/>
          <p:cNvSpPr>
            <a:spLocks noChangeShapeType="1"/>
          </p:cNvSpPr>
          <p:nvPr/>
        </p:nvSpPr>
        <p:spPr bwMode="auto">
          <a:xfrm>
            <a:off x="327025" y="6235700"/>
            <a:ext cx="5308600" cy="85725"/>
          </a:xfrm>
          <a:prstGeom prst="line">
            <a:avLst/>
          </a:prstGeom>
          <a:noFill/>
          <a:ln w="9525">
            <a:noFill/>
            <a:round/>
            <a:headEnd/>
            <a:tailEnd/>
          </a:ln>
          <a:effectLst/>
        </p:spPr>
        <p:txBody>
          <a:bodyPr/>
          <a:lstStyle/>
          <a:p>
            <a:endParaRPr lang="fr-FR"/>
          </a:p>
        </p:txBody>
      </p:sp>
      <p:sp>
        <p:nvSpPr>
          <p:cNvPr id="282700" name="Line 76"/>
          <p:cNvSpPr>
            <a:spLocks noChangeShapeType="1"/>
          </p:cNvSpPr>
          <p:nvPr/>
        </p:nvSpPr>
        <p:spPr bwMode="auto">
          <a:xfrm>
            <a:off x="327025" y="6594475"/>
            <a:ext cx="5308600" cy="0"/>
          </a:xfrm>
          <a:prstGeom prst="line">
            <a:avLst/>
          </a:prstGeom>
          <a:noFill/>
          <a:ln w="9525">
            <a:noFill/>
            <a:round/>
            <a:headEnd/>
            <a:tailEnd/>
          </a:ln>
          <a:effectLst/>
        </p:spPr>
        <p:txBody>
          <a:bodyPr/>
          <a:lstStyle/>
          <a:p>
            <a:endParaRPr lang="fr-FR"/>
          </a:p>
        </p:txBody>
      </p:sp>
      <p:sp>
        <p:nvSpPr>
          <p:cNvPr id="282701" name="Line 77"/>
          <p:cNvSpPr>
            <a:spLocks noChangeShapeType="1"/>
          </p:cNvSpPr>
          <p:nvPr/>
        </p:nvSpPr>
        <p:spPr bwMode="auto">
          <a:xfrm>
            <a:off x="327025" y="6321425"/>
            <a:ext cx="0" cy="273050"/>
          </a:xfrm>
          <a:prstGeom prst="line">
            <a:avLst/>
          </a:prstGeom>
          <a:noFill/>
          <a:ln w="9525">
            <a:noFill/>
            <a:round/>
            <a:headEnd/>
            <a:tailEnd/>
          </a:ln>
          <a:effectLst/>
        </p:spPr>
        <p:txBody>
          <a:bodyPr/>
          <a:lstStyle/>
          <a:p>
            <a:endParaRPr lang="fr-FR"/>
          </a:p>
        </p:txBody>
      </p:sp>
      <p:sp>
        <p:nvSpPr>
          <p:cNvPr id="282702" name="Line 78"/>
          <p:cNvSpPr>
            <a:spLocks noChangeShapeType="1"/>
          </p:cNvSpPr>
          <p:nvPr/>
        </p:nvSpPr>
        <p:spPr bwMode="auto">
          <a:xfrm>
            <a:off x="5635625" y="6321425"/>
            <a:ext cx="0" cy="273050"/>
          </a:xfrm>
          <a:prstGeom prst="line">
            <a:avLst/>
          </a:prstGeom>
          <a:noFill/>
          <a:ln w="9525">
            <a:noFill/>
            <a:round/>
            <a:headEnd/>
            <a:tailEnd/>
          </a:ln>
          <a:effectLst/>
        </p:spPr>
        <p:txBody>
          <a:bodyPr/>
          <a:lstStyle/>
          <a:p>
            <a:endParaRPr lang="fr-FR"/>
          </a:p>
        </p:txBody>
      </p:sp>
      <p:sp>
        <p:nvSpPr>
          <p:cNvPr id="282703" name="Line 79"/>
          <p:cNvSpPr>
            <a:spLocks noChangeShapeType="1"/>
          </p:cNvSpPr>
          <p:nvPr/>
        </p:nvSpPr>
        <p:spPr bwMode="auto">
          <a:xfrm>
            <a:off x="288925" y="6521450"/>
            <a:ext cx="5746750" cy="0"/>
          </a:xfrm>
          <a:prstGeom prst="line">
            <a:avLst/>
          </a:prstGeom>
          <a:noFill/>
          <a:ln w="9525">
            <a:noFill/>
            <a:round/>
            <a:headEnd/>
            <a:tailEnd/>
          </a:ln>
          <a:effectLst/>
        </p:spPr>
        <p:txBody>
          <a:bodyPr/>
          <a:lstStyle/>
          <a:p>
            <a:endParaRPr lang="fr-FR"/>
          </a:p>
        </p:txBody>
      </p:sp>
      <p:sp>
        <p:nvSpPr>
          <p:cNvPr id="282704" name="Line 80"/>
          <p:cNvSpPr>
            <a:spLocks noChangeShapeType="1"/>
          </p:cNvSpPr>
          <p:nvPr/>
        </p:nvSpPr>
        <p:spPr bwMode="auto">
          <a:xfrm>
            <a:off x="288925" y="6794500"/>
            <a:ext cx="5746750" cy="0"/>
          </a:xfrm>
          <a:prstGeom prst="line">
            <a:avLst/>
          </a:prstGeom>
          <a:noFill/>
          <a:ln w="9525">
            <a:noFill/>
            <a:round/>
            <a:headEnd/>
            <a:tailEnd/>
          </a:ln>
          <a:effectLst/>
        </p:spPr>
        <p:txBody>
          <a:bodyPr/>
          <a:lstStyle/>
          <a:p>
            <a:endParaRPr lang="fr-FR"/>
          </a:p>
        </p:txBody>
      </p:sp>
      <p:sp>
        <p:nvSpPr>
          <p:cNvPr id="282705" name="Line 81"/>
          <p:cNvSpPr>
            <a:spLocks noChangeShapeType="1"/>
          </p:cNvSpPr>
          <p:nvPr/>
        </p:nvSpPr>
        <p:spPr bwMode="auto">
          <a:xfrm>
            <a:off x="288925" y="6521450"/>
            <a:ext cx="0" cy="273050"/>
          </a:xfrm>
          <a:prstGeom prst="line">
            <a:avLst/>
          </a:prstGeom>
          <a:noFill/>
          <a:ln w="9525">
            <a:noFill/>
            <a:round/>
            <a:headEnd/>
            <a:tailEnd/>
          </a:ln>
          <a:effectLst/>
        </p:spPr>
        <p:txBody>
          <a:bodyPr/>
          <a:lstStyle/>
          <a:p>
            <a:endParaRPr lang="fr-FR"/>
          </a:p>
        </p:txBody>
      </p:sp>
      <p:sp>
        <p:nvSpPr>
          <p:cNvPr id="282706" name="Line 82"/>
          <p:cNvSpPr>
            <a:spLocks noChangeShapeType="1"/>
          </p:cNvSpPr>
          <p:nvPr/>
        </p:nvSpPr>
        <p:spPr bwMode="auto">
          <a:xfrm>
            <a:off x="6035675" y="6521450"/>
            <a:ext cx="0" cy="273050"/>
          </a:xfrm>
          <a:prstGeom prst="line">
            <a:avLst/>
          </a:prstGeom>
          <a:noFill/>
          <a:ln w="9525">
            <a:noFill/>
            <a:round/>
            <a:headEnd/>
            <a:tailEnd/>
          </a:ln>
          <a:effectLst/>
        </p:spPr>
        <p:txBody>
          <a:bodyPr/>
          <a:lstStyle/>
          <a:p>
            <a:endParaRPr lang="fr-FR"/>
          </a:p>
        </p:txBody>
      </p:sp>
      <p:sp>
        <p:nvSpPr>
          <p:cNvPr id="282707" name="Line 83"/>
          <p:cNvSpPr>
            <a:spLocks noChangeShapeType="1"/>
          </p:cNvSpPr>
          <p:nvPr/>
        </p:nvSpPr>
        <p:spPr bwMode="auto">
          <a:xfrm>
            <a:off x="6048375" y="6502400"/>
            <a:ext cx="419100" cy="0"/>
          </a:xfrm>
          <a:prstGeom prst="line">
            <a:avLst/>
          </a:prstGeom>
          <a:noFill/>
          <a:ln w="9525">
            <a:noFill/>
            <a:round/>
            <a:headEnd/>
            <a:tailEnd/>
          </a:ln>
          <a:effectLst/>
        </p:spPr>
        <p:txBody>
          <a:bodyPr/>
          <a:lstStyle/>
          <a:p>
            <a:endParaRPr lang="fr-FR"/>
          </a:p>
        </p:txBody>
      </p:sp>
      <p:sp>
        <p:nvSpPr>
          <p:cNvPr id="282708" name="Line 84"/>
          <p:cNvSpPr>
            <a:spLocks noChangeShapeType="1"/>
          </p:cNvSpPr>
          <p:nvPr/>
        </p:nvSpPr>
        <p:spPr bwMode="auto">
          <a:xfrm>
            <a:off x="6048375" y="6775450"/>
            <a:ext cx="419100" cy="0"/>
          </a:xfrm>
          <a:prstGeom prst="line">
            <a:avLst/>
          </a:prstGeom>
          <a:noFill/>
          <a:ln w="9525">
            <a:noFill/>
            <a:round/>
            <a:headEnd/>
            <a:tailEnd/>
          </a:ln>
          <a:effectLst/>
        </p:spPr>
        <p:txBody>
          <a:bodyPr/>
          <a:lstStyle/>
          <a:p>
            <a:endParaRPr lang="fr-FR"/>
          </a:p>
        </p:txBody>
      </p:sp>
      <p:sp>
        <p:nvSpPr>
          <p:cNvPr id="282709" name="Line 85"/>
          <p:cNvSpPr>
            <a:spLocks noChangeShapeType="1"/>
          </p:cNvSpPr>
          <p:nvPr/>
        </p:nvSpPr>
        <p:spPr bwMode="auto">
          <a:xfrm>
            <a:off x="6048375" y="6502400"/>
            <a:ext cx="0" cy="273050"/>
          </a:xfrm>
          <a:prstGeom prst="line">
            <a:avLst/>
          </a:prstGeom>
          <a:noFill/>
          <a:ln w="9525">
            <a:noFill/>
            <a:round/>
            <a:headEnd/>
            <a:tailEnd/>
          </a:ln>
          <a:effectLst/>
        </p:spPr>
        <p:txBody>
          <a:bodyPr/>
          <a:lstStyle/>
          <a:p>
            <a:endParaRPr lang="fr-FR"/>
          </a:p>
        </p:txBody>
      </p:sp>
      <p:sp>
        <p:nvSpPr>
          <p:cNvPr id="282710" name="Line 86"/>
          <p:cNvSpPr>
            <a:spLocks noChangeShapeType="1"/>
          </p:cNvSpPr>
          <p:nvPr/>
        </p:nvSpPr>
        <p:spPr bwMode="auto">
          <a:xfrm>
            <a:off x="6467475" y="6502400"/>
            <a:ext cx="0" cy="273050"/>
          </a:xfrm>
          <a:prstGeom prst="line">
            <a:avLst/>
          </a:prstGeom>
          <a:noFill/>
          <a:ln w="9525">
            <a:noFill/>
            <a:round/>
            <a:headEnd/>
            <a:tailEnd/>
          </a:ln>
          <a:effectLst/>
        </p:spPr>
        <p:txBody>
          <a:bodyPr/>
          <a:lstStyle/>
          <a:p>
            <a:endParaRPr lang="fr-FR"/>
          </a:p>
        </p:txBody>
      </p:sp>
      <p:sp>
        <p:nvSpPr>
          <p:cNvPr id="282711" name="Line 87"/>
          <p:cNvSpPr>
            <a:spLocks noChangeShapeType="1"/>
          </p:cNvSpPr>
          <p:nvPr/>
        </p:nvSpPr>
        <p:spPr bwMode="auto">
          <a:xfrm>
            <a:off x="327025" y="6826250"/>
            <a:ext cx="5746750" cy="0"/>
          </a:xfrm>
          <a:prstGeom prst="line">
            <a:avLst/>
          </a:prstGeom>
          <a:noFill/>
          <a:ln w="9525">
            <a:noFill/>
            <a:round/>
            <a:headEnd/>
            <a:tailEnd/>
          </a:ln>
          <a:effectLst/>
        </p:spPr>
        <p:txBody>
          <a:bodyPr/>
          <a:lstStyle/>
          <a:p>
            <a:endParaRPr lang="fr-FR"/>
          </a:p>
        </p:txBody>
      </p:sp>
      <p:sp>
        <p:nvSpPr>
          <p:cNvPr id="282712" name="Line 88"/>
          <p:cNvSpPr>
            <a:spLocks noChangeShapeType="1"/>
          </p:cNvSpPr>
          <p:nvPr/>
        </p:nvSpPr>
        <p:spPr bwMode="auto">
          <a:xfrm>
            <a:off x="327025" y="7099300"/>
            <a:ext cx="5746750" cy="0"/>
          </a:xfrm>
          <a:prstGeom prst="line">
            <a:avLst/>
          </a:prstGeom>
          <a:noFill/>
          <a:ln w="9525">
            <a:noFill/>
            <a:round/>
            <a:headEnd/>
            <a:tailEnd/>
          </a:ln>
          <a:effectLst/>
        </p:spPr>
        <p:txBody>
          <a:bodyPr/>
          <a:lstStyle/>
          <a:p>
            <a:endParaRPr lang="fr-FR"/>
          </a:p>
        </p:txBody>
      </p:sp>
      <p:sp>
        <p:nvSpPr>
          <p:cNvPr id="282713" name="Line 89"/>
          <p:cNvSpPr>
            <a:spLocks noChangeShapeType="1"/>
          </p:cNvSpPr>
          <p:nvPr/>
        </p:nvSpPr>
        <p:spPr bwMode="auto">
          <a:xfrm>
            <a:off x="327025" y="6826250"/>
            <a:ext cx="0" cy="273050"/>
          </a:xfrm>
          <a:prstGeom prst="line">
            <a:avLst/>
          </a:prstGeom>
          <a:noFill/>
          <a:ln w="9525">
            <a:noFill/>
            <a:round/>
            <a:headEnd/>
            <a:tailEnd/>
          </a:ln>
          <a:effectLst/>
        </p:spPr>
        <p:txBody>
          <a:bodyPr/>
          <a:lstStyle/>
          <a:p>
            <a:endParaRPr lang="fr-FR"/>
          </a:p>
        </p:txBody>
      </p:sp>
      <p:sp>
        <p:nvSpPr>
          <p:cNvPr id="282714" name="Line 90"/>
          <p:cNvSpPr>
            <a:spLocks noChangeShapeType="1"/>
          </p:cNvSpPr>
          <p:nvPr/>
        </p:nvSpPr>
        <p:spPr bwMode="auto">
          <a:xfrm>
            <a:off x="6073775" y="6826250"/>
            <a:ext cx="0" cy="273050"/>
          </a:xfrm>
          <a:prstGeom prst="line">
            <a:avLst/>
          </a:prstGeom>
          <a:noFill/>
          <a:ln w="9525">
            <a:noFill/>
            <a:round/>
            <a:headEnd/>
            <a:tailEnd/>
          </a:ln>
          <a:effectLst/>
        </p:spPr>
        <p:txBody>
          <a:bodyPr/>
          <a:lstStyle/>
          <a:p>
            <a:endParaRPr lang="fr-FR"/>
          </a:p>
        </p:txBody>
      </p:sp>
      <p:sp>
        <p:nvSpPr>
          <p:cNvPr id="282715" name="Line 91"/>
          <p:cNvSpPr>
            <a:spLocks noChangeShapeType="1"/>
          </p:cNvSpPr>
          <p:nvPr/>
        </p:nvSpPr>
        <p:spPr bwMode="auto">
          <a:xfrm>
            <a:off x="6096000" y="6835775"/>
            <a:ext cx="352425" cy="0"/>
          </a:xfrm>
          <a:prstGeom prst="line">
            <a:avLst/>
          </a:prstGeom>
          <a:noFill/>
          <a:ln w="9525">
            <a:noFill/>
            <a:round/>
            <a:headEnd/>
            <a:tailEnd/>
          </a:ln>
          <a:effectLst/>
        </p:spPr>
        <p:txBody>
          <a:bodyPr/>
          <a:lstStyle/>
          <a:p>
            <a:endParaRPr lang="fr-FR"/>
          </a:p>
        </p:txBody>
      </p:sp>
      <p:sp>
        <p:nvSpPr>
          <p:cNvPr id="282716" name="Line 92"/>
          <p:cNvSpPr>
            <a:spLocks noChangeShapeType="1"/>
          </p:cNvSpPr>
          <p:nvPr/>
        </p:nvSpPr>
        <p:spPr bwMode="auto">
          <a:xfrm>
            <a:off x="6096000" y="7108825"/>
            <a:ext cx="352425" cy="0"/>
          </a:xfrm>
          <a:prstGeom prst="line">
            <a:avLst/>
          </a:prstGeom>
          <a:noFill/>
          <a:ln w="9525">
            <a:noFill/>
            <a:round/>
            <a:headEnd/>
            <a:tailEnd/>
          </a:ln>
          <a:effectLst/>
        </p:spPr>
        <p:txBody>
          <a:bodyPr/>
          <a:lstStyle/>
          <a:p>
            <a:endParaRPr lang="fr-FR"/>
          </a:p>
        </p:txBody>
      </p:sp>
      <p:sp>
        <p:nvSpPr>
          <p:cNvPr id="282717" name="Line 93"/>
          <p:cNvSpPr>
            <a:spLocks noChangeShapeType="1"/>
          </p:cNvSpPr>
          <p:nvPr/>
        </p:nvSpPr>
        <p:spPr bwMode="auto">
          <a:xfrm>
            <a:off x="6096000" y="6835775"/>
            <a:ext cx="0" cy="273050"/>
          </a:xfrm>
          <a:prstGeom prst="line">
            <a:avLst/>
          </a:prstGeom>
          <a:noFill/>
          <a:ln w="9525">
            <a:noFill/>
            <a:round/>
            <a:headEnd/>
            <a:tailEnd/>
          </a:ln>
          <a:effectLst/>
        </p:spPr>
        <p:txBody>
          <a:bodyPr/>
          <a:lstStyle/>
          <a:p>
            <a:endParaRPr lang="fr-FR"/>
          </a:p>
        </p:txBody>
      </p:sp>
      <p:sp>
        <p:nvSpPr>
          <p:cNvPr id="282718" name="Line 94"/>
          <p:cNvSpPr>
            <a:spLocks noChangeShapeType="1"/>
          </p:cNvSpPr>
          <p:nvPr/>
        </p:nvSpPr>
        <p:spPr bwMode="auto">
          <a:xfrm>
            <a:off x="6448425" y="6835775"/>
            <a:ext cx="0" cy="273050"/>
          </a:xfrm>
          <a:prstGeom prst="line">
            <a:avLst/>
          </a:prstGeom>
          <a:noFill/>
          <a:ln w="9525">
            <a:noFill/>
            <a:round/>
            <a:headEnd/>
            <a:tailEnd/>
          </a:ln>
          <a:effectLst/>
        </p:spPr>
        <p:txBody>
          <a:bodyPr/>
          <a:lstStyle/>
          <a:p>
            <a:endParaRPr lang="fr-FR"/>
          </a:p>
        </p:txBody>
      </p:sp>
      <p:sp>
        <p:nvSpPr>
          <p:cNvPr id="282719" name="Rectangle 95"/>
          <p:cNvSpPr>
            <a:spLocks noChangeArrowheads="1"/>
          </p:cNvSpPr>
          <p:nvPr/>
        </p:nvSpPr>
        <p:spPr bwMode="auto">
          <a:xfrm>
            <a:off x="514350" y="1373188"/>
            <a:ext cx="1411288" cy="396875"/>
          </a:xfrm>
          <a:prstGeom prst="rect">
            <a:avLst/>
          </a:prstGeom>
          <a:noFill/>
          <a:ln w="9525">
            <a:noFill/>
            <a:miter lim="800000"/>
            <a:headEnd/>
            <a:tailEnd/>
          </a:ln>
          <a:effectLst/>
        </p:spPr>
        <p:txBody>
          <a:bodyPr wrap="none">
            <a:spAutoFit/>
          </a:bodyPr>
          <a:lstStyle/>
          <a:p>
            <a:r>
              <a:rPr lang="fr-FR" sz="2000" b="1">
                <a:solidFill>
                  <a:schemeClr val="accent2"/>
                </a:solidFill>
              </a:rPr>
              <a:t>Sommaire</a:t>
            </a:r>
          </a:p>
        </p:txBody>
      </p:sp>
      <p:graphicFrame>
        <p:nvGraphicFramePr>
          <p:cNvPr id="282794" name="Group 170"/>
          <p:cNvGraphicFramePr>
            <a:graphicFrameLocks noGrp="1"/>
          </p:cNvGraphicFramePr>
          <p:nvPr/>
        </p:nvGraphicFramePr>
        <p:xfrm>
          <a:off x="533400" y="1943100"/>
          <a:ext cx="6010275" cy="4023868"/>
        </p:xfrm>
        <a:graphic>
          <a:graphicData uri="http://schemas.openxmlformats.org/drawingml/2006/table">
            <a:tbl>
              <a:tblPr/>
              <a:tblGrid>
                <a:gridCol w="5619750"/>
                <a:gridCol w="390525"/>
              </a:tblGrid>
              <a:tr h="790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 – CONSEILS POUR PRIMO ECOUTANT…………………………………..</a:t>
                      </a:r>
                      <a:endParaRPr kumimoji="0" lang="fr-FR" sz="1200" b="0" i="0" u="none" strike="noStrike" cap="none" normalizeH="0" baseline="0" dirty="0" smtClean="0">
                        <a:ln>
                          <a:noFill/>
                        </a:ln>
                        <a:solidFill>
                          <a:schemeClr val="bg2"/>
                        </a:solidFill>
                        <a:effectLst/>
                        <a:latin typeface="Arial" charset="0"/>
                        <a:sym typeface="Wingdings" pitchFamily="2" charset="2"/>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0"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LES CONSEILS POUR AGIR…………………………………………………………..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smtClean="0">
                          <a:ln>
                            <a:noFill/>
                          </a:ln>
                          <a:solidFill>
                            <a:schemeClr val="bg2"/>
                          </a:solidFill>
                          <a:effectLst/>
                          <a:latin typeface="Arial" charset="0"/>
                          <a:sym typeface="Wingdings" pitchFamily="2" charset="2"/>
                        </a:rPr>
                        <a:t></a:t>
                      </a:r>
                      <a:r>
                        <a:rPr kumimoji="0" lang="fr-FR" sz="1100" b="1" i="0" u="none" strike="noStrike" cap="none" normalizeH="0" baseline="0" dirty="0" smtClean="0">
                          <a:ln>
                            <a:noFill/>
                          </a:ln>
                          <a:solidFill>
                            <a:schemeClr val="bg2"/>
                          </a:solidFill>
                          <a:effectLst/>
                          <a:latin typeface="Arial" charset="0"/>
                          <a:sym typeface="Wingdings" pitchFamily="2" charset="2"/>
                        </a:rPr>
                        <a:t> LES DANGERS ET LES PIEGES…........................................................................</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65</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66</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8 – ORIENTER LE SALARIE......................................................................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PROCESSUS………………….………………………………………………………..</a:t>
                      </a:r>
                      <a:r>
                        <a:rPr kumimoji="0" lang="fr-FR" sz="1300" b="1" i="0" u="none" strike="noStrike" cap="none" normalizeH="0" baseline="0" smtClean="0">
                          <a:ln>
                            <a:noFill/>
                          </a:ln>
                          <a:solidFill>
                            <a:schemeClr val="bg2"/>
                          </a:solidFill>
                          <a:effectLst/>
                          <a:latin typeface="Arial"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smtClean="0">
                          <a:ln>
                            <a:noFill/>
                          </a:ln>
                          <a:solidFill>
                            <a:schemeClr val="bg2"/>
                          </a:solidFill>
                          <a:effectLst/>
                          <a:latin typeface="Arial" charset="0"/>
                        </a:rPr>
                        <a:t>     </a:t>
                      </a:r>
                      <a:r>
                        <a:rPr kumimoji="0" lang="fr-FR" sz="1300" b="1" i="0" u="none" strike="noStrike" cap="none" normalizeH="0" baseline="0" smtClean="0">
                          <a:ln>
                            <a:noFill/>
                          </a:ln>
                          <a:solidFill>
                            <a:schemeClr val="bg2"/>
                          </a:solidFill>
                          <a:effectLst/>
                          <a:latin typeface="Arial" charset="0"/>
                          <a:sym typeface="Wingdings" pitchFamily="2" charset="2"/>
                        </a:rPr>
                        <a:t> </a:t>
                      </a:r>
                      <a:r>
                        <a:rPr kumimoji="0" lang="fr-FR" sz="1100" b="1" i="0" u="none" strike="noStrike" cap="none" normalizeH="0" baseline="0" smtClean="0">
                          <a:ln>
                            <a:noFill/>
                          </a:ln>
                          <a:solidFill>
                            <a:schemeClr val="bg2"/>
                          </a:solidFill>
                          <a:effectLst/>
                          <a:latin typeface="Arial" charset="0"/>
                          <a:sym typeface="Wingdings" pitchFamily="2" charset="2"/>
                        </a:rPr>
                        <a:t>ILLUSTRATION DU PROCESSUS………………….……………………………….</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74</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75</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76</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139839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9 – VOS PERSONNES RESSOURCES……………………………………….</a:t>
                      </a:r>
                      <a:endParaRPr kumimoji="0" lang="fr-FR" sz="1200" b="0" i="0" u="none" strike="noStrike" cap="none" normalizeH="0" baseline="0" dirty="0" smtClean="0">
                        <a:ln>
                          <a:noFill/>
                        </a:ln>
                        <a:solidFill>
                          <a:schemeClr val="bg2"/>
                        </a:solidFill>
                        <a:effectLst/>
                        <a:latin typeface="Arial" charset="0"/>
                        <a:sym typeface="Wingdings" pitchFamily="2" charset="2"/>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CONTACTER LES PERSONNES RESSOURCES...............................................</a:t>
                      </a:r>
                      <a:endParaRPr kumimoji="0" lang="fr-FR" sz="1200" b="0" i="0" u="none" strike="noStrike" cap="none" normalizeH="0" baseline="0" dirty="0" smtClean="0">
                        <a:ln>
                          <a:noFill/>
                        </a:ln>
                        <a:solidFill>
                          <a:schemeClr val="bg2"/>
                        </a:solidFill>
                        <a:effectLst/>
                        <a:latin typeface="Arial" charset="0"/>
                        <a:sym typeface="Wingdings" pitchFamily="2" charset="2"/>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100" b="1" i="0" u="none" strike="noStrike" cap="none" normalizeH="0" baseline="0" dirty="0" smtClean="0">
                          <a:ln>
                            <a:noFill/>
                          </a:ln>
                          <a:solidFill>
                            <a:schemeClr val="bg2"/>
                          </a:solidFill>
                          <a:effectLst/>
                          <a:latin typeface="Arial" charset="0"/>
                          <a:sym typeface="Wingdings" pitchFamily="2" charset="2"/>
                        </a:rPr>
                        <a:t> VOS PARTENAIRES INSTITUTIONNELS............................................................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1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100" b="1" i="0" u="none" strike="noStrike" cap="none" normalizeH="0" baseline="0" dirty="0" smtClean="0">
                          <a:ln>
                            <a:noFill/>
                          </a:ln>
                          <a:solidFill>
                            <a:schemeClr val="bg2"/>
                          </a:solidFill>
                          <a:effectLst/>
                          <a:latin typeface="Arial" charset="0"/>
                          <a:sym typeface="Wingdings" pitchFamily="2" charset="2"/>
                        </a:rPr>
                        <a:t> VOS PARTENAIRES PROFESSIONNELS DE SANTE……………………………</a:t>
                      </a:r>
                      <a:endParaRPr kumimoji="0" lang="fr-FR" sz="1200" b="0" i="0" u="none" strike="noStrike" cap="none" normalizeH="0" baseline="0" dirty="0" smtClean="0">
                        <a:ln>
                          <a:noFill/>
                        </a:ln>
                        <a:solidFill>
                          <a:schemeClr val="bg2"/>
                        </a:solidFill>
                        <a:effectLst/>
                        <a:latin typeface="Arial" charset="0"/>
                        <a:sym typeface="Wingdings" pitchFamily="2" charset="2"/>
                      </a:endParaRP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77</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78</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79</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80</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10 – EN GUISE DE CONCLUSION………………………………..…………..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UNE COMPETENCE RECONNUE ET NON UNE FONCTION……………………</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83</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11 – POUR ALLER PLUS LOIN………………………………..………………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    </a:t>
                      </a:r>
                      <a:r>
                        <a:rPr kumimoji="0" lang="fr-FR" sz="1300" b="1" i="0" u="none" strike="noStrike" cap="none" normalizeH="0" baseline="0" dirty="0" err="1" smtClean="0">
                          <a:ln>
                            <a:noFill/>
                          </a:ln>
                          <a:solidFill>
                            <a:schemeClr val="bg2"/>
                          </a:solidFill>
                          <a:effectLst/>
                          <a:latin typeface="Arial" charset="0"/>
                          <a:sym typeface="Wingdings" pitchFamily="2" charset="2"/>
                        </a:rPr>
                        <a:t></a:t>
                      </a:r>
                      <a:r>
                        <a:rPr kumimoji="0" lang="fr-FR" sz="1300" b="1" i="0" u="none" strike="noStrike" cap="none" normalizeH="0" baseline="0" dirty="0" smtClean="0">
                          <a:ln>
                            <a:noFill/>
                          </a:ln>
                          <a:solidFill>
                            <a:schemeClr val="bg2"/>
                          </a:solidFill>
                          <a:effectLst/>
                          <a:latin typeface="Arial" charset="0"/>
                          <a:sym typeface="Wingdings" pitchFamily="2" charset="2"/>
                        </a:rPr>
                        <a:t> </a:t>
                      </a:r>
                      <a:r>
                        <a:rPr kumimoji="0" lang="fr-FR" sz="1100" b="1" i="0" u="none" strike="noStrike" cap="none" normalizeH="0" baseline="0" dirty="0" smtClean="0">
                          <a:ln>
                            <a:noFill/>
                          </a:ln>
                          <a:solidFill>
                            <a:schemeClr val="bg2"/>
                          </a:solidFill>
                          <a:effectLst/>
                          <a:latin typeface="Arial" charset="0"/>
                          <a:sym typeface="Wingdings" pitchFamily="2" charset="2"/>
                        </a:rPr>
                        <a:t>BIBLIOGRAPHIE…………………………………………………………………………</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85</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fr-FR" sz="1300" b="1" i="0" u="none" strike="noStrike" cap="none" normalizeH="0" baseline="0" dirty="0" smtClean="0">
                          <a:ln>
                            <a:noFill/>
                          </a:ln>
                          <a:solidFill>
                            <a:schemeClr val="bg2"/>
                          </a:solidFill>
                          <a:effectLst/>
                          <a:latin typeface="Arial" charset="0"/>
                        </a:rPr>
                        <a:t>86</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Espace réservé du numéro de diapositive 4"/>
          <p:cNvSpPr>
            <a:spLocks noGrp="1" noChangeArrowheads="1"/>
          </p:cNvSpPr>
          <p:nvPr>
            <p:ph type="sldNum" sz="quarter" idx="10"/>
          </p:nvPr>
        </p:nvSpPr>
        <p:spPr/>
        <p:txBody>
          <a:bodyPr/>
          <a:lstStyle/>
          <a:p>
            <a:pPr>
              <a:defRPr/>
            </a:pPr>
            <a:fld id="{EDB9F9ED-FF0B-43A3-B478-A2FE503390AE}" type="slidenum">
              <a:rPr lang="fr-FR"/>
              <a:pPr>
                <a:defRPr/>
              </a:pPr>
              <a:t>50</a:t>
            </a:fld>
            <a:endParaRPr lang="fr-FR"/>
          </a:p>
        </p:txBody>
      </p:sp>
      <p:sp>
        <p:nvSpPr>
          <p:cNvPr id="234499" name="Text Box 3"/>
          <p:cNvSpPr txBox="1">
            <a:spLocks noChangeArrowheads="1"/>
          </p:cNvSpPr>
          <p:nvPr/>
        </p:nvSpPr>
        <p:spPr bwMode="auto">
          <a:xfrm>
            <a:off x="323850" y="6151563"/>
            <a:ext cx="6232525" cy="290512"/>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34500" name="Text Box 4"/>
          <p:cNvSpPr txBox="1">
            <a:spLocks noChangeArrowheads="1"/>
          </p:cNvSpPr>
          <p:nvPr/>
        </p:nvSpPr>
        <p:spPr bwMode="auto">
          <a:xfrm>
            <a:off x="-2035175" y="23272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234501" name="Text Box 5"/>
          <p:cNvSpPr txBox="1">
            <a:spLocks noChangeArrowheads="1"/>
          </p:cNvSpPr>
          <p:nvPr/>
        </p:nvSpPr>
        <p:spPr bwMode="auto">
          <a:xfrm>
            <a:off x="-1819275" y="25431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234504" name="Text Box 8"/>
          <p:cNvSpPr txBox="1">
            <a:spLocks noChangeArrowheads="1"/>
          </p:cNvSpPr>
          <p:nvPr/>
        </p:nvSpPr>
        <p:spPr bwMode="auto">
          <a:xfrm>
            <a:off x="860425" y="4046538"/>
            <a:ext cx="4095750" cy="366712"/>
          </a:xfrm>
          <a:prstGeom prst="rect">
            <a:avLst/>
          </a:prstGeom>
          <a:noFill/>
          <a:ln w="9525">
            <a:noFill/>
            <a:miter lim="800000"/>
            <a:headEnd/>
            <a:tailEnd/>
          </a:ln>
          <a:effectLst/>
        </p:spPr>
        <p:txBody>
          <a:bodyPr wrap="none">
            <a:spAutoFit/>
          </a:bodyPr>
          <a:lstStyle/>
          <a:p>
            <a:pPr algn="l"/>
            <a:r>
              <a:rPr lang="fr-FR" sz="1300" b="1">
                <a:solidFill>
                  <a:schemeClr val="bg2"/>
                </a:solidFill>
                <a:sym typeface="Wingdings" pitchFamily="2" charset="2"/>
              </a:rPr>
              <a:t>	</a:t>
            </a:r>
            <a:r>
              <a:rPr lang="fr-FR" sz="1800">
                <a:solidFill>
                  <a:schemeClr val="bg2"/>
                </a:solidFill>
                <a:sym typeface="Wingdings" pitchFamily="2" charset="2"/>
              </a:rPr>
              <a:t> </a:t>
            </a:r>
            <a:r>
              <a:rPr lang="fr-FR" sz="1800" u="sng">
                <a:solidFill>
                  <a:schemeClr val="bg2"/>
                </a:solidFill>
                <a:sym typeface="Wingdings" pitchFamily="2" charset="2"/>
              </a:rPr>
              <a:t>Eléments de base à retenir</a:t>
            </a:r>
          </a:p>
        </p:txBody>
      </p:sp>
      <p:sp>
        <p:nvSpPr>
          <p:cNvPr id="234505" name="Text Box 9"/>
          <p:cNvSpPr txBox="1">
            <a:spLocks noChangeArrowheads="1"/>
          </p:cNvSpPr>
          <p:nvPr/>
        </p:nvSpPr>
        <p:spPr bwMode="auto">
          <a:xfrm>
            <a:off x="485775" y="4332288"/>
            <a:ext cx="6232525" cy="4148137"/>
          </a:xfrm>
          <a:prstGeom prst="rect">
            <a:avLst/>
          </a:prstGeom>
          <a:noFill/>
          <a:ln w="9525">
            <a:noFill/>
            <a:miter lim="800000"/>
            <a:headEnd/>
            <a:tailEnd/>
          </a:ln>
          <a:effectLst/>
        </p:spPr>
        <p:txBody>
          <a:bodyPr>
            <a:spAutoFit/>
          </a:bodyPr>
          <a:lstStyle/>
          <a:p>
            <a:pPr algn="l">
              <a:spcBef>
                <a:spcPct val="50000"/>
              </a:spcBef>
              <a:buFont typeface="Wingdings" pitchFamily="2" charset="2"/>
              <a:buChar char="Ø"/>
            </a:pPr>
            <a:r>
              <a:rPr lang="fr-FR" sz="1400" b="1" u="sng" dirty="0">
                <a:solidFill>
                  <a:schemeClr val="bg2"/>
                </a:solidFill>
                <a:sym typeface="Wingdings" pitchFamily="2" charset="2"/>
              </a:rPr>
              <a:t> Rester attentif aux éléments verbaux et non verbaux de la communication</a:t>
            </a:r>
            <a:r>
              <a:rPr lang="fr-FR" sz="1400" b="1" dirty="0">
                <a:solidFill>
                  <a:schemeClr val="bg2"/>
                </a:solidFill>
                <a:sym typeface="Wingdings" pitchFamily="2" charset="2"/>
              </a:rPr>
              <a:t> :</a:t>
            </a:r>
          </a:p>
          <a:p>
            <a:pPr algn="just">
              <a:spcBef>
                <a:spcPct val="50000"/>
              </a:spcBef>
              <a:buFont typeface="Wingdings" pitchFamily="2" charset="2"/>
              <a:buNone/>
            </a:pPr>
            <a:endParaRPr lang="fr-FR" sz="800" b="1" dirty="0">
              <a:solidFill>
                <a:schemeClr val="bg2"/>
              </a:solidFill>
              <a:sym typeface="Wingdings" pitchFamily="2" charset="2"/>
            </a:endParaRPr>
          </a:p>
          <a:p>
            <a:pPr algn="l"/>
            <a:r>
              <a:rPr lang="fr-FR" sz="1300" b="1" dirty="0">
                <a:solidFill>
                  <a:schemeClr val="bg2"/>
                </a:solidFill>
              </a:rPr>
              <a:t>	</a:t>
            </a:r>
            <a:r>
              <a:rPr lang="fr-FR" sz="1300" b="1" dirty="0" err="1">
                <a:solidFill>
                  <a:schemeClr val="bg2"/>
                </a:solidFill>
                <a:sym typeface="Wingdings" pitchFamily="2" charset="2"/>
              </a:rPr>
              <a:t></a:t>
            </a:r>
            <a:r>
              <a:rPr lang="fr-FR" sz="1300" b="1" dirty="0">
                <a:solidFill>
                  <a:schemeClr val="bg2"/>
                </a:solidFill>
                <a:sym typeface="Wingdings" pitchFamily="2" charset="2"/>
              </a:rPr>
              <a:t> </a:t>
            </a:r>
            <a:r>
              <a:rPr lang="fr-FR" sz="1300" b="1" dirty="0">
                <a:solidFill>
                  <a:schemeClr val="bg2"/>
                </a:solidFill>
              </a:rPr>
              <a:t>Eléments verbaux</a:t>
            </a:r>
            <a:r>
              <a:rPr lang="fr-FR" sz="1300" i="1" dirty="0">
                <a:solidFill>
                  <a:schemeClr val="bg2"/>
                </a:solidFill>
              </a:rPr>
              <a:t> :</a:t>
            </a:r>
            <a:r>
              <a:rPr lang="fr-FR" sz="1300" dirty="0">
                <a:solidFill>
                  <a:schemeClr val="bg2"/>
                </a:solidFill>
              </a:rPr>
              <a:t> intensité de la voix, intonation de la voix,</a:t>
            </a:r>
            <a:r>
              <a:rPr lang="fr-FR" sz="1300" dirty="0" smtClean="0">
                <a:solidFill>
                  <a:schemeClr val="bg2"/>
                </a:solidFill>
              </a:rPr>
              <a:t> rythme </a:t>
            </a:r>
            <a:r>
              <a:rPr lang="fr-FR" sz="1300" dirty="0">
                <a:solidFill>
                  <a:schemeClr val="bg2"/>
                </a:solidFill>
              </a:rPr>
              <a:t>des paroles et quantité de parole. </a:t>
            </a:r>
            <a:endParaRPr lang="fr-FR" sz="1300" b="1" i="1" dirty="0">
              <a:solidFill>
                <a:schemeClr val="bg2"/>
              </a:solidFill>
            </a:endParaRPr>
          </a:p>
          <a:p>
            <a:pPr algn="l"/>
            <a:r>
              <a:rPr lang="fr-FR" sz="1300" b="1" dirty="0">
                <a:solidFill>
                  <a:schemeClr val="bg2"/>
                </a:solidFill>
              </a:rPr>
              <a:t>	</a:t>
            </a:r>
            <a:r>
              <a:rPr lang="fr-FR" sz="1300" b="1" dirty="0" err="1">
                <a:solidFill>
                  <a:schemeClr val="bg2"/>
                </a:solidFill>
                <a:sym typeface="Wingdings" pitchFamily="2" charset="2"/>
              </a:rPr>
              <a:t></a:t>
            </a:r>
            <a:r>
              <a:rPr lang="fr-FR" sz="1300" b="1" dirty="0">
                <a:solidFill>
                  <a:schemeClr val="bg2"/>
                </a:solidFill>
                <a:sym typeface="Wingdings" pitchFamily="2" charset="2"/>
              </a:rPr>
              <a:t> </a:t>
            </a:r>
            <a:r>
              <a:rPr lang="fr-FR" sz="1300" b="1" dirty="0">
                <a:solidFill>
                  <a:schemeClr val="bg2"/>
                </a:solidFill>
              </a:rPr>
              <a:t>Eléments non verbaux</a:t>
            </a:r>
            <a:r>
              <a:rPr lang="fr-FR" sz="1300" dirty="0">
                <a:solidFill>
                  <a:schemeClr val="bg2"/>
                </a:solidFill>
              </a:rPr>
              <a:t> : regard, expression du visage, position </a:t>
            </a:r>
          </a:p>
          <a:p>
            <a:pPr algn="l"/>
            <a:r>
              <a:rPr lang="fr-FR" sz="1300" dirty="0">
                <a:solidFill>
                  <a:schemeClr val="bg2"/>
                </a:solidFill>
              </a:rPr>
              <a:t>	du corps, mouvements du corps, …</a:t>
            </a:r>
          </a:p>
          <a:p>
            <a:pPr algn="l"/>
            <a:endParaRPr lang="fr-FR" sz="800" dirty="0">
              <a:solidFill>
                <a:schemeClr val="bg2"/>
              </a:solidFill>
            </a:endParaRPr>
          </a:p>
          <a:p>
            <a:pPr algn="l">
              <a:buFont typeface="Wingdings" pitchFamily="2" charset="2"/>
              <a:buChar char="Ø"/>
            </a:pPr>
            <a:r>
              <a:rPr lang="fr-FR" sz="1400" b="1" u="sng" dirty="0">
                <a:solidFill>
                  <a:schemeClr val="bg2"/>
                </a:solidFill>
                <a:sym typeface="Wingdings" pitchFamily="2" charset="2"/>
              </a:rPr>
              <a:t> Etre dans l’empathie :</a:t>
            </a:r>
            <a:r>
              <a:rPr lang="fr-FR" sz="1300" b="1" u="sng" dirty="0">
                <a:solidFill>
                  <a:schemeClr val="bg2"/>
                </a:solidFill>
                <a:sym typeface="Wingdings" pitchFamily="2" charset="2"/>
              </a:rPr>
              <a:t> </a:t>
            </a:r>
            <a:r>
              <a:rPr lang="fr-FR" sz="1300" dirty="0">
                <a:solidFill>
                  <a:schemeClr val="bg2"/>
                </a:solidFill>
                <a:sym typeface="Wingdings" pitchFamily="2" charset="2"/>
              </a:rPr>
              <a:t>c’est-à-dire avoir une habilité à percevoir, à identifier et à comprendre les sentiments ou émotions d’une autre personne </a:t>
            </a:r>
            <a:r>
              <a:rPr lang="fr-FR" sz="1300" b="1" dirty="0">
                <a:solidFill>
                  <a:schemeClr val="bg2"/>
                </a:solidFill>
                <a:sym typeface="Wingdings" pitchFamily="2" charset="2"/>
              </a:rPr>
              <a:t>en </a:t>
            </a:r>
          </a:p>
          <a:p>
            <a:pPr algn="l">
              <a:buFont typeface="Wingdings" pitchFamily="2" charset="2"/>
              <a:buNone/>
            </a:pPr>
            <a:r>
              <a:rPr lang="fr-FR" sz="1300" b="1" dirty="0">
                <a:solidFill>
                  <a:schemeClr val="bg2"/>
                </a:solidFill>
                <a:sym typeface="Wingdings" pitchFamily="2" charset="2"/>
              </a:rPr>
              <a:t>maintenant</a:t>
            </a:r>
            <a:r>
              <a:rPr lang="fr-FR" sz="1300" dirty="0">
                <a:solidFill>
                  <a:schemeClr val="bg2"/>
                </a:solidFill>
                <a:sym typeface="Wingdings" pitchFamily="2" charset="2"/>
              </a:rPr>
              <a:t> </a:t>
            </a:r>
            <a:r>
              <a:rPr lang="fr-FR" sz="1300" b="1" dirty="0">
                <a:solidFill>
                  <a:schemeClr val="bg2"/>
                </a:solidFill>
                <a:sym typeface="Wingdings" pitchFamily="2" charset="2"/>
              </a:rPr>
              <a:t>une distance affective par rapport à cette dernière</a:t>
            </a:r>
            <a:r>
              <a:rPr lang="fr-FR" sz="1300" dirty="0">
                <a:solidFill>
                  <a:schemeClr val="bg2"/>
                </a:solidFill>
                <a:sym typeface="Wingdings" pitchFamily="2" charset="2"/>
              </a:rPr>
              <a:t>.</a:t>
            </a:r>
          </a:p>
          <a:p>
            <a:pPr algn="l">
              <a:buFont typeface="Wingdings" pitchFamily="2" charset="2"/>
              <a:buNone/>
            </a:pPr>
            <a:endParaRPr lang="fr-FR" sz="800" dirty="0">
              <a:solidFill>
                <a:schemeClr val="bg2"/>
              </a:solidFill>
              <a:sym typeface="Wingdings" pitchFamily="2" charset="2"/>
            </a:endParaRPr>
          </a:p>
          <a:p>
            <a:pPr algn="l">
              <a:buFont typeface="Wingdings" pitchFamily="2" charset="2"/>
              <a:buChar char="Ø"/>
            </a:pPr>
            <a:r>
              <a:rPr lang="fr-FR" sz="1400" b="1" u="sng" dirty="0">
                <a:solidFill>
                  <a:schemeClr val="bg2"/>
                </a:solidFill>
                <a:sym typeface="Wingdings" pitchFamily="2" charset="2"/>
              </a:rPr>
              <a:t>Ecouter et respecter les mots :</a:t>
            </a:r>
            <a:r>
              <a:rPr lang="fr-FR" sz="1300" dirty="0">
                <a:solidFill>
                  <a:schemeClr val="bg2"/>
                </a:solidFill>
                <a:sym typeface="Wingdings" pitchFamily="2" charset="2"/>
              </a:rPr>
              <a:t> laisser à l’écouté la liberté d’utiliser le vocabulaire qui caractérise au mieux ce qu’il vit.</a:t>
            </a:r>
          </a:p>
          <a:p>
            <a:pPr algn="l">
              <a:buFont typeface="Wingdings" pitchFamily="2" charset="2"/>
              <a:buNone/>
            </a:pPr>
            <a:endParaRPr lang="fr-FR" sz="800" dirty="0">
              <a:solidFill>
                <a:schemeClr val="bg2"/>
              </a:solidFill>
              <a:sym typeface="Wingdings" pitchFamily="2" charset="2"/>
            </a:endParaRPr>
          </a:p>
          <a:p>
            <a:pPr algn="l">
              <a:buFont typeface="Wingdings" pitchFamily="2" charset="2"/>
              <a:buChar char="Ø"/>
            </a:pPr>
            <a:r>
              <a:rPr lang="fr-FR" sz="1400" b="1" u="sng" dirty="0">
                <a:solidFill>
                  <a:schemeClr val="bg2"/>
                </a:solidFill>
                <a:sym typeface="Wingdings" pitchFamily="2" charset="2"/>
              </a:rPr>
              <a:t>Questionner pour découvrir le besoin et le ressenti de l’autre par :</a:t>
            </a:r>
          </a:p>
          <a:p>
            <a:pPr algn="l">
              <a:buFont typeface="Wingdings" pitchFamily="2" charset="2"/>
              <a:buNone/>
            </a:pPr>
            <a:r>
              <a:rPr lang="fr-FR" sz="1300" dirty="0">
                <a:solidFill>
                  <a:schemeClr val="bg2"/>
                </a:solidFill>
                <a:sym typeface="Wingdings" pitchFamily="2" charset="2"/>
              </a:rPr>
              <a:t>   - questions ouvertes        réponses longues</a:t>
            </a:r>
          </a:p>
          <a:p>
            <a:pPr algn="l">
              <a:buFont typeface="Wingdings" pitchFamily="2" charset="2"/>
              <a:buNone/>
            </a:pPr>
            <a:r>
              <a:rPr lang="fr-FR" sz="1300" dirty="0">
                <a:solidFill>
                  <a:schemeClr val="bg2"/>
                </a:solidFill>
                <a:sym typeface="Wingdings" pitchFamily="2" charset="2"/>
              </a:rPr>
              <a:t>   - questions fermées         clarification du discours</a:t>
            </a:r>
          </a:p>
          <a:p>
            <a:pPr algn="l">
              <a:buFont typeface="Wingdings" pitchFamily="2" charset="2"/>
              <a:buNone/>
            </a:pPr>
            <a:endParaRPr lang="fr-FR" sz="800" dirty="0">
              <a:solidFill>
                <a:schemeClr val="bg2"/>
              </a:solidFill>
              <a:sym typeface="Wingdings" pitchFamily="2" charset="2"/>
            </a:endParaRPr>
          </a:p>
          <a:p>
            <a:pPr algn="l">
              <a:buFont typeface="Wingdings" pitchFamily="2" charset="2"/>
              <a:buChar char="Ø"/>
            </a:pPr>
            <a:r>
              <a:rPr lang="fr-FR" sz="1400" b="1" u="sng" dirty="0">
                <a:solidFill>
                  <a:schemeClr val="bg2"/>
                </a:solidFill>
                <a:sym typeface="Wingdings" pitchFamily="2" charset="2"/>
              </a:rPr>
              <a:t>Reformuler :</a:t>
            </a:r>
            <a:r>
              <a:rPr lang="fr-FR" sz="1300" dirty="0">
                <a:solidFill>
                  <a:schemeClr val="bg2"/>
                </a:solidFill>
                <a:sym typeface="Wingdings" pitchFamily="2" charset="2"/>
              </a:rPr>
              <a:t> ajuster la compréhension de l’écouté par l’écoutant. Cela </a:t>
            </a:r>
          </a:p>
          <a:p>
            <a:pPr algn="l">
              <a:buFont typeface="Wingdings" pitchFamily="2" charset="2"/>
              <a:buNone/>
            </a:pPr>
            <a:r>
              <a:rPr lang="fr-FR" sz="1300" dirty="0">
                <a:solidFill>
                  <a:schemeClr val="bg2"/>
                </a:solidFill>
                <a:sym typeface="Wingdings" pitchFamily="2" charset="2"/>
              </a:rPr>
              <a:t>permet de relancer ou de valider le discours.</a:t>
            </a:r>
            <a:endParaRPr lang="fr-FR" sz="1300" b="1" u="sng" dirty="0">
              <a:solidFill>
                <a:schemeClr val="bg2"/>
              </a:solidFill>
              <a:sym typeface="Wingdings" pitchFamily="2" charset="2"/>
            </a:endParaRPr>
          </a:p>
          <a:p>
            <a:pPr algn="l"/>
            <a:endParaRPr lang="fr-FR" sz="800" b="1" u="sng" dirty="0">
              <a:solidFill>
                <a:schemeClr val="bg2"/>
              </a:solidFill>
            </a:endParaRPr>
          </a:p>
        </p:txBody>
      </p:sp>
      <p:sp>
        <p:nvSpPr>
          <p:cNvPr id="234506" name="AutoShape 10"/>
          <p:cNvSpPr>
            <a:spLocks noChangeArrowheads="1"/>
          </p:cNvSpPr>
          <p:nvPr/>
        </p:nvSpPr>
        <p:spPr bwMode="auto">
          <a:xfrm>
            <a:off x="2257425" y="7454900"/>
            <a:ext cx="276225" cy="88900"/>
          </a:xfrm>
          <a:prstGeom prst="rightArrow">
            <a:avLst>
              <a:gd name="adj1" fmla="val 50000"/>
              <a:gd name="adj2" fmla="val 77679"/>
            </a:avLst>
          </a:prstGeom>
          <a:solidFill>
            <a:schemeClr val="accent1"/>
          </a:solidFill>
          <a:ln w="9525">
            <a:solidFill>
              <a:schemeClr val="tx1"/>
            </a:solidFill>
            <a:miter lim="800000"/>
            <a:headEnd/>
            <a:tailEnd/>
          </a:ln>
          <a:effectLst/>
        </p:spPr>
        <p:txBody>
          <a:bodyPr wrap="none" anchor="ctr"/>
          <a:lstStyle/>
          <a:p>
            <a:endParaRPr lang="fr-FR"/>
          </a:p>
        </p:txBody>
      </p:sp>
      <p:sp>
        <p:nvSpPr>
          <p:cNvPr id="234507" name="AutoShape 11"/>
          <p:cNvSpPr>
            <a:spLocks noChangeArrowheads="1"/>
          </p:cNvSpPr>
          <p:nvPr/>
        </p:nvSpPr>
        <p:spPr bwMode="auto">
          <a:xfrm>
            <a:off x="2254250" y="7651750"/>
            <a:ext cx="276225" cy="88900"/>
          </a:xfrm>
          <a:prstGeom prst="rightArrow">
            <a:avLst>
              <a:gd name="adj1" fmla="val 50000"/>
              <a:gd name="adj2" fmla="val 77679"/>
            </a:avLst>
          </a:prstGeom>
          <a:solidFill>
            <a:schemeClr val="accent1"/>
          </a:solidFill>
          <a:ln w="9525">
            <a:solidFill>
              <a:schemeClr val="tx1"/>
            </a:solidFill>
            <a:miter lim="800000"/>
            <a:headEnd/>
            <a:tailEnd/>
          </a:ln>
          <a:effectLst/>
        </p:spPr>
        <p:txBody>
          <a:bodyPr wrap="none" anchor="ctr"/>
          <a:lstStyle/>
          <a:p>
            <a:endParaRPr lang="fr-FR"/>
          </a:p>
        </p:txBody>
      </p:sp>
      <p:sp>
        <p:nvSpPr>
          <p:cNvPr id="234508" name="AutoShape 12"/>
          <p:cNvSpPr>
            <a:spLocks noChangeArrowheads="1"/>
          </p:cNvSpPr>
          <p:nvPr/>
        </p:nvSpPr>
        <p:spPr bwMode="auto">
          <a:xfrm>
            <a:off x="342900" y="2190750"/>
            <a:ext cx="6362700" cy="1381125"/>
          </a:xfrm>
          <a:prstGeom prst="roundRect">
            <a:avLst>
              <a:gd name="adj" fmla="val 16667"/>
            </a:avLst>
          </a:prstGeom>
          <a:noFill/>
          <a:ln w="9525">
            <a:solidFill>
              <a:schemeClr val="tx1"/>
            </a:solidFill>
            <a:round/>
            <a:headEnd/>
            <a:tailEnd/>
          </a:ln>
          <a:effectLst/>
        </p:spPr>
        <p:txBody>
          <a:bodyPr wrap="none" anchor="ctr"/>
          <a:lstStyle/>
          <a:p>
            <a:endParaRPr lang="fr-FR"/>
          </a:p>
        </p:txBody>
      </p:sp>
      <p:sp>
        <p:nvSpPr>
          <p:cNvPr id="234510" name="AutoShape 14"/>
          <p:cNvSpPr>
            <a:spLocks noChangeArrowheads="1"/>
          </p:cNvSpPr>
          <p:nvPr/>
        </p:nvSpPr>
        <p:spPr bwMode="auto">
          <a:xfrm>
            <a:off x="247650" y="3981450"/>
            <a:ext cx="6381750" cy="4629150"/>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34511" name="Text Box 15"/>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34512" name="Text Box 16"/>
          <p:cNvSpPr txBox="1">
            <a:spLocks noChangeArrowheads="1"/>
          </p:cNvSpPr>
          <p:nvPr/>
        </p:nvSpPr>
        <p:spPr bwMode="auto">
          <a:xfrm>
            <a:off x="352425" y="1781175"/>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L’ECOUTE ACTIVE : DE QUOI PARLE T-ON?</a:t>
            </a:r>
          </a:p>
        </p:txBody>
      </p:sp>
      <p:sp>
        <p:nvSpPr>
          <p:cNvPr id="234513" name="Text Box 17"/>
          <p:cNvSpPr txBox="1">
            <a:spLocks noChangeArrowheads="1"/>
          </p:cNvSpPr>
          <p:nvPr/>
        </p:nvSpPr>
        <p:spPr bwMode="auto">
          <a:xfrm>
            <a:off x="371475" y="2225675"/>
            <a:ext cx="6334125" cy="1323975"/>
          </a:xfrm>
          <a:prstGeom prst="rect">
            <a:avLst/>
          </a:prstGeom>
          <a:noFill/>
          <a:ln w="12700">
            <a:noFill/>
            <a:prstDash val="sysDot"/>
            <a:miter lim="800000"/>
            <a:headEnd/>
            <a:tailEnd/>
          </a:ln>
          <a:effectLst/>
        </p:spPr>
        <p:txBody>
          <a:bodyPr>
            <a:spAutoFit/>
          </a:bodyPr>
          <a:lstStyle/>
          <a:p>
            <a:pPr algn="just">
              <a:spcBef>
                <a:spcPct val="50000"/>
              </a:spcBef>
            </a:pPr>
            <a:r>
              <a:rPr lang="fr-FR" sz="1800" b="1"/>
              <a:t>	</a:t>
            </a:r>
            <a:r>
              <a:rPr lang="fr-FR" sz="1800">
                <a:solidFill>
                  <a:schemeClr val="bg2"/>
                </a:solidFill>
                <a:sym typeface="Wingdings" pitchFamily="2" charset="2"/>
              </a:rPr>
              <a:t> </a:t>
            </a:r>
            <a:r>
              <a:rPr lang="fr-FR" sz="1800" u="sng">
                <a:solidFill>
                  <a:schemeClr val="bg2"/>
                </a:solidFill>
                <a:sym typeface="Wingdings" pitchFamily="2" charset="2"/>
              </a:rPr>
              <a:t>Définition</a:t>
            </a:r>
            <a:endParaRPr lang="fr-FR" sz="1300">
              <a:solidFill>
                <a:schemeClr val="bg2"/>
              </a:solidFill>
            </a:endParaRPr>
          </a:p>
          <a:p>
            <a:pPr algn="just">
              <a:spcBef>
                <a:spcPct val="50000"/>
              </a:spcBef>
            </a:pPr>
            <a:r>
              <a:rPr lang="fr-FR" sz="1400">
                <a:solidFill>
                  <a:schemeClr val="bg2"/>
                </a:solidFill>
              </a:rPr>
              <a:t>L’écoute active consiste à écouter son interlocuteur avec attention et à lui retourner ce qu’il dit (pensées) et ressent (sentiments) sans jugement. Il s’agit de faire un reflet neutre de son propos plutôt que de donner son propre avis ou de juger.</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Espace réservé du numéro de diapositive 4"/>
          <p:cNvSpPr>
            <a:spLocks noGrp="1" noChangeArrowheads="1"/>
          </p:cNvSpPr>
          <p:nvPr>
            <p:ph type="sldNum" sz="quarter" idx="10"/>
          </p:nvPr>
        </p:nvSpPr>
        <p:spPr/>
        <p:txBody>
          <a:bodyPr/>
          <a:lstStyle/>
          <a:p>
            <a:pPr>
              <a:defRPr/>
            </a:pPr>
            <a:fld id="{272BFDB2-0A07-4946-A1C1-C034A6F81880}" type="slidenum">
              <a:rPr lang="fr-FR"/>
              <a:pPr>
                <a:defRPr/>
              </a:pPr>
              <a:t>51</a:t>
            </a:fld>
            <a:endParaRPr lang="fr-FR"/>
          </a:p>
        </p:txBody>
      </p:sp>
      <p:sp>
        <p:nvSpPr>
          <p:cNvPr id="236547" name="Rectangle 3"/>
          <p:cNvSpPr>
            <a:spLocks noChangeArrowheads="1"/>
          </p:cNvSpPr>
          <p:nvPr/>
        </p:nvSpPr>
        <p:spPr bwMode="auto">
          <a:xfrm>
            <a:off x="488950" y="3171825"/>
            <a:ext cx="2190750" cy="1417638"/>
          </a:xfrm>
          <a:prstGeom prst="rect">
            <a:avLst/>
          </a:prstGeom>
          <a:solidFill>
            <a:srgbClr val="CC99FF">
              <a:alpha val="55000"/>
            </a:srgbClr>
          </a:solidFill>
          <a:ln w="15875">
            <a:solidFill>
              <a:schemeClr val="tx1"/>
            </a:solidFill>
            <a:miter lim="800000"/>
            <a:headEnd/>
            <a:tailEnd/>
          </a:ln>
          <a:effectLst/>
        </p:spPr>
        <p:txBody>
          <a:bodyPr anchor="ctr"/>
          <a:lstStyle/>
          <a:p>
            <a:r>
              <a:rPr lang="fr-FR" sz="1400" b="1" u="sng">
                <a:solidFill>
                  <a:schemeClr val="bg2"/>
                </a:solidFill>
              </a:rPr>
              <a:t>Le questionnement</a:t>
            </a:r>
          </a:p>
          <a:p>
            <a:r>
              <a:rPr lang="fr-FR" sz="1400">
                <a:solidFill>
                  <a:schemeClr val="bg2"/>
                </a:solidFill>
              </a:rPr>
              <a:t>Pour approfondir, clarifier ou obtenir des informations complémentaires</a:t>
            </a:r>
          </a:p>
        </p:txBody>
      </p:sp>
      <p:sp>
        <p:nvSpPr>
          <p:cNvPr id="236550" name="Rectangle 6"/>
          <p:cNvSpPr>
            <a:spLocks noChangeArrowheads="1"/>
          </p:cNvSpPr>
          <p:nvPr/>
        </p:nvSpPr>
        <p:spPr bwMode="auto">
          <a:xfrm>
            <a:off x="2257425" y="4908550"/>
            <a:ext cx="2192338" cy="1417638"/>
          </a:xfrm>
          <a:prstGeom prst="rect">
            <a:avLst/>
          </a:prstGeom>
          <a:solidFill>
            <a:srgbClr val="CC99FF">
              <a:alpha val="55000"/>
            </a:srgbClr>
          </a:solidFill>
          <a:ln w="15875">
            <a:solidFill>
              <a:schemeClr val="tx1"/>
            </a:solidFill>
            <a:miter lim="800000"/>
            <a:headEnd/>
            <a:tailEnd/>
          </a:ln>
          <a:effectLst/>
        </p:spPr>
        <p:txBody>
          <a:bodyPr anchor="ctr"/>
          <a:lstStyle/>
          <a:p>
            <a:r>
              <a:rPr lang="fr-FR" sz="1400" b="1" u="sng">
                <a:solidFill>
                  <a:schemeClr val="bg2"/>
                </a:solidFill>
              </a:rPr>
              <a:t>La reformulation/</a:t>
            </a:r>
          </a:p>
          <a:p>
            <a:r>
              <a:rPr lang="fr-FR" sz="1400" b="1" u="sng">
                <a:solidFill>
                  <a:schemeClr val="bg2"/>
                </a:solidFill>
              </a:rPr>
              <a:t>La relance</a:t>
            </a:r>
          </a:p>
          <a:p>
            <a:r>
              <a:rPr lang="fr-FR" sz="1400">
                <a:solidFill>
                  <a:schemeClr val="bg2"/>
                </a:solidFill>
              </a:rPr>
              <a:t>Pour s’assurer de sa compréhension, avoir un retour et valoriser la parole</a:t>
            </a:r>
          </a:p>
        </p:txBody>
      </p:sp>
      <p:sp>
        <p:nvSpPr>
          <p:cNvPr id="236553" name="Rectangle 9"/>
          <p:cNvSpPr>
            <a:spLocks noChangeArrowheads="1"/>
          </p:cNvSpPr>
          <p:nvPr/>
        </p:nvSpPr>
        <p:spPr bwMode="auto">
          <a:xfrm>
            <a:off x="4270375" y="6723063"/>
            <a:ext cx="2190750" cy="1417637"/>
          </a:xfrm>
          <a:prstGeom prst="rect">
            <a:avLst/>
          </a:prstGeom>
          <a:solidFill>
            <a:srgbClr val="CC99FF">
              <a:alpha val="55000"/>
            </a:srgbClr>
          </a:solidFill>
          <a:ln w="15875">
            <a:solidFill>
              <a:schemeClr val="tx1"/>
            </a:solidFill>
            <a:miter lim="800000"/>
            <a:headEnd/>
            <a:tailEnd/>
          </a:ln>
          <a:effectLst/>
        </p:spPr>
        <p:txBody>
          <a:bodyPr anchor="ctr"/>
          <a:lstStyle/>
          <a:p>
            <a:r>
              <a:rPr lang="fr-FR" sz="1400" b="1" u="sng">
                <a:solidFill>
                  <a:schemeClr val="bg2"/>
                </a:solidFill>
              </a:rPr>
              <a:t>La synthèse</a:t>
            </a:r>
          </a:p>
          <a:p>
            <a:r>
              <a:rPr lang="fr-FR" sz="1400">
                <a:solidFill>
                  <a:schemeClr val="bg2"/>
                </a:solidFill>
              </a:rPr>
              <a:t>Pour résumer ce qui s’est dit, et faire la transition avec la suite</a:t>
            </a:r>
          </a:p>
        </p:txBody>
      </p:sp>
      <p:sp>
        <p:nvSpPr>
          <p:cNvPr id="236554" name="Rectangle 10"/>
          <p:cNvSpPr>
            <a:spLocks noChangeArrowheads="1"/>
          </p:cNvSpPr>
          <p:nvPr/>
        </p:nvSpPr>
        <p:spPr bwMode="auto">
          <a:xfrm>
            <a:off x="581025" y="7410450"/>
            <a:ext cx="2414588" cy="1287463"/>
          </a:xfrm>
          <a:prstGeom prst="rect">
            <a:avLst/>
          </a:prstGeom>
          <a:noFill/>
          <a:ln w="15875">
            <a:solidFill>
              <a:schemeClr val="bg2"/>
            </a:solidFill>
            <a:miter lim="800000"/>
            <a:headEnd/>
            <a:tailEnd/>
          </a:ln>
          <a:effectLst/>
        </p:spPr>
        <p:txBody>
          <a:bodyPr anchor="ctr"/>
          <a:lstStyle/>
          <a:p>
            <a:pPr algn="r"/>
            <a:endParaRPr lang="fr-FR" sz="1600" b="1">
              <a:solidFill>
                <a:schemeClr val="bg2"/>
              </a:solidFill>
            </a:endParaRPr>
          </a:p>
          <a:p>
            <a:pPr algn="r"/>
            <a:r>
              <a:rPr lang="fr-FR" sz="1600" b="1">
                <a:solidFill>
                  <a:schemeClr val="bg2"/>
                </a:solidFill>
              </a:rPr>
              <a:t>Savoir</a:t>
            </a:r>
            <a:r>
              <a:rPr lang="fr-FR" sz="1800" b="1">
                <a:solidFill>
                  <a:schemeClr val="bg2"/>
                </a:solidFill>
              </a:rPr>
              <a:t> conclure</a:t>
            </a:r>
          </a:p>
          <a:p>
            <a:pPr algn="r"/>
            <a:endParaRPr lang="fr-FR" sz="1800" b="1">
              <a:solidFill>
                <a:schemeClr val="bg2"/>
              </a:solidFill>
            </a:endParaRPr>
          </a:p>
          <a:p>
            <a:r>
              <a:rPr lang="fr-FR" sz="1600">
                <a:solidFill>
                  <a:schemeClr val="bg2"/>
                </a:solidFill>
              </a:rPr>
              <a:t>Respecter le temps annoncé</a:t>
            </a:r>
          </a:p>
        </p:txBody>
      </p:sp>
      <p:pic>
        <p:nvPicPr>
          <p:cNvPr id="236555" name="Picture 11" descr="MC900346317[1]"/>
          <p:cNvPicPr>
            <a:picLocks noChangeAspect="1" noChangeArrowheads="1"/>
          </p:cNvPicPr>
          <p:nvPr/>
        </p:nvPicPr>
        <p:blipFill>
          <a:blip r:embed="rId2" cstate="print"/>
          <a:srcRect/>
          <a:stretch>
            <a:fillRect/>
          </a:stretch>
        </p:blipFill>
        <p:spPr bwMode="auto">
          <a:xfrm>
            <a:off x="669925" y="7483475"/>
            <a:ext cx="581025" cy="522288"/>
          </a:xfrm>
          <a:prstGeom prst="rect">
            <a:avLst/>
          </a:prstGeom>
          <a:noFill/>
        </p:spPr>
      </p:pic>
      <p:sp>
        <p:nvSpPr>
          <p:cNvPr id="236556" name="Text Box 12"/>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36557" name="Text Box 13"/>
          <p:cNvSpPr txBox="1">
            <a:spLocks noChangeArrowheads="1"/>
          </p:cNvSpPr>
          <p:nvPr/>
        </p:nvSpPr>
        <p:spPr bwMode="auto">
          <a:xfrm>
            <a:off x="352425" y="1781175"/>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TROIS DIMENSIONS DE L’ECOUTE ACTIVE</a:t>
            </a:r>
          </a:p>
        </p:txBody>
      </p:sp>
      <p:sp>
        <p:nvSpPr>
          <p:cNvPr id="236559" name="Rectangle 15"/>
          <p:cNvSpPr>
            <a:spLocks noChangeArrowheads="1"/>
          </p:cNvSpPr>
          <p:nvPr/>
        </p:nvSpPr>
        <p:spPr bwMode="auto">
          <a:xfrm>
            <a:off x="485775" y="2265363"/>
            <a:ext cx="6124575" cy="741362"/>
          </a:xfrm>
          <a:prstGeom prst="rect">
            <a:avLst/>
          </a:prstGeom>
          <a:noFill/>
          <a:ln w="9525">
            <a:solidFill>
              <a:schemeClr val="bg2"/>
            </a:solidFill>
            <a:miter lim="800000"/>
            <a:headEnd/>
            <a:tailEnd/>
          </a:ln>
        </p:spPr>
        <p:txBody>
          <a:bodyPr/>
          <a:lstStyle/>
          <a:p>
            <a:pPr algn="l" eaLnBrk="0" hangingPunct="0">
              <a:lnSpc>
                <a:spcPct val="80000"/>
              </a:lnSpc>
              <a:spcBef>
                <a:spcPct val="20000"/>
              </a:spcBef>
            </a:pPr>
            <a:r>
              <a:rPr lang="fr-FR" sz="1400">
                <a:solidFill>
                  <a:schemeClr val="bg2"/>
                </a:solidFill>
              </a:rPr>
              <a:t>« Ecouter est un comportement tout aussi important que de parler »</a:t>
            </a:r>
            <a:endParaRPr lang="fr-FR" sz="1300">
              <a:solidFill>
                <a:schemeClr val="bg2"/>
              </a:solidFill>
            </a:endParaRPr>
          </a:p>
          <a:p>
            <a:pPr algn="l" eaLnBrk="0" hangingPunct="0">
              <a:lnSpc>
                <a:spcPct val="80000"/>
              </a:lnSpc>
              <a:spcBef>
                <a:spcPct val="20000"/>
              </a:spcBef>
            </a:pPr>
            <a:r>
              <a:rPr lang="fr-FR" sz="1300">
                <a:solidFill>
                  <a:schemeClr val="bg2"/>
                </a:solidFill>
              </a:rPr>
              <a:t>Expression à retenir « Les mots sont des fenêtres, (ou bien ce sont des murs) »</a:t>
            </a:r>
            <a:r>
              <a:rPr lang="fr-FR" sz="1300" i="1">
                <a:solidFill>
                  <a:schemeClr val="bg2"/>
                </a:solidFill>
              </a:rPr>
              <a:t>  </a:t>
            </a:r>
          </a:p>
          <a:p>
            <a:pPr algn="l" eaLnBrk="0" hangingPunct="0">
              <a:lnSpc>
                <a:spcPct val="80000"/>
              </a:lnSpc>
              <a:spcBef>
                <a:spcPct val="20000"/>
              </a:spcBef>
            </a:pPr>
            <a:r>
              <a:rPr lang="fr-FR" sz="1300" i="1">
                <a:solidFill>
                  <a:schemeClr val="bg2"/>
                </a:solidFill>
              </a:rPr>
              <a:t>(titre du livre  Marhall B. Rosenberg, La découverte, 2004)</a:t>
            </a:r>
            <a:endParaRPr lang="fr-FR" altLang="ja-JP" sz="1300" i="1">
              <a:solidFill>
                <a:schemeClr val="bg2"/>
              </a:solidFill>
              <a:ea typeface="ＭＳ Ｐゴシック" pitchFamily="34" charset="-128"/>
            </a:endParaRPr>
          </a:p>
        </p:txBody>
      </p:sp>
      <p:cxnSp>
        <p:nvCxnSpPr>
          <p:cNvPr id="236562" name="AutoShape 18"/>
          <p:cNvCxnSpPr>
            <a:cxnSpLocks noChangeShapeType="1"/>
            <a:stCxn id="236547" idx="2"/>
            <a:endCxn id="236550" idx="1"/>
          </p:cNvCxnSpPr>
          <p:nvPr/>
        </p:nvCxnSpPr>
        <p:spPr bwMode="auto">
          <a:xfrm rot="16200000" flipH="1">
            <a:off x="1406525" y="4775200"/>
            <a:ext cx="1020763" cy="665163"/>
          </a:xfrm>
          <a:prstGeom prst="bentConnector2">
            <a:avLst/>
          </a:prstGeom>
          <a:noFill/>
          <a:ln w="28575">
            <a:solidFill>
              <a:srgbClr val="C0C0C0"/>
            </a:solidFill>
            <a:miter lim="800000"/>
            <a:headEnd/>
            <a:tailEnd type="triangle" w="med" len="med"/>
          </a:ln>
          <a:effectLst/>
        </p:spPr>
      </p:cxnSp>
      <p:cxnSp>
        <p:nvCxnSpPr>
          <p:cNvPr id="236563" name="AutoShape 19"/>
          <p:cNvCxnSpPr>
            <a:cxnSpLocks noChangeShapeType="1"/>
            <a:stCxn id="236550" idx="2"/>
            <a:endCxn id="236553" idx="1"/>
          </p:cNvCxnSpPr>
          <p:nvPr/>
        </p:nvCxnSpPr>
        <p:spPr bwMode="auto">
          <a:xfrm rot="16200000" flipH="1">
            <a:off x="3259138" y="6429375"/>
            <a:ext cx="1098550" cy="908050"/>
          </a:xfrm>
          <a:prstGeom prst="bentConnector2">
            <a:avLst/>
          </a:prstGeom>
          <a:noFill/>
          <a:ln w="28575">
            <a:solidFill>
              <a:srgbClr val="C0C0C0"/>
            </a:solidFill>
            <a:miter lim="800000"/>
            <a:headEnd/>
            <a:tailEnd type="triangle" w="med" len="med"/>
          </a:ln>
          <a:effectLst/>
        </p:spPr>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Espace réservé du numéro de diapositive 4"/>
          <p:cNvSpPr>
            <a:spLocks noGrp="1" noChangeArrowheads="1"/>
          </p:cNvSpPr>
          <p:nvPr>
            <p:ph type="sldNum" sz="quarter" idx="10"/>
          </p:nvPr>
        </p:nvSpPr>
        <p:spPr/>
        <p:txBody>
          <a:bodyPr/>
          <a:lstStyle/>
          <a:p>
            <a:pPr>
              <a:defRPr/>
            </a:pPr>
            <a:fld id="{D99BCDE4-8764-40D6-8958-A5C4F66924C1}" type="slidenum">
              <a:rPr lang="fr-FR"/>
              <a:pPr>
                <a:defRPr/>
              </a:pPr>
              <a:t>52</a:t>
            </a:fld>
            <a:endParaRPr lang="fr-FR"/>
          </a:p>
        </p:txBody>
      </p:sp>
      <p:sp>
        <p:nvSpPr>
          <p:cNvPr id="237570" name="Text Box 2"/>
          <p:cNvSpPr txBox="1">
            <a:spLocks noChangeArrowheads="1"/>
          </p:cNvSpPr>
          <p:nvPr/>
        </p:nvSpPr>
        <p:spPr bwMode="auto">
          <a:xfrm>
            <a:off x="0" y="290513"/>
            <a:ext cx="5965825" cy="692150"/>
          </a:xfrm>
          <a:prstGeom prst="rect">
            <a:avLst/>
          </a:prstGeom>
          <a:noFill/>
          <a:ln w="9525">
            <a:noFill/>
            <a:miter lim="800000"/>
            <a:headEnd/>
            <a:tailEnd/>
          </a:ln>
          <a:effectLst/>
        </p:spPr>
        <p:txBody>
          <a:bodyPr>
            <a:spAutoFit/>
          </a:bodyPr>
          <a:lstStyle/>
          <a:p>
            <a:pPr algn="l"/>
            <a:endParaRPr lang="fr-FR" sz="2800"/>
          </a:p>
        </p:txBody>
      </p:sp>
      <p:grpSp>
        <p:nvGrpSpPr>
          <p:cNvPr id="237580" name="Group 12"/>
          <p:cNvGrpSpPr>
            <a:grpSpLocks/>
          </p:cNvGrpSpPr>
          <p:nvPr/>
        </p:nvGrpSpPr>
        <p:grpSpPr bwMode="auto">
          <a:xfrm>
            <a:off x="614363" y="2219325"/>
            <a:ext cx="5694362" cy="1311275"/>
            <a:chOff x="303" y="1638"/>
            <a:chExt cx="3587" cy="826"/>
          </a:xfrm>
        </p:grpSpPr>
        <p:sp>
          <p:nvSpPr>
            <p:cNvPr id="237572" name="Rectangle 4"/>
            <p:cNvSpPr>
              <a:spLocks noChangeArrowheads="1"/>
            </p:cNvSpPr>
            <p:nvPr/>
          </p:nvSpPr>
          <p:spPr bwMode="auto">
            <a:xfrm>
              <a:off x="303" y="1638"/>
              <a:ext cx="3587" cy="826"/>
            </a:xfrm>
            <a:prstGeom prst="rect">
              <a:avLst/>
            </a:prstGeom>
            <a:noFill/>
            <a:ln w="9525">
              <a:solidFill>
                <a:schemeClr val="tx1"/>
              </a:solidFill>
              <a:miter lim="800000"/>
              <a:headEnd/>
              <a:tailEnd/>
            </a:ln>
            <a:effectLst/>
          </p:spPr>
          <p:txBody>
            <a:bodyPr wrap="none" anchor="ctr"/>
            <a:lstStyle/>
            <a:p>
              <a:endParaRPr lang="fr-FR"/>
            </a:p>
          </p:txBody>
        </p:sp>
        <p:sp>
          <p:nvSpPr>
            <p:cNvPr id="237573" name="Text Box 5"/>
            <p:cNvSpPr txBox="1">
              <a:spLocks noChangeArrowheads="1"/>
            </p:cNvSpPr>
            <p:nvPr/>
          </p:nvSpPr>
          <p:spPr bwMode="auto">
            <a:xfrm>
              <a:off x="332" y="1693"/>
              <a:ext cx="3540" cy="674"/>
            </a:xfrm>
            <a:prstGeom prst="rect">
              <a:avLst/>
            </a:prstGeom>
            <a:noFill/>
            <a:ln w="9525">
              <a:noFill/>
              <a:miter lim="800000"/>
              <a:headEnd/>
              <a:tailEnd/>
            </a:ln>
            <a:effectLst/>
          </p:spPr>
          <p:txBody>
            <a:bodyPr>
              <a:spAutoFit/>
            </a:bodyPr>
            <a:lstStyle/>
            <a:p>
              <a:pPr algn="l"/>
              <a:r>
                <a:rPr lang="fr-FR" sz="1600" b="1" u="sng">
                  <a:solidFill>
                    <a:schemeClr val="bg2"/>
                  </a:solidFill>
                </a:rPr>
                <a:t>Il permet de</a:t>
              </a:r>
              <a:r>
                <a:rPr lang="fr-FR" sz="1600" u="sng">
                  <a:solidFill>
                    <a:schemeClr val="bg2"/>
                  </a:solidFill>
                </a:rPr>
                <a:t> :</a:t>
              </a:r>
              <a:r>
                <a:rPr lang="fr-FR" sz="1600">
                  <a:solidFill>
                    <a:schemeClr val="bg2"/>
                  </a:solidFill>
                </a:rPr>
                <a:t> </a:t>
              </a:r>
            </a:p>
            <a:p>
              <a:pPr algn="l">
                <a:buFontTx/>
                <a:buChar char="•"/>
              </a:pPr>
              <a:r>
                <a:rPr lang="fr-FR" sz="1600">
                  <a:solidFill>
                    <a:schemeClr val="bg2"/>
                  </a:solidFill>
                  <a:sym typeface="Wingdings" pitchFamily="2" charset="2"/>
                </a:rPr>
                <a:t> préciser, clarifier, approfondir le problème soulevé</a:t>
              </a:r>
            </a:p>
            <a:p>
              <a:pPr algn="l">
                <a:buFontTx/>
                <a:buChar char="•"/>
              </a:pPr>
              <a:r>
                <a:rPr lang="fr-FR" sz="1600">
                  <a:solidFill>
                    <a:schemeClr val="bg2"/>
                  </a:solidFill>
                  <a:sym typeface="Wingdings" pitchFamily="2" charset="2"/>
                </a:rPr>
                <a:t> mettre au jour des informations complémentaires</a:t>
              </a:r>
            </a:p>
            <a:p>
              <a:pPr algn="l">
                <a:buFontTx/>
                <a:buChar char="•"/>
              </a:pPr>
              <a:r>
                <a:rPr lang="fr-FR" sz="1600">
                  <a:solidFill>
                    <a:schemeClr val="bg2"/>
                  </a:solidFill>
                  <a:sym typeface="Wingdings" pitchFamily="2" charset="2"/>
                </a:rPr>
                <a:t> objectiver les faits, exprimer l’émotion</a:t>
              </a:r>
            </a:p>
          </p:txBody>
        </p:sp>
      </p:grpSp>
      <p:sp>
        <p:nvSpPr>
          <p:cNvPr id="237574" name="Text Box 6"/>
          <p:cNvSpPr txBox="1">
            <a:spLocks noChangeArrowheads="1"/>
          </p:cNvSpPr>
          <p:nvPr/>
        </p:nvSpPr>
        <p:spPr bwMode="auto">
          <a:xfrm>
            <a:off x="1225550" y="6921500"/>
            <a:ext cx="4859338" cy="1323975"/>
          </a:xfrm>
          <a:prstGeom prst="rect">
            <a:avLst/>
          </a:prstGeom>
          <a:noFill/>
          <a:ln w="9525">
            <a:solidFill>
              <a:schemeClr val="bg2"/>
            </a:solidFill>
            <a:miter lim="800000"/>
            <a:headEnd/>
            <a:tailEnd/>
          </a:ln>
          <a:effectLst/>
        </p:spPr>
        <p:txBody>
          <a:bodyPr>
            <a:spAutoFit/>
          </a:bodyPr>
          <a:lstStyle/>
          <a:p>
            <a:pPr algn="l"/>
            <a:r>
              <a:rPr lang="fr-FR" sz="1600" b="1" u="sng">
                <a:solidFill>
                  <a:schemeClr val="bg2"/>
                </a:solidFill>
                <a:sym typeface="Wingdings" pitchFamily="2" charset="2"/>
              </a:rPr>
              <a:t>Les questions fermées</a:t>
            </a:r>
            <a:r>
              <a:rPr lang="fr-FR" sz="1600" b="1">
                <a:solidFill>
                  <a:schemeClr val="bg2"/>
                </a:solidFill>
                <a:sym typeface="Wingdings" pitchFamily="2" charset="2"/>
              </a:rPr>
              <a:t> :</a:t>
            </a:r>
            <a:r>
              <a:rPr lang="fr-FR" sz="1600">
                <a:solidFill>
                  <a:schemeClr val="bg2"/>
                </a:solidFill>
                <a:sym typeface="Wingdings" pitchFamily="2" charset="2"/>
              </a:rPr>
              <a:t> </a:t>
            </a:r>
          </a:p>
          <a:p>
            <a:pPr algn="l"/>
            <a:endParaRPr lang="fr-FR" sz="1600">
              <a:solidFill>
                <a:schemeClr val="bg2"/>
              </a:solidFill>
              <a:sym typeface="Wingdings" pitchFamily="2" charset="2"/>
            </a:endParaRPr>
          </a:p>
          <a:p>
            <a:pPr algn="l">
              <a:buFontTx/>
              <a:buChar char="•"/>
            </a:pPr>
            <a:r>
              <a:rPr lang="fr-FR" sz="1600">
                <a:solidFill>
                  <a:schemeClr val="bg2"/>
                </a:solidFill>
                <a:sym typeface="Wingdings" pitchFamily="2" charset="2"/>
              </a:rPr>
              <a:t> induisent des réponses brèves : « oui » - « non »</a:t>
            </a:r>
          </a:p>
          <a:p>
            <a:pPr algn="l"/>
            <a:endParaRPr lang="fr-FR" sz="1600">
              <a:solidFill>
                <a:schemeClr val="bg2"/>
              </a:solidFill>
              <a:sym typeface="Wingdings" pitchFamily="2" charset="2"/>
            </a:endParaRPr>
          </a:p>
          <a:p>
            <a:pPr algn="l">
              <a:buFontTx/>
              <a:buChar char="•"/>
            </a:pPr>
            <a:r>
              <a:rPr lang="fr-FR" sz="1600">
                <a:solidFill>
                  <a:schemeClr val="bg2"/>
                </a:solidFill>
                <a:sym typeface="Wingdings" pitchFamily="2" charset="2"/>
              </a:rPr>
              <a:t> permettent à l’écoutant de clarifier un point précis</a:t>
            </a:r>
            <a:r>
              <a:rPr lang="fr-FR" sz="1600">
                <a:sym typeface="Wingdings" pitchFamily="2" charset="2"/>
              </a:rPr>
              <a:t>     </a:t>
            </a:r>
          </a:p>
        </p:txBody>
      </p:sp>
      <p:sp>
        <p:nvSpPr>
          <p:cNvPr id="237575" name="AutoShape 7"/>
          <p:cNvSpPr>
            <a:spLocks noChangeArrowheads="1"/>
          </p:cNvSpPr>
          <p:nvPr/>
        </p:nvSpPr>
        <p:spPr bwMode="auto">
          <a:xfrm rot="5400000">
            <a:off x="618331" y="4707732"/>
            <a:ext cx="696913" cy="33655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fr-FR"/>
          </a:p>
        </p:txBody>
      </p:sp>
      <p:sp>
        <p:nvSpPr>
          <p:cNvPr id="237576" name="Text Box 8"/>
          <p:cNvSpPr txBox="1">
            <a:spLocks noChangeArrowheads="1"/>
          </p:cNvSpPr>
          <p:nvPr/>
        </p:nvSpPr>
        <p:spPr bwMode="auto">
          <a:xfrm>
            <a:off x="641350" y="3702050"/>
            <a:ext cx="5800725" cy="701675"/>
          </a:xfrm>
          <a:prstGeom prst="rect">
            <a:avLst/>
          </a:prstGeom>
          <a:noFill/>
          <a:ln w="9525">
            <a:noFill/>
            <a:miter lim="800000"/>
            <a:headEnd/>
            <a:tailEnd/>
          </a:ln>
          <a:effectLst/>
        </p:spPr>
        <p:txBody>
          <a:bodyPr>
            <a:spAutoFit/>
          </a:bodyPr>
          <a:lstStyle/>
          <a:p>
            <a:pPr algn="l">
              <a:spcBef>
                <a:spcPct val="50000"/>
              </a:spcBef>
            </a:pPr>
            <a:r>
              <a:rPr lang="fr-FR" sz="2000" b="1" u="sng">
                <a:solidFill>
                  <a:schemeClr val="bg2"/>
                </a:solidFill>
              </a:rPr>
              <a:t>Les pratiques du questionnement : questions ouvertes, questions fermées.</a:t>
            </a:r>
          </a:p>
        </p:txBody>
      </p:sp>
      <p:sp>
        <p:nvSpPr>
          <p:cNvPr id="237577" name="Text Box 9"/>
          <p:cNvSpPr txBox="1">
            <a:spLocks noChangeArrowheads="1"/>
          </p:cNvSpPr>
          <p:nvPr/>
        </p:nvSpPr>
        <p:spPr bwMode="auto">
          <a:xfrm>
            <a:off x="1225550" y="4703763"/>
            <a:ext cx="4859338" cy="1935162"/>
          </a:xfrm>
          <a:prstGeom prst="rect">
            <a:avLst/>
          </a:prstGeom>
          <a:noFill/>
          <a:ln w="9525">
            <a:solidFill>
              <a:schemeClr val="bg2"/>
            </a:solidFill>
            <a:miter lim="800000"/>
            <a:headEnd/>
            <a:tailEnd/>
          </a:ln>
          <a:effectLst/>
        </p:spPr>
        <p:txBody>
          <a:bodyPr>
            <a:spAutoFit/>
          </a:bodyPr>
          <a:lstStyle/>
          <a:p>
            <a:pPr algn="l">
              <a:spcBef>
                <a:spcPct val="50000"/>
              </a:spcBef>
            </a:pPr>
            <a:r>
              <a:rPr lang="fr-FR" sz="1600" b="1" u="sng">
                <a:solidFill>
                  <a:schemeClr val="bg2"/>
                </a:solidFill>
              </a:rPr>
              <a:t>Privilégier les questions ouvertes qui :</a:t>
            </a:r>
          </a:p>
          <a:p>
            <a:pPr algn="l">
              <a:spcBef>
                <a:spcPct val="50000"/>
              </a:spcBef>
              <a:buFontTx/>
              <a:buChar char="•"/>
            </a:pPr>
            <a:r>
              <a:rPr lang="fr-FR" sz="1600">
                <a:solidFill>
                  <a:schemeClr val="bg2"/>
                </a:solidFill>
              </a:rPr>
              <a:t> induisent des réponses longues</a:t>
            </a:r>
          </a:p>
          <a:p>
            <a:pPr algn="l">
              <a:spcBef>
                <a:spcPct val="50000"/>
              </a:spcBef>
              <a:buFontTx/>
              <a:buChar char="•"/>
            </a:pPr>
            <a:r>
              <a:rPr lang="fr-FR" sz="1600">
                <a:solidFill>
                  <a:schemeClr val="bg2"/>
                </a:solidFill>
              </a:rPr>
              <a:t> laissent à l’écouté l’initiative du contenu de sa réponse</a:t>
            </a:r>
          </a:p>
          <a:p>
            <a:pPr algn="l">
              <a:spcBef>
                <a:spcPct val="50000"/>
              </a:spcBef>
              <a:buFontTx/>
              <a:buChar char="•"/>
            </a:pPr>
            <a:r>
              <a:rPr lang="fr-FR" sz="1600">
                <a:solidFill>
                  <a:schemeClr val="bg2"/>
                </a:solidFill>
              </a:rPr>
              <a:t> lui permettent de faire valoir ses arguments, de s’expliquer</a:t>
            </a:r>
          </a:p>
        </p:txBody>
      </p:sp>
      <p:sp>
        <p:nvSpPr>
          <p:cNvPr id="237578" name="Text Box 10"/>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37579" name="Text Box 11"/>
          <p:cNvSpPr txBox="1">
            <a:spLocks noChangeArrowheads="1"/>
          </p:cNvSpPr>
          <p:nvPr/>
        </p:nvSpPr>
        <p:spPr bwMode="auto">
          <a:xfrm>
            <a:off x="352425" y="1781175"/>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 QUESTIONNEMENT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C81CBE17-034E-4CE4-A018-EF1CBC3888CD}" type="slidenum">
              <a:rPr lang="fr-FR"/>
              <a:pPr>
                <a:defRPr/>
              </a:pPr>
              <a:t>53</a:t>
            </a:fld>
            <a:endParaRPr lang="fr-FR"/>
          </a:p>
        </p:txBody>
      </p:sp>
      <p:sp>
        <p:nvSpPr>
          <p:cNvPr id="238594" name="Text Box 2"/>
          <p:cNvSpPr txBox="1">
            <a:spLocks noChangeArrowheads="1"/>
          </p:cNvSpPr>
          <p:nvPr/>
        </p:nvSpPr>
        <p:spPr bwMode="auto">
          <a:xfrm>
            <a:off x="0" y="290513"/>
            <a:ext cx="5965825" cy="692150"/>
          </a:xfrm>
          <a:prstGeom prst="rect">
            <a:avLst/>
          </a:prstGeom>
          <a:noFill/>
          <a:ln w="9525">
            <a:noFill/>
            <a:miter lim="800000"/>
            <a:headEnd/>
            <a:tailEnd/>
          </a:ln>
          <a:effectLst/>
        </p:spPr>
        <p:txBody>
          <a:bodyPr>
            <a:spAutoFit/>
          </a:bodyPr>
          <a:lstStyle/>
          <a:p>
            <a:pPr algn="l"/>
            <a:endParaRPr lang="fr-FR" sz="2800"/>
          </a:p>
        </p:txBody>
      </p:sp>
      <p:sp>
        <p:nvSpPr>
          <p:cNvPr id="238596" name="Text Box 4"/>
          <p:cNvSpPr txBox="1">
            <a:spLocks noChangeArrowheads="1"/>
          </p:cNvSpPr>
          <p:nvPr/>
        </p:nvSpPr>
        <p:spPr bwMode="auto">
          <a:xfrm>
            <a:off x="917575" y="2497138"/>
            <a:ext cx="5619750" cy="2235200"/>
          </a:xfrm>
          <a:prstGeom prst="rect">
            <a:avLst/>
          </a:prstGeom>
          <a:noFill/>
          <a:ln w="9525">
            <a:solidFill>
              <a:schemeClr val="bg2"/>
            </a:solidFill>
            <a:miter lim="800000"/>
            <a:headEnd/>
            <a:tailEnd/>
          </a:ln>
          <a:effectLst/>
        </p:spPr>
        <p:txBody>
          <a:bodyPr>
            <a:spAutoFit/>
          </a:bodyPr>
          <a:lstStyle/>
          <a:p>
            <a:pPr algn="l"/>
            <a:r>
              <a:rPr lang="fr-FR" sz="2000" b="1" u="sng">
                <a:solidFill>
                  <a:schemeClr val="bg2"/>
                </a:solidFill>
              </a:rPr>
              <a:t>Elle consiste à </a:t>
            </a:r>
            <a:r>
              <a:rPr lang="fr-FR" sz="2000" u="sng">
                <a:solidFill>
                  <a:schemeClr val="bg2"/>
                </a:solidFill>
              </a:rPr>
              <a:t>:</a:t>
            </a:r>
            <a:r>
              <a:rPr lang="fr-FR" sz="2000">
                <a:solidFill>
                  <a:schemeClr val="bg2"/>
                </a:solidFill>
              </a:rPr>
              <a:t> </a:t>
            </a:r>
          </a:p>
          <a:p>
            <a:pPr algn="l"/>
            <a:endParaRPr lang="fr-FR" sz="2000">
              <a:solidFill>
                <a:schemeClr val="bg2"/>
              </a:solidFill>
            </a:endParaRPr>
          </a:p>
          <a:p>
            <a:pPr lvl="2" algn="l">
              <a:buFontTx/>
              <a:buChar char="•"/>
            </a:pPr>
            <a:r>
              <a:rPr lang="fr-FR" sz="2000">
                <a:solidFill>
                  <a:schemeClr val="bg2"/>
                </a:solidFill>
                <a:sym typeface="Wingdings" pitchFamily="2" charset="2"/>
              </a:rPr>
              <a:t> redire ce qui a été exprimé par l’écouté</a:t>
            </a:r>
          </a:p>
          <a:p>
            <a:pPr lvl="2" algn="l">
              <a:buFontTx/>
              <a:buChar char="•"/>
            </a:pPr>
            <a:r>
              <a:rPr lang="fr-FR" sz="2000">
                <a:solidFill>
                  <a:schemeClr val="bg2"/>
                </a:solidFill>
                <a:sym typeface="Wingdings" pitchFamily="2" charset="2"/>
              </a:rPr>
              <a:t> vérifier que ce qui a été dit a été bien compris</a:t>
            </a:r>
          </a:p>
          <a:p>
            <a:pPr lvl="2" algn="l"/>
            <a:endParaRPr lang="fr-FR" sz="2000">
              <a:solidFill>
                <a:schemeClr val="bg2"/>
              </a:solidFill>
              <a:sym typeface="Wingdings" pitchFamily="2" charset="2"/>
            </a:endParaRPr>
          </a:p>
        </p:txBody>
      </p:sp>
      <p:sp>
        <p:nvSpPr>
          <p:cNvPr id="238598" name="Rectangle 6"/>
          <p:cNvSpPr>
            <a:spLocks noChangeArrowheads="1"/>
          </p:cNvSpPr>
          <p:nvPr/>
        </p:nvSpPr>
        <p:spPr bwMode="auto">
          <a:xfrm>
            <a:off x="898525" y="4997450"/>
            <a:ext cx="5608638" cy="2495550"/>
          </a:xfrm>
          <a:prstGeom prst="rect">
            <a:avLst/>
          </a:prstGeom>
          <a:noFill/>
          <a:ln w="9525">
            <a:solidFill>
              <a:schemeClr val="bg2"/>
            </a:solidFill>
            <a:miter lim="800000"/>
            <a:headEnd/>
            <a:tailEnd/>
          </a:ln>
          <a:effectLst/>
        </p:spPr>
        <p:txBody>
          <a:bodyPr wrap="none" anchor="ctr"/>
          <a:lstStyle/>
          <a:p>
            <a:endParaRPr lang="fr-FR"/>
          </a:p>
        </p:txBody>
      </p:sp>
      <p:sp>
        <p:nvSpPr>
          <p:cNvPr id="238599" name="Text Box 7"/>
          <p:cNvSpPr txBox="1">
            <a:spLocks noChangeArrowheads="1"/>
          </p:cNvSpPr>
          <p:nvPr/>
        </p:nvSpPr>
        <p:spPr bwMode="auto">
          <a:xfrm>
            <a:off x="898525" y="4997450"/>
            <a:ext cx="5534025" cy="2227263"/>
          </a:xfrm>
          <a:prstGeom prst="rect">
            <a:avLst/>
          </a:prstGeom>
          <a:noFill/>
          <a:ln w="9525">
            <a:noFill/>
            <a:miter lim="800000"/>
            <a:headEnd/>
            <a:tailEnd/>
          </a:ln>
          <a:effectLst/>
        </p:spPr>
        <p:txBody>
          <a:bodyPr>
            <a:spAutoFit/>
          </a:bodyPr>
          <a:lstStyle/>
          <a:p>
            <a:pPr algn="l"/>
            <a:r>
              <a:rPr lang="fr-FR" sz="2000" b="1" u="sng">
                <a:solidFill>
                  <a:schemeClr val="bg2"/>
                </a:solidFill>
              </a:rPr>
              <a:t>Pratiques de la reformulation</a:t>
            </a:r>
            <a:r>
              <a:rPr lang="fr-FR" sz="2000" u="sng">
                <a:solidFill>
                  <a:schemeClr val="bg2"/>
                </a:solidFill>
              </a:rPr>
              <a:t> :</a:t>
            </a:r>
          </a:p>
          <a:p>
            <a:pPr algn="l"/>
            <a:endParaRPr lang="fr-FR" sz="2000" u="sng">
              <a:solidFill>
                <a:schemeClr val="bg2"/>
              </a:solidFill>
            </a:endParaRPr>
          </a:p>
          <a:p>
            <a:pPr lvl="2" algn="l">
              <a:buFontTx/>
              <a:buChar char="•"/>
            </a:pPr>
            <a:r>
              <a:rPr lang="fr-FR" sz="2000">
                <a:solidFill>
                  <a:schemeClr val="bg2"/>
                </a:solidFill>
                <a:sym typeface="Wingdings" pitchFamily="2" charset="2"/>
              </a:rPr>
              <a:t> ne doit pas être systématique</a:t>
            </a:r>
          </a:p>
          <a:p>
            <a:pPr lvl="2" algn="l">
              <a:buFontTx/>
              <a:buChar char="•"/>
            </a:pPr>
            <a:r>
              <a:rPr lang="fr-FR" sz="2000">
                <a:solidFill>
                  <a:schemeClr val="bg2"/>
                </a:solidFill>
                <a:sym typeface="Wingdings" pitchFamily="2" charset="2"/>
              </a:rPr>
              <a:t> doit servir en écho, en relance, en validation lors de l’entretien</a:t>
            </a:r>
          </a:p>
          <a:p>
            <a:pPr lvl="2" algn="l">
              <a:buFontTx/>
              <a:buChar char="•"/>
            </a:pPr>
            <a:r>
              <a:rPr lang="fr-FR" sz="2000">
                <a:solidFill>
                  <a:schemeClr val="bg2"/>
                </a:solidFill>
                <a:sym typeface="Wingdings" pitchFamily="2" charset="2"/>
              </a:rPr>
              <a:t> toujours reprendre les termes employés par l’écouté</a:t>
            </a:r>
            <a:r>
              <a:rPr lang="fr-FR" sz="2000">
                <a:sym typeface="Wingdings" pitchFamily="2" charset="2"/>
              </a:rPr>
              <a:t>.</a:t>
            </a:r>
          </a:p>
        </p:txBody>
      </p:sp>
      <p:sp>
        <p:nvSpPr>
          <p:cNvPr id="238600" name="Text Box 8"/>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38601" name="Text Box 9"/>
          <p:cNvSpPr txBox="1">
            <a:spLocks noChangeArrowheads="1"/>
          </p:cNvSpPr>
          <p:nvPr/>
        </p:nvSpPr>
        <p:spPr bwMode="auto">
          <a:xfrm>
            <a:off x="333375" y="1924050"/>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LA REFORMULATION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Espace réservé du numéro de diapositive 4"/>
          <p:cNvSpPr>
            <a:spLocks noGrp="1" noChangeArrowheads="1"/>
          </p:cNvSpPr>
          <p:nvPr>
            <p:ph type="sldNum" sz="quarter" idx="10"/>
          </p:nvPr>
        </p:nvSpPr>
        <p:spPr/>
        <p:txBody>
          <a:bodyPr/>
          <a:lstStyle/>
          <a:p>
            <a:pPr>
              <a:defRPr/>
            </a:pPr>
            <a:fld id="{5B6BC108-816F-4369-B970-6D2151E830B3}" type="slidenum">
              <a:rPr lang="fr-FR"/>
              <a:pPr>
                <a:defRPr/>
              </a:pPr>
              <a:t>54</a:t>
            </a:fld>
            <a:endParaRPr lang="fr-FR"/>
          </a:p>
        </p:txBody>
      </p:sp>
      <p:sp>
        <p:nvSpPr>
          <p:cNvPr id="239618" name="Text Box 2"/>
          <p:cNvSpPr txBox="1">
            <a:spLocks noChangeArrowheads="1"/>
          </p:cNvSpPr>
          <p:nvPr/>
        </p:nvSpPr>
        <p:spPr bwMode="auto">
          <a:xfrm>
            <a:off x="0" y="290513"/>
            <a:ext cx="5965825" cy="692150"/>
          </a:xfrm>
          <a:prstGeom prst="rect">
            <a:avLst/>
          </a:prstGeom>
          <a:noFill/>
          <a:ln w="9525">
            <a:noFill/>
            <a:miter lim="800000"/>
            <a:headEnd/>
            <a:tailEnd/>
          </a:ln>
          <a:effectLst/>
        </p:spPr>
        <p:txBody>
          <a:bodyPr>
            <a:spAutoFit/>
          </a:bodyPr>
          <a:lstStyle/>
          <a:p>
            <a:pPr algn="l"/>
            <a:endParaRPr lang="fr-FR" sz="2800"/>
          </a:p>
        </p:txBody>
      </p:sp>
      <p:sp>
        <p:nvSpPr>
          <p:cNvPr id="239620" name="Rectangle 4"/>
          <p:cNvSpPr>
            <a:spLocks noChangeArrowheads="1"/>
          </p:cNvSpPr>
          <p:nvPr/>
        </p:nvSpPr>
        <p:spPr bwMode="auto">
          <a:xfrm>
            <a:off x="534988" y="2449513"/>
            <a:ext cx="5692775" cy="2697162"/>
          </a:xfrm>
          <a:prstGeom prst="rect">
            <a:avLst/>
          </a:prstGeom>
          <a:noFill/>
          <a:ln w="9525">
            <a:solidFill>
              <a:schemeClr val="bg2"/>
            </a:solidFill>
            <a:miter lim="800000"/>
            <a:headEnd/>
            <a:tailEnd/>
          </a:ln>
          <a:effectLst/>
        </p:spPr>
        <p:txBody>
          <a:bodyPr wrap="none" anchor="ctr"/>
          <a:lstStyle/>
          <a:p>
            <a:endParaRPr lang="fr-FR"/>
          </a:p>
        </p:txBody>
      </p:sp>
      <p:sp>
        <p:nvSpPr>
          <p:cNvPr id="239621" name="Text Box 5"/>
          <p:cNvSpPr txBox="1">
            <a:spLocks noChangeArrowheads="1"/>
          </p:cNvSpPr>
          <p:nvPr/>
        </p:nvSpPr>
        <p:spPr bwMode="auto">
          <a:xfrm>
            <a:off x="565150" y="2559050"/>
            <a:ext cx="5619750" cy="2225675"/>
          </a:xfrm>
          <a:prstGeom prst="rect">
            <a:avLst/>
          </a:prstGeom>
          <a:noFill/>
          <a:ln w="9525">
            <a:noFill/>
            <a:miter lim="800000"/>
            <a:headEnd/>
            <a:tailEnd/>
          </a:ln>
          <a:effectLst/>
        </p:spPr>
        <p:txBody>
          <a:bodyPr>
            <a:spAutoFit/>
          </a:bodyPr>
          <a:lstStyle/>
          <a:p>
            <a:pPr algn="l"/>
            <a:endParaRPr lang="fr-FR" sz="2000" b="1" u="sng">
              <a:solidFill>
                <a:schemeClr val="bg2"/>
              </a:solidFill>
            </a:endParaRPr>
          </a:p>
          <a:p>
            <a:pPr algn="l"/>
            <a:r>
              <a:rPr lang="fr-FR" sz="2000" b="1" u="sng">
                <a:solidFill>
                  <a:schemeClr val="bg2"/>
                </a:solidFill>
              </a:rPr>
              <a:t>Elle permet de </a:t>
            </a:r>
            <a:r>
              <a:rPr lang="fr-FR" sz="2000" u="sng">
                <a:solidFill>
                  <a:schemeClr val="bg2"/>
                </a:solidFill>
              </a:rPr>
              <a:t>:</a:t>
            </a:r>
            <a:r>
              <a:rPr lang="fr-FR" sz="2000">
                <a:solidFill>
                  <a:schemeClr val="bg2"/>
                </a:solidFill>
              </a:rPr>
              <a:t> </a:t>
            </a:r>
          </a:p>
          <a:p>
            <a:pPr algn="l"/>
            <a:endParaRPr lang="fr-FR" sz="2000">
              <a:solidFill>
                <a:schemeClr val="bg2"/>
              </a:solidFill>
            </a:endParaRPr>
          </a:p>
          <a:p>
            <a:pPr lvl="2" algn="l">
              <a:buFontTx/>
              <a:buChar char="•"/>
            </a:pPr>
            <a:r>
              <a:rPr lang="fr-FR" sz="2000">
                <a:solidFill>
                  <a:schemeClr val="bg2"/>
                </a:solidFill>
                <a:sym typeface="Wingdings" pitchFamily="2" charset="2"/>
              </a:rPr>
              <a:t> marquer la fin d’une étape dans l’entretien</a:t>
            </a:r>
          </a:p>
          <a:p>
            <a:pPr lvl="2" algn="l">
              <a:buFontTx/>
              <a:buChar char="•"/>
            </a:pPr>
            <a:r>
              <a:rPr lang="fr-FR" sz="2000">
                <a:solidFill>
                  <a:schemeClr val="bg2"/>
                </a:solidFill>
                <a:sym typeface="Wingdings" pitchFamily="2" charset="2"/>
              </a:rPr>
              <a:t> faire le point sur ce qui a été dit avant de terminer l’échange</a:t>
            </a:r>
          </a:p>
        </p:txBody>
      </p:sp>
      <p:sp>
        <p:nvSpPr>
          <p:cNvPr id="239622" name="Rectangle 6"/>
          <p:cNvSpPr>
            <a:spLocks noChangeArrowheads="1"/>
          </p:cNvSpPr>
          <p:nvPr/>
        </p:nvSpPr>
        <p:spPr bwMode="auto">
          <a:xfrm>
            <a:off x="515938" y="5510213"/>
            <a:ext cx="5692775" cy="1962150"/>
          </a:xfrm>
          <a:prstGeom prst="rect">
            <a:avLst/>
          </a:prstGeom>
          <a:noFill/>
          <a:ln w="9525">
            <a:solidFill>
              <a:schemeClr val="bg2"/>
            </a:solidFill>
            <a:miter lim="800000"/>
            <a:headEnd/>
            <a:tailEnd/>
          </a:ln>
          <a:effectLst/>
        </p:spPr>
        <p:txBody>
          <a:bodyPr wrap="none" anchor="ctr"/>
          <a:lstStyle/>
          <a:p>
            <a:endParaRPr lang="fr-FR"/>
          </a:p>
        </p:txBody>
      </p:sp>
      <p:sp>
        <p:nvSpPr>
          <p:cNvPr id="239623" name="Text Box 7"/>
          <p:cNvSpPr txBox="1">
            <a:spLocks noChangeArrowheads="1"/>
          </p:cNvSpPr>
          <p:nvPr/>
        </p:nvSpPr>
        <p:spPr bwMode="auto">
          <a:xfrm>
            <a:off x="541338" y="5614988"/>
            <a:ext cx="5619750" cy="1555750"/>
          </a:xfrm>
          <a:prstGeom prst="rect">
            <a:avLst/>
          </a:prstGeom>
          <a:noFill/>
          <a:ln w="9525">
            <a:noFill/>
            <a:miter lim="800000"/>
            <a:headEnd/>
            <a:tailEnd/>
          </a:ln>
          <a:effectLst/>
        </p:spPr>
        <p:txBody>
          <a:bodyPr>
            <a:spAutoFit/>
          </a:bodyPr>
          <a:lstStyle/>
          <a:p>
            <a:pPr algn="l"/>
            <a:r>
              <a:rPr lang="fr-FR" sz="2000" b="1" u="sng">
                <a:solidFill>
                  <a:schemeClr val="bg2"/>
                </a:solidFill>
              </a:rPr>
              <a:t>Pratiques de la synthèse</a:t>
            </a:r>
            <a:r>
              <a:rPr lang="fr-FR" sz="2000" u="sng">
                <a:solidFill>
                  <a:schemeClr val="bg2"/>
                </a:solidFill>
              </a:rPr>
              <a:t> :</a:t>
            </a:r>
          </a:p>
          <a:p>
            <a:pPr algn="l"/>
            <a:endParaRPr lang="fr-FR" sz="2000" u="sng">
              <a:solidFill>
                <a:schemeClr val="bg2"/>
              </a:solidFill>
            </a:endParaRPr>
          </a:p>
          <a:p>
            <a:pPr lvl="2" algn="l">
              <a:buFontTx/>
              <a:buChar char="•"/>
            </a:pPr>
            <a:r>
              <a:rPr lang="fr-FR" sz="2000">
                <a:solidFill>
                  <a:schemeClr val="bg2"/>
                </a:solidFill>
                <a:sym typeface="Wingdings" pitchFamily="2" charset="2"/>
              </a:rPr>
              <a:t> mettre en valeur les faits essentiels apparus lors de l’échange</a:t>
            </a:r>
          </a:p>
          <a:p>
            <a:pPr algn="l">
              <a:buFont typeface="Wingdings" pitchFamily="2" charset="2"/>
              <a:buNone/>
            </a:pPr>
            <a:endParaRPr lang="fr-FR" sz="1600">
              <a:sym typeface="Wingdings" pitchFamily="2" charset="2"/>
            </a:endParaRPr>
          </a:p>
        </p:txBody>
      </p:sp>
      <p:sp>
        <p:nvSpPr>
          <p:cNvPr id="239624" name="Text Box 8"/>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39625" name="Text Box 9"/>
          <p:cNvSpPr txBox="1">
            <a:spLocks noChangeArrowheads="1"/>
          </p:cNvSpPr>
          <p:nvPr/>
        </p:nvSpPr>
        <p:spPr bwMode="auto">
          <a:xfrm>
            <a:off x="333375" y="1924050"/>
            <a:ext cx="604837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LA SYNTHESE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2ECAFF3B-8EB0-4345-B564-CFD311F307A8}" type="slidenum">
              <a:rPr lang="fr-FR"/>
              <a:pPr>
                <a:defRPr/>
              </a:pPr>
              <a:t>55</a:t>
            </a:fld>
            <a:endParaRPr lang="fr-FR"/>
          </a:p>
        </p:txBody>
      </p:sp>
      <p:sp>
        <p:nvSpPr>
          <p:cNvPr id="240642" name="Text Box 2"/>
          <p:cNvSpPr txBox="1">
            <a:spLocks noChangeArrowheads="1"/>
          </p:cNvSpPr>
          <p:nvPr/>
        </p:nvSpPr>
        <p:spPr bwMode="auto">
          <a:xfrm>
            <a:off x="198438" y="290513"/>
            <a:ext cx="5545137" cy="692150"/>
          </a:xfrm>
          <a:prstGeom prst="rect">
            <a:avLst/>
          </a:prstGeom>
          <a:noFill/>
          <a:ln w="9525">
            <a:noFill/>
            <a:miter lim="800000"/>
            <a:headEnd/>
            <a:tailEnd/>
          </a:ln>
          <a:effectLst/>
        </p:spPr>
        <p:txBody>
          <a:bodyPr>
            <a:spAutoFit/>
          </a:bodyPr>
          <a:lstStyle/>
          <a:p>
            <a:pPr algn="l"/>
            <a:endParaRPr lang="fr-FR" sz="2800"/>
          </a:p>
        </p:txBody>
      </p:sp>
      <p:grpSp>
        <p:nvGrpSpPr>
          <p:cNvPr id="240653" name="Group 13"/>
          <p:cNvGrpSpPr>
            <a:grpSpLocks/>
          </p:cNvGrpSpPr>
          <p:nvPr/>
        </p:nvGrpSpPr>
        <p:grpSpPr bwMode="auto">
          <a:xfrm>
            <a:off x="604838" y="5724525"/>
            <a:ext cx="5784850" cy="2840038"/>
            <a:chOff x="387" y="3156"/>
            <a:chExt cx="3644" cy="1789"/>
          </a:xfrm>
        </p:grpSpPr>
        <p:sp>
          <p:nvSpPr>
            <p:cNvPr id="240646" name="AutoShape 6"/>
            <p:cNvSpPr>
              <a:spLocks noChangeArrowheads="1"/>
            </p:cNvSpPr>
            <p:nvPr/>
          </p:nvSpPr>
          <p:spPr bwMode="auto">
            <a:xfrm>
              <a:off x="399" y="3156"/>
              <a:ext cx="3632" cy="1789"/>
            </a:xfrm>
            <a:prstGeom prst="bevel">
              <a:avLst>
                <a:gd name="adj" fmla="val 12500"/>
              </a:avLst>
            </a:prstGeom>
            <a:noFill/>
            <a:ln w="28575">
              <a:solidFill>
                <a:srgbClr val="C0C0C0"/>
              </a:solidFill>
              <a:miter lim="800000"/>
              <a:headEnd/>
              <a:tailEnd/>
            </a:ln>
            <a:effectLst/>
          </p:spPr>
          <p:txBody>
            <a:bodyPr wrap="none" anchor="ctr"/>
            <a:lstStyle/>
            <a:p>
              <a:endParaRPr lang="fr-FR"/>
            </a:p>
          </p:txBody>
        </p:sp>
        <p:sp>
          <p:nvSpPr>
            <p:cNvPr id="240647" name="Rectangle 7"/>
            <p:cNvSpPr>
              <a:spLocks noChangeArrowheads="1"/>
            </p:cNvSpPr>
            <p:nvPr/>
          </p:nvSpPr>
          <p:spPr bwMode="auto">
            <a:xfrm>
              <a:off x="623" y="3547"/>
              <a:ext cx="3309" cy="1155"/>
            </a:xfrm>
            <a:prstGeom prst="rect">
              <a:avLst/>
            </a:prstGeom>
            <a:noFill/>
            <a:ln w="9525">
              <a:noFill/>
              <a:miter lim="800000"/>
              <a:headEnd/>
              <a:tailEnd/>
            </a:ln>
            <a:effectLst/>
          </p:spPr>
          <p:txBody>
            <a:bodyPr>
              <a:spAutoFit/>
            </a:bodyPr>
            <a:lstStyle/>
            <a:p>
              <a:pPr algn="l" defTabSz="457200"/>
              <a:r>
                <a:rPr lang="fr-FR" sz="1800" b="1" u="sng" dirty="0">
                  <a:solidFill>
                    <a:schemeClr val="bg2"/>
                  </a:solidFill>
                  <a:sym typeface="Wingdings" pitchFamily="2" charset="2"/>
                </a:rPr>
                <a:t>Ecouter avec empathie</a:t>
              </a:r>
            </a:p>
            <a:p>
              <a:pPr marL="542925" lvl="1" indent="-276225" algn="l" defTabSz="457200">
                <a:buFontTx/>
                <a:buChar char="•"/>
              </a:pPr>
              <a:r>
                <a:rPr lang="fr-FR" sz="1600" dirty="0">
                  <a:solidFill>
                    <a:schemeClr val="bg2"/>
                  </a:solidFill>
                  <a:sym typeface="Wingdings" pitchFamily="2" charset="2"/>
                </a:rPr>
                <a:t>Chercher à percevoir ou imaginer les émotions </a:t>
              </a:r>
            </a:p>
            <a:p>
              <a:pPr marL="542925" lvl="1" indent="-276225" algn="l" defTabSz="457200"/>
              <a:r>
                <a:rPr lang="fr-FR" sz="1600" dirty="0">
                  <a:solidFill>
                    <a:schemeClr val="bg2"/>
                  </a:solidFill>
                  <a:sym typeface="Wingdings" pitchFamily="2" charset="2"/>
                </a:rPr>
                <a:t>	et les pensées de l’écouté </a:t>
              </a:r>
            </a:p>
            <a:p>
              <a:pPr marL="542925" lvl="1" indent="-276225" algn="l" defTabSz="457200">
                <a:buFontTx/>
                <a:buChar char="•"/>
              </a:pPr>
              <a:r>
                <a:rPr lang="fr-FR" sz="1600" dirty="0">
                  <a:solidFill>
                    <a:schemeClr val="bg2"/>
                  </a:solidFill>
                  <a:sym typeface="Wingdings" pitchFamily="2" charset="2"/>
                </a:rPr>
                <a:t>les reconnaître</a:t>
              </a:r>
            </a:p>
            <a:p>
              <a:pPr marL="542925" lvl="1" indent="-276225" algn="l" defTabSz="457200">
                <a:buFontTx/>
                <a:buChar char="•"/>
              </a:pPr>
              <a:r>
                <a:rPr lang="fr-FR" sz="1600" dirty="0">
                  <a:solidFill>
                    <a:schemeClr val="bg2"/>
                  </a:solidFill>
                  <a:sym typeface="Wingdings" pitchFamily="2" charset="2"/>
                </a:rPr>
                <a:t>sans les partager </a:t>
              </a:r>
            </a:p>
            <a:p>
              <a:pPr marL="542925" lvl="1" indent="-276225" algn="l" defTabSz="457200">
                <a:buFontTx/>
                <a:buChar char="•"/>
              </a:pPr>
              <a:r>
                <a:rPr lang="fr-FR" sz="1600" dirty="0">
                  <a:solidFill>
                    <a:schemeClr val="bg2"/>
                  </a:solidFill>
                  <a:sym typeface="Wingdings" pitchFamily="2" charset="2"/>
                </a:rPr>
                <a:t>dans </a:t>
              </a:r>
              <a:r>
                <a:rPr lang="fr-FR" sz="1600" dirty="0" smtClean="0">
                  <a:solidFill>
                    <a:schemeClr val="bg2"/>
                  </a:solidFill>
                  <a:sym typeface="Wingdings" pitchFamily="2" charset="2"/>
                </a:rPr>
                <a:t>le </a:t>
              </a:r>
              <a:r>
                <a:rPr lang="fr-FR" sz="1600" dirty="0">
                  <a:solidFill>
                    <a:schemeClr val="bg2"/>
                  </a:solidFill>
                  <a:sym typeface="Wingdings" pitchFamily="2" charset="2"/>
                </a:rPr>
                <a:t>but d’aider l’écouté à dépasser ses émotions</a:t>
              </a:r>
            </a:p>
          </p:txBody>
        </p:sp>
        <p:pic>
          <p:nvPicPr>
            <p:cNvPr id="240649" name="Picture 9" descr="MC900405972[1]"/>
            <p:cNvPicPr>
              <a:picLocks noChangeAspect="1" noChangeArrowheads="1"/>
            </p:cNvPicPr>
            <p:nvPr/>
          </p:nvPicPr>
          <p:blipFill>
            <a:blip r:embed="rId2" cstate="print"/>
            <a:srcRect/>
            <a:stretch>
              <a:fillRect/>
            </a:stretch>
          </p:blipFill>
          <p:spPr bwMode="auto">
            <a:xfrm>
              <a:off x="387" y="3567"/>
              <a:ext cx="252" cy="319"/>
            </a:xfrm>
            <a:prstGeom prst="rect">
              <a:avLst/>
            </a:prstGeom>
            <a:noFill/>
          </p:spPr>
        </p:pic>
      </p:grpSp>
      <p:grpSp>
        <p:nvGrpSpPr>
          <p:cNvPr id="240654" name="Group 14"/>
          <p:cNvGrpSpPr>
            <a:grpSpLocks/>
          </p:cNvGrpSpPr>
          <p:nvPr/>
        </p:nvGrpSpPr>
        <p:grpSpPr bwMode="auto">
          <a:xfrm>
            <a:off x="611188" y="2663825"/>
            <a:ext cx="5807075" cy="2840038"/>
            <a:chOff x="367" y="1282"/>
            <a:chExt cx="3658" cy="1789"/>
          </a:xfrm>
        </p:grpSpPr>
        <p:sp>
          <p:nvSpPr>
            <p:cNvPr id="240644" name="Text Box 4"/>
            <p:cNvSpPr txBox="1">
              <a:spLocks noChangeArrowheads="1"/>
            </p:cNvSpPr>
            <p:nvPr/>
          </p:nvSpPr>
          <p:spPr bwMode="auto">
            <a:xfrm>
              <a:off x="647" y="1634"/>
              <a:ext cx="3202" cy="1155"/>
            </a:xfrm>
            <a:prstGeom prst="rect">
              <a:avLst/>
            </a:prstGeom>
            <a:noFill/>
            <a:ln w="9525">
              <a:noFill/>
              <a:miter lim="800000"/>
              <a:headEnd/>
              <a:tailEnd/>
            </a:ln>
            <a:effectLst/>
          </p:spPr>
          <p:txBody>
            <a:bodyPr>
              <a:spAutoFit/>
            </a:bodyPr>
            <a:lstStyle/>
            <a:p>
              <a:pPr algn="l" defTabSz="457200">
                <a:buFont typeface="Wingdings" pitchFamily="2" charset="2"/>
                <a:buNone/>
              </a:pPr>
              <a:r>
                <a:rPr lang="fr-FR" sz="1800" b="1" u="sng">
                  <a:solidFill>
                    <a:schemeClr val="bg2"/>
                  </a:solidFill>
                  <a:sym typeface="Wingdings" pitchFamily="2" charset="2"/>
                </a:rPr>
                <a:t>Agir avec assertivité</a:t>
              </a:r>
            </a:p>
            <a:p>
              <a:pPr lvl="1" indent="-195263" algn="l" defTabSz="457200">
                <a:buFontTx/>
                <a:buChar char="•"/>
              </a:pPr>
              <a:r>
                <a:rPr lang="fr-FR" sz="1600">
                  <a:solidFill>
                    <a:schemeClr val="bg2"/>
                  </a:solidFill>
                  <a:sym typeface="Wingdings" pitchFamily="2" charset="2"/>
                </a:rPr>
                <a:t>Trouver la bonne distance</a:t>
              </a:r>
            </a:p>
            <a:p>
              <a:pPr lvl="1" indent="-195263" algn="l" defTabSz="457200">
                <a:buFontTx/>
                <a:buChar char="•"/>
              </a:pPr>
              <a:r>
                <a:rPr lang="fr-FR" sz="1600">
                  <a:solidFill>
                    <a:schemeClr val="bg2"/>
                  </a:solidFill>
                  <a:sym typeface="Wingdings" pitchFamily="2" charset="2"/>
                </a:rPr>
                <a:t>Communiquer de manière non violente</a:t>
              </a:r>
            </a:p>
            <a:p>
              <a:pPr lvl="1" indent="-195263" algn="l" defTabSz="457200">
                <a:buFontTx/>
                <a:buChar char="•"/>
              </a:pPr>
              <a:r>
                <a:rPr lang="fr-FR" sz="1600">
                  <a:solidFill>
                    <a:schemeClr val="bg2"/>
                  </a:solidFill>
                  <a:sym typeface="Wingdings" pitchFamily="2" charset="2"/>
                </a:rPr>
                <a:t>Maintenir une relation professionnelle d’adulte</a:t>
              </a:r>
            </a:p>
            <a:p>
              <a:pPr lvl="1" indent="-195263" algn="l" defTabSz="457200">
                <a:buFontTx/>
                <a:buChar char="•"/>
              </a:pPr>
              <a:r>
                <a:rPr lang="fr-FR" sz="1600">
                  <a:solidFill>
                    <a:schemeClr val="bg2"/>
                  </a:solidFill>
                  <a:sym typeface="Wingdings" pitchFamily="2" charset="2"/>
                </a:rPr>
                <a:t>Orientée sur des solutions et non sur les problèmes.</a:t>
              </a:r>
            </a:p>
            <a:p>
              <a:pPr algn="l" defTabSz="457200">
                <a:buFont typeface="Wingdings" pitchFamily="2" charset="2"/>
                <a:buChar char="Ø"/>
              </a:pPr>
              <a:endParaRPr lang="fr-FR" sz="1600">
                <a:solidFill>
                  <a:schemeClr val="bg2"/>
                </a:solidFill>
                <a:sym typeface="Wingdings" pitchFamily="2" charset="2"/>
              </a:endParaRPr>
            </a:p>
          </p:txBody>
        </p:sp>
        <p:sp>
          <p:nvSpPr>
            <p:cNvPr id="240645" name="AutoShape 5"/>
            <p:cNvSpPr>
              <a:spLocks noChangeArrowheads="1"/>
            </p:cNvSpPr>
            <p:nvPr/>
          </p:nvSpPr>
          <p:spPr bwMode="auto">
            <a:xfrm>
              <a:off x="393" y="1282"/>
              <a:ext cx="3632" cy="1789"/>
            </a:xfrm>
            <a:prstGeom prst="bevel">
              <a:avLst>
                <a:gd name="adj" fmla="val 12500"/>
              </a:avLst>
            </a:prstGeom>
            <a:noFill/>
            <a:ln w="28575">
              <a:solidFill>
                <a:srgbClr val="C0C0C0"/>
              </a:solidFill>
              <a:miter lim="800000"/>
              <a:headEnd/>
              <a:tailEnd/>
            </a:ln>
            <a:effectLst/>
          </p:spPr>
          <p:txBody>
            <a:bodyPr wrap="none" anchor="ctr"/>
            <a:lstStyle/>
            <a:p>
              <a:endParaRPr lang="fr-FR"/>
            </a:p>
          </p:txBody>
        </p:sp>
        <p:pic>
          <p:nvPicPr>
            <p:cNvPr id="240650" name="Picture 10" descr="MC900405972[1]"/>
            <p:cNvPicPr>
              <a:picLocks noChangeAspect="1" noChangeArrowheads="1"/>
            </p:cNvPicPr>
            <p:nvPr/>
          </p:nvPicPr>
          <p:blipFill>
            <a:blip r:embed="rId2" cstate="print"/>
            <a:srcRect/>
            <a:stretch>
              <a:fillRect/>
            </a:stretch>
          </p:blipFill>
          <p:spPr bwMode="auto">
            <a:xfrm>
              <a:off x="367" y="1633"/>
              <a:ext cx="252" cy="319"/>
            </a:xfrm>
            <a:prstGeom prst="rect">
              <a:avLst/>
            </a:prstGeom>
            <a:noFill/>
          </p:spPr>
        </p:pic>
      </p:grpSp>
      <p:sp>
        <p:nvSpPr>
          <p:cNvPr id="240651" name="Text Box 11"/>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40652" name="Text Box 12"/>
          <p:cNvSpPr txBox="1">
            <a:spLocks noChangeArrowheads="1"/>
          </p:cNvSpPr>
          <p:nvPr/>
        </p:nvSpPr>
        <p:spPr bwMode="auto">
          <a:xfrm>
            <a:off x="342900" y="19907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CONSEILS POUR AGIR : ASSERTIVITE - EMPATHIE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Espace réservé du numéro de diapositive 4"/>
          <p:cNvSpPr>
            <a:spLocks noGrp="1" noChangeArrowheads="1"/>
          </p:cNvSpPr>
          <p:nvPr>
            <p:ph type="sldNum" sz="quarter" idx="10"/>
          </p:nvPr>
        </p:nvSpPr>
        <p:spPr/>
        <p:txBody>
          <a:bodyPr/>
          <a:lstStyle/>
          <a:p>
            <a:pPr>
              <a:defRPr/>
            </a:pPr>
            <a:fld id="{B73E3380-A1B9-4F2B-BD69-767805F406DE}" type="slidenum">
              <a:rPr lang="fr-FR"/>
              <a:pPr>
                <a:defRPr/>
              </a:pPr>
              <a:t>56</a:t>
            </a:fld>
            <a:endParaRPr lang="fr-FR"/>
          </a:p>
        </p:txBody>
      </p:sp>
      <p:sp>
        <p:nvSpPr>
          <p:cNvPr id="241667" name="AutoShape 3"/>
          <p:cNvSpPr>
            <a:spLocks noChangeArrowheads="1"/>
          </p:cNvSpPr>
          <p:nvPr/>
        </p:nvSpPr>
        <p:spPr bwMode="auto">
          <a:xfrm>
            <a:off x="2238375" y="2162175"/>
            <a:ext cx="2308225" cy="1714500"/>
          </a:xfrm>
          <a:prstGeom prst="bevel">
            <a:avLst>
              <a:gd name="adj" fmla="val 12500"/>
            </a:avLst>
          </a:prstGeom>
          <a:solidFill>
            <a:srgbClr val="3366FF">
              <a:alpha val="55000"/>
            </a:srgbClr>
          </a:solidFill>
          <a:ln w="9525">
            <a:solidFill>
              <a:schemeClr val="tx1"/>
            </a:solidFill>
            <a:miter lim="800000"/>
            <a:headEnd/>
            <a:tailEnd/>
          </a:ln>
          <a:effectLst/>
        </p:spPr>
        <p:txBody>
          <a:bodyPr wrap="none"/>
          <a:lstStyle/>
          <a:p>
            <a:pPr algn="l"/>
            <a:r>
              <a:rPr lang="fr-FR" sz="1400">
                <a:solidFill>
                  <a:schemeClr val="bg1"/>
                </a:solidFill>
              </a:rPr>
              <a:t>Dimensions de</a:t>
            </a:r>
          </a:p>
          <a:p>
            <a:pPr algn="l"/>
            <a:r>
              <a:rPr lang="fr-FR" sz="1400">
                <a:solidFill>
                  <a:schemeClr val="bg1"/>
                </a:solidFill>
              </a:rPr>
              <a:t> l’écoute active :</a:t>
            </a:r>
          </a:p>
          <a:p>
            <a:pPr algn="l">
              <a:buFontTx/>
              <a:buChar char="-"/>
            </a:pPr>
            <a:r>
              <a:rPr lang="fr-FR" sz="1400">
                <a:solidFill>
                  <a:schemeClr val="bg1"/>
                </a:solidFill>
              </a:rPr>
              <a:t> le questionnement</a:t>
            </a:r>
          </a:p>
          <a:p>
            <a:pPr algn="l">
              <a:buFontTx/>
              <a:buChar char="-"/>
            </a:pPr>
            <a:r>
              <a:rPr lang="fr-FR" sz="1400">
                <a:solidFill>
                  <a:schemeClr val="bg1"/>
                </a:solidFill>
              </a:rPr>
              <a:t> la reformulation</a:t>
            </a:r>
          </a:p>
          <a:p>
            <a:pPr algn="l">
              <a:buFontTx/>
              <a:buChar char="-"/>
            </a:pPr>
            <a:r>
              <a:rPr lang="fr-FR" sz="1400">
                <a:solidFill>
                  <a:schemeClr val="bg1"/>
                </a:solidFill>
              </a:rPr>
              <a:t> la synthèse</a:t>
            </a:r>
          </a:p>
        </p:txBody>
      </p:sp>
      <p:sp>
        <p:nvSpPr>
          <p:cNvPr id="241668" name="AutoShape 4"/>
          <p:cNvSpPr>
            <a:spLocks noChangeArrowheads="1"/>
          </p:cNvSpPr>
          <p:nvPr/>
        </p:nvSpPr>
        <p:spPr bwMode="auto">
          <a:xfrm>
            <a:off x="4618038" y="3941763"/>
            <a:ext cx="1652587" cy="1454150"/>
          </a:xfrm>
          <a:prstGeom prst="bevel">
            <a:avLst>
              <a:gd name="adj" fmla="val 12500"/>
            </a:avLst>
          </a:prstGeom>
          <a:solidFill>
            <a:srgbClr val="00FF00">
              <a:alpha val="55000"/>
            </a:srgbClr>
          </a:solidFill>
          <a:ln w="9525">
            <a:solidFill>
              <a:schemeClr val="tx1"/>
            </a:solidFill>
            <a:miter lim="800000"/>
            <a:headEnd/>
            <a:tailEnd/>
          </a:ln>
          <a:effectLst/>
        </p:spPr>
        <p:txBody>
          <a:bodyPr wrap="none" anchor="ctr"/>
          <a:lstStyle/>
          <a:p>
            <a:r>
              <a:rPr lang="fr-FR" sz="1600"/>
              <a:t>L’entretien se </a:t>
            </a:r>
          </a:p>
          <a:p>
            <a:r>
              <a:rPr lang="fr-FR" sz="1600"/>
              <a:t>passe bien</a:t>
            </a:r>
          </a:p>
          <a:p>
            <a:endParaRPr lang="fr-FR" sz="1400"/>
          </a:p>
        </p:txBody>
      </p:sp>
      <p:grpSp>
        <p:nvGrpSpPr>
          <p:cNvPr id="241669" name="Group 5"/>
          <p:cNvGrpSpPr>
            <a:grpSpLocks/>
          </p:cNvGrpSpPr>
          <p:nvPr/>
        </p:nvGrpSpPr>
        <p:grpSpPr bwMode="auto">
          <a:xfrm>
            <a:off x="2400300" y="5889625"/>
            <a:ext cx="1250950" cy="1262063"/>
            <a:chOff x="821" y="2926"/>
            <a:chExt cx="1051" cy="596"/>
          </a:xfrm>
        </p:grpSpPr>
        <p:sp>
          <p:nvSpPr>
            <p:cNvPr id="241670" name="AutoShape 6"/>
            <p:cNvSpPr>
              <a:spLocks noChangeArrowheads="1"/>
            </p:cNvSpPr>
            <p:nvPr/>
          </p:nvSpPr>
          <p:spPr bwMode="auto">
            <a:xfrm>
              <a:off x="821" y="2926"/>
              <a:ext cx="1051" cy="596"/>
            </a:xfrm>
            <a:prstGeom prst="bevel">
              <a:avLst>
                <a:gd name="adj" fmla="val 12500"/>
              </a:avLst>
            </a:prstGeom>
            <a:solidFill>
              <a:srgbClr val="C0C0C0">
                <a:alpha val="55000"/>
              </a:srgbClr>
            </a:solidFill>
            <a:ln w="9525">
              <a:solidFill>
                <a:schemeClr val="tx1"/>
              </a:solidFill>
              <a:miter lim="800000"/>
              <a:headEnd/>
              <a:tailEnd/>
            </a:ln>
            <a:effectLst/>
          </p:spPr>
          <p:txBody>
            <a:bodyPr wrap="none" anchor="ctr"/>
            <a:lstStyle/>
            <a:p>
              <a:endParaRPr lang="fr-FR" sz="1600"/>
            </a:p>
            <a:p>
              <a:endParaRPr lang="fr-FR" sz="1400"/>
            </a:p>
          </p:txBody>
        </p:sp>
        <p:sp>
          <p:nvSpPr>
            <p:cNvPr id="241671" name="Text Box 7"/>
            <p:cNvSpPr txBox="1">
              <a:spLocks noChangeArrowheads="1"/>
            </p:cNvSpPr>
            <p:nvPr/>
          </p:nvSpPr>
          <p:spPr bwMode="auto">
            <a:xfrm>
              <a:off x="821" y="3034"/>
              <a:ext cx="1051" cy="274"/>
            </a:xfrm>
            <a:prstGeom prst="rect">
              <a:avLst/>
            </a:prstGeom>
            <a:noFill/>
            <a:ln w="9525">
              <a:noFill/>
              <a:miter lim="800000"/>
              <a:headEnd/>
              <a:tailEnd/>
            </a:ln>
            <a:effectLst/>
          </p:spPr>
          <p:txBody>
            <a:bodyPr>
              <a:spAutoFit/>
            </a:bodyPr>
            <a:lstStyle/>
            <a:p>
              <a:r>
                <a:rPr lang="fr-FR" sz="1400"/>
                <a:t>Salarié</a:t>
              </a:r>
              <a:r>
                <a:rPr lang="fr-FR" sz="1600"/>
                <a:t> </a:t>
              </a:r>
              <a:r>
                <a:rPr lang="fr-FR" sz="1400"/>
                <a:t>(e)</a:t>
              </a:r>
            </a:p>
            <a:p>
              <a:r>
                <a:rPr lang="fr-FR" sz="1400"/>
                <a:t>Agressif(ve</a:t>
              </a:r>
              <a:r>
                <a:rPr lang="fr-FR" sz="1600"/>
                <a:t>)</a:t>
              </a:r>
            </a:p>
          </p:txBody>
        </p:sp>
      </p:grpSp>
      <p:grpSp>
        <p:nvGrpSpPr>
          <p:cNvPr id="241687" name="Group 23"/>
          <p:cNvGrpSpPr>
            <a:grpSpLocks/>
          </p:cNvGrpSpPr>
          <p:nvPr/>
        </p:nvGrpSpPr>
        <p:grpSpPr bwMode="auto">
          <a:xfrm>
            <a:off x="3849688" y="5870575"/>
            <a:ext cx="1252537" cy="1262063"/>
            <a:chOff x="2071" y="3548"/>
            <a:chExt cx="789" cy="795"/>
          </a:xfrm>
        </p:grpSpPr>
        <p:sp>
          <p:nvSpPr>
            <p:cNvPr id="241672" name="AutoShape 8"/>
            <p:cNvSpPr>
              <a:spLocks noChangeArrowheads="1"/>
            </p:cNvSpPr>
            <p:nvPr/>
          </p:nvSpPr>
          <p:spPr bwMode="auto">
            <a:xfrm>
              <a:off x="2071" y="3548"/>
              <a:ext cx="789" cy="795"/>
            </a:xfrm>
            <a:prstGeom prst="bevel">
              <a:avLst>
                <a:gd name="adj" fmla="val 12500"/>
              </a:avLst>
            </a:prstGeom>
            <a:solidFill>
              <a:srgbClr val="C0C0C0">
                <a:alpha val="55000"/>
              </a:srgbClr>
            </a:solidFill>
            <a:ln w="9525">
              <a:solidFill>
                <a:schemeClr val="tx1"/>
              </a:solidFill>
              <a:miter lim="800000"/>
              <a:headEnd/>
              <a:tailEnd/>
            </a:ln>
            <a:effectLst/>
          </p:spPr>
          <p:txBody>
            <a:bodyPr wrap="none" anchor="ctr"/>
            <a:lstStyle/>
            <a:p>
              <a:endParaRPr lang="fr-FR" sz="1600"/>
            </a:p>
            <a:p>
              <a:endParaRPr lang="fr-FR" sz="1600"/>
            </a:p>
          </p:txBody>
        </p:sp>
        <p:sp>
          <p:nvSpPr>
            <p:cNvPr id="241673" name="Text Box 9"/>
            <p:cNvSpPr txBox="1">
              <a:spLocks noChangeArrowheads="1"/>
            </p:cNvSpPr>
            <p:nvPr/>
          </p:nvSpPr>
          <p:spPr bwMode="auto">
            <a:xfrm>
              <a:off x="2154" y="3691"/>
              <a:ext cx="600" cy="460"/>
            </a:xfrm>
            <a:prstGeom prst="rect">
              <a:avLst/>
            </a:prstGeom>
            <a:noFill/>
            <a:ln w="9525">
              <a:noFill/>
              <a:miter lim="800000"/>
              <a:headEnd/>
              <a:tailEnd/>
            </a:ln>
            <a:effectLst/>
          </p:spPr>
          <p:txBody>
            <a:bodyPr wrap="none">
              <a:spAutoFit/>
            </a:bodyPr>
            <a:lstStyle/>
            <a:p>
              <a:r>
                <a:rPr lang="fr-FR" sz="1400"/>
                <a:t>Des </a:t>
              </a:r>
            </a:p>
            <a:p>
              <a:r>
                <a:rPr lang="fr-FR" sz="1400"/>
                <a:t>échanges</a:t>
              </a:r>
            </a:p>
            <a:p>
              <a:r>
                <a:rPr lang="fr-FR" sz="1400"/>
                <a:t>stériles</a:t>
              </a:r>
            </a:p>
          </p:txBody>
        </p:sp>
      </p:grpSp>
      <p:grpSp>
        <p:nvGrpSpPr>
          <p:cNvPr id="241674" name="Group 10"/>
          <p:cNvGrpSpPr>
            <a:grpSpLocks/>
          </p:cNvGrpSpPr>
          <p:nvPr/>
        </p:nvGrpSpPr>
        <p:grpSpPr bwMode="auto">
          <a:xfrm>
            <a:off x="5310188" y="5861050"/>
            <a:ext cx="1252537" cy="1262063"/>
            <a:chOff x="4040" y="2758"/>
            <a:chExt cx="1052" cy="596"/>
          </a:xfrm>
        </p:grpSpPr>
        <p:sp>
          <p:nvSpPr>
            <p:cNvPr id="241675" name="AutoShape 11"/>
            <p:cNvSpPr>
              <a:spLocks noChangeArrowheads="1"/>
            </p:cNvSpPr>
            <p:nvPr/>
          </p:nvSpPr>
          <p:spPr bwMode="auto">
            <a:xfrm>
              <a:off x="4040" y="2758"/>
              <a:ext cx="1052" cy="596"/>
            </a:xfrm>
            <a:prstGeom prst="bevel">
              <a:avLst>
                <a:gd name="adj" fmla="val 12500"/>
              </a:avLst>
            </a:prstGeom>
            <a:solidFill>
              <a:srgbClr val="C0C0C0">
                <a:alpha val="55000"/>
              </a:srgbClr>
            </a:solidFill>
            <a:ln w="9525">
              <a:solidFill>
                <a:schemeClr val="tx1"/>
              </a:solidFill>
              <a:miter lim="800000"/>
              <a:headEnd/>
              <a:tailEnd/>
            </a:ln>
            <a:effectLst/>
          </p:spPr>
          <p:txBody>
            <a:bodyPr wrap="none" anchor="ctr"/>
            <a:lstStyle/>
            <a:p>
              <a:endParaRPr lang="fr-FR" sz="1600"/>
            </a:p>
            <a:p>
              <a:endParaRPr lang="fr-FR" sz="1600"/>
            </a:p>
          </p:txBody>
        </p:sp>
        <p:sp>
          <p:nvSpPr>
            <p:cNvPr id="241676" name="Text Box 12"/>
            <p:cNvSpPr txBox="1">
              <a:spLocks noChangeArrowheads="1"/>
            </p:cNvSpPr>
            <p:nvPr/>
          </p:nvSpPr>
          <p:spPr bwMode="auto">
            <a:xfrm>
              <a:off x="4297" y="2928"/>
              <a:ext cx="535" cy="212"/>
            </a:xfrm>
            <a:prstGeom prst="rect">
              <a:avLst/>
            </a:prstGeom>
            <a:noFill/>
            <a:ln w="9525" algn="ctr">
              <a:noFill/>
              <a:miter lim="800000"/>
              <a:headEnd/>
              <a:tailEnd/>
            </a:ln>
            <a:effectLst/>
          </p:spPr>
          <p:txBody>
            <a:bodyPr wrap="none" anchor="ctr"/>
            <a:lstStyle/>
            <a:p>
              <a:r>
                <a:rPr lang="fr-FR" sz="1600"/>
                <a:t>Le déni</a:t>
              </a:r>
            </a:p>
          </p:txBody>
        </p:sp>
      </p:grpSp>
      <p:grpSp>
        <p:nvGrpSpPr>
          <p:cNvPr id="241688" name="Group 24"/>
          <p:cNvGrpSpPr>
            <a:grpSpLocks/>
          </p:cNvGrpSpPr>
          <p:nvPr/>
        </p:nvGrpSpPr>
        <p:grpSpPr bwMode="auto">
          <a:xfrm>
            <a:off x="539750" y="3938588"/>
            <a:ext cx="1651000" cy="1454150"/>
            <a:chOff x="148" y="2319"/>
            <a:chExt cx="1040" cy="916"/>
          </a:xfrm>
        </p:grpSpPr>
        <p:sp>
          <p:nvSpPr>
            <p:cNvPr id="241678" name="AutoShape 14"/>
            <p:cNvSpPr>
              <a:spLocks noChangeArrowheads="1"/>
            </p:cNvSpPr>
            <p:nvPr/>
          </p:nvSpPr>
          <p:spPr bwMode="auto">
            <a:xfrm>
              <a:off x="148" y="2319"/>
              <a:ext cx="1040" cy="916"/>
            </a:xfrm>
            <a:prstGeom prst="bevel">
              <a:avLst>
                <a:gd name="adj" fmla="val 12500"/>
              </a:avLst>
            </a:prstGeom>
            <a:solidFill>
              <a:srgbClr val="FF0000">
                <a:alpha val="55000"/>
              </a:srgbClr>
            </a:solidFill>
            <a:ln w="9525">
              <a:solidFill>
                <a:schemeClr val="tx1"/>
              </a:solidFill>
              <a:miter lim="800000"/>
              <a:headEnd/>
              <a:tailEnd/>
            </a:ln>
            <a:effectLst/>
          </p:spPr>
          <p:txBody>
            <a:bodyPr wrap="none" anchor="ctr"/>
            <a:lstStyle/>
            <a:p>
              <a:endParaRPr lang="fr-FR" sz="1400"/>
            </a:p>
            <a:p>
              <a:endParaRPr lang="fr-FR" sz="1400"/>
            </a:p>
          </p:txBody>
        </p:sp>
        <p:sp>
          <p:nvSpPr>
            <p:cNvPr id="241679" name="Rectangle 15"/>
            <p:cNvSpPr>
              <a:spLocks noChangeArrowheads="1"/>
            </p:cNvSpPr>
            <p:nvPr/>
          </p:nvSpPr>
          <p:spPr bwMode="auto">
            <a:xfrm>
              <a:off x="150" y="2412"/>
              <a:ext cx="965" cy="728"/>
            </a:xfrm>
            <a:prstGeom prst="rect">
              <a:avLst/>
            </a:prstGeom>
            <a:noFill/>
            <a:ln w="9525">
              <a:noFill/>
              <a:miter lim="800000"/>
              <a:headEnd/>
              <a:tailEnd/>
            </a:ln>
            <a:effectLst/>
          </p:spPr>
          <p:txBody>
            <a:bodyPr>
              <a:spAutoFit/>
            </a:bodyPr>
            <a:lstStyle/>
            <a:p>
              <a:r>
                <a:rPr lang="fr-FR" sz="1400"/>
                <a:t>L’entretien se passe </a:t>
              </a:r>
            </a:p>
            <a:p>
              <a:r>
                <a:rPr lang="fr-FR" sz="1400"/>
                <a:t>mal ou n’a pas lieu.</a:t>
              </a:r>
            </a:p>
            <a:p>
              <a:r>
                <a:rPr lang="fr-FR" sz="1400"/>
                <a:t> Pourquoi ?</a:t>
              </a:r>
            </a:p>
          </p:txBody>
        </p:sp>
      </p:grpSp>
      <p:pic>
        <p:nvPicPr>
          <p:cNvPr id="241682" name="Picture 18" descr="Two Angry Characters : Il proteste furieusement. Banque d'images"/>
          <p:cNvPicPr>
            <a:picLocks noChangeAspect="1" noChangeArrowheads="1"/>
          </p:cNvPicPr>
          <p:nvPr/>
        </p:nvPicPr>
        <p:blipFill>
          <a:blip r:embed="rId2" cstate="print"/>
          <a:srcRect/>
          <a:stretch>
            <a:fillRect/>
          </a:stretch>
        </p:blipFill>
        <p:spPr bwMode="auto">
          <a:xfrm>
            <a:off x="2463800" y="7237413"/>
            <a:ext cx="1020763" cy="1303337"/>
          </a:xfrm>
          <a:prstGeom prst="rect">
            <a:avLst/>
          </a:prstGeom>
          <a:noFill/>
        </p:spPr>
      </p:pic>
      <p:pic>
        <p:nvPicPr>
          <p:cNvPr id="241683" name="Picture 19" descr="Two Angry Characters : L'image CG représentant stade Rebelle"/>
          <p:cNvPicPr>
            <a:picLocks noChangeAspect="1" noChangeArrowheads="1"/>
          </p:cNvPicPr>
          <p:nvPr/>
        </p:nvPicPr>
        <p:blipFill>
          <a:blip r:embed="rId3" cstate="print"/>
          <a:srcRect/>
          <a:stretch>
            <a:fillRect/>
          </a:stretch>
        </p:blipFill>
        <p:spPr bwMode="auto">
          <a:xfrm>
            <a:off x="4017963" y="7380288"/>
            <a:ext cx="984250" cy="1301750"/>
          </a:xfrm>
          <a:prstGeom prst="rect">
            <a:avLst/>
          </a:prstGeom>
          <a:noFill/>
        </p:spPr>
      </p:pic>
      <p:pic>
        <p:nvPicPr>
          <p:cNvPr id="241684" name="Picture 20" descr="Two Angry Characters : 3d illustration of man having dispute and conflict with another person  3d rendering of people - human character "/>
          <p:cNvPicPr>
            <a:picLocks noChangeAspect="1" noChangeArrowheads="1"/>
          </p:cNvPicPr>
          <p:nvPr/>
        </p:nvPicPr>
        <p:blipFill>
          <a:blip r:embed="rId4" cstate="print"/>
          <a:srcRect/>
          <a:stretch>
            <a:fillRect/>
          </a:stretch>
        </p:blipFill>
        <p:spPr bwMode="auto">
          <a:xfrm>
            <a:off x="5470525" y="7313613"/>
            <a:ext cx="933450" cy="1303337"/>
          </a:xfrm>
          <a:prstGeom prst="rect">
            <a:avLst/>
          </a:prstGeom>
          <a:noFill/>
        </p:spPr>
      </p:pic>
      <p:sp>
        <p:nvSpPr>
          <p:cNvPr id="241686" name="AutoShape 22"/>
          <p:cNvSpPr>
            <a:spLocks noChangeArrowheads="1"/>
          </p:cNvSpPr>
          <p:nvPr/>
        </p:nvSpPr>
        <p:spPr bwMode="auto">
          <a:xfrm rot="5400000">
            <a:off x="1066006" y="5564982"/>
            <a:ext cx="1411287" cy="11811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5050"/>
          </a:solidFill>
          <a:ln w="9525" algn="ctr">
            <a:solidFill>
              <a:schemeClr val="tx1"/>
            </a:solidFill>
            <a:miter lim="800000"/>
            <a:headEnd/>
            <a:tailEnd/>
          </a:ln>
          <a:effectLst/>
        </p:spPr>
        <p:txBody>
          <a:bodyPr wrap="none" anchor="ctr"/>
          <a:lstStyle/>
          <a:p>
            <a:endParaRPr lang="fr-FR"/>
          </a:p>
        </p:txBody>
      </p:sp>
      <p:cxnSp>
        <p:nvCxnSpPr>
          <p:cNvPr id="241689" name="AutoShape 25"/>
          <p:cNvCxnSpPr>
            <a:cxnSpLocks noChangeShapeType="1"/>
            <a:stCxn id="241678" idx="0"/>
            <a:endCxn id="241668" idx="4"/>
          </p:cNvCxnSpPr>
          <p:nvPr/>
        </p:nvCxnSpPr>
        <p:spPr bwMode="auto">
          <a:xfrm>
            <a:off x="2190750" y="4665663"/>
            <a:ext cx="2427288" cy="3175"/>
          </a:xfrm>
          <a:prstGeom prst="straightConnector1">
            <a:avLst/>
          </a:prstGeom>
          <a:noFill/>
          <a:ln w="28575">
            <a:solidFill>
              <a:schemeClr val="bg2"/>
            </a:solidFill>
            <a:round/>
            <a:headEnd type="triangle" w="med" len="med"/>
            <a:tailEnd type="triangle" w="med" len="med"/>
          </a:ln>
          <a:effectLst/>
        </p:spPr>
      </p:cxnSp>
      <p:cxnSp>
        <p:nvCxnSpPr>
          <p:cNvPr id="241690" name="AutoShape 26"/>
          <p:cNvCxnSpPr>
            <a:cxnSpLocks noChangeShapeType="1"/>
            <a:stCxn id="241667" idx="2"/>
          </p:cNvCxnSpPr>
          <p:nvPr/>
        </p:nvCxnSpPr>
        <p:spPr bwMode="auto">
          <a:xfrm flipH="1">
            <a:off x="3390900" y="3876675"/>
            <a:ext cx="1588" cy="800100"/>
          </a:xfrm>
          <a:prstGeom prst="straightConnector1">
            <a:avLst/>
          </a:prstGeom>
          <a:noFill/>
          <a:ln w="28575">
            <a:solidFill>
              <a:schemeClr val="bg2"/>
            </a:solidFill>
            <a:round/>
            <a:headEnd/>
            <a:tailEnd/>
          </a:ln>
          <a:effectLst/>
        </p:spPr>
      </p:cxnSp>
      <p:sp>
        <p:nvSpPr>
          <p:cNvPr id="241691" name="Text Box 27"/>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5  – La pratique de l’écoute active</a:t>
            </a:r>
          </a:p>
        </p:txBody>
      </p:sp>
      <p:sp>
        <p:nvSpPr>
          <p:cNvPr id="241692" name="Text Box 28"/>
          <p:cNvSpPr txBox="1">
            <a:spLocks noChangeArrowheads="1"/>
          </p:cNvSpPr>
          <p:nvPr/>
        </p:nvSpPr>
        <p:spPr bwMode="auto">
          <a:xfrm>
            <a:off x="342900" y="174307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FACE A DES SITUATIONS DIFFICILES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22297D79-9096-40B6-B25D-81D00E7ED429}" type="slidenum">
              <a:rPr lang="fr-FR"/>
              <a:pPr>
                <a:defRPr/>
              </a:pPr>
              <a:t>57</a:t>
            </a:fld>
            <a:endParaRPr lang="fr-FR"/>
          </a:p>
        </p:txBody>
      </p:sp>
      <p:sp>
        <p:nvSpPr>
          <p:cNvPr id="162818" name="Rectangle 2"/>
          <p:cNvSpPr>
            <a:spLocks noGrp="1" noChangeArrowheads="1"/>
          </p:cNvSpPr>
          <p:nvPr>
            <p:ph type="title" idx="4294967295"/>
          </p:nvPr>
        </p:nvSpPr>
        <p:spPr/>
        <p:txBody>
          <a:bodyPr/>
          <a:lstStyle/>
          <a:p>
            <a:endParaRPr lang="fr-FR" sz="2000" smtClean="0"/>
          </a:p>
        </p:txBody>
      </p:sp>
      <p:sp>
        <p:nvSpPr>
          <p:cNvPr id="162819"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62820"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62821"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62822" name="Text Box 6"/>
          <p:cNvSpPr txBox="1">
            <a:spLocks noChangeArrowheads="1"/>
          </p:cNvSpPr>
          <p:nvPr/>
        </p:nvSpPr>
        <p:spPr bwMode="auto">
          <a:xfrm>
            <a:off x="276225" y="3486150"/>
            <a:ext cx="6400800" cy="822325"/>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Chapitre 6 – Faire face à des situations 		   difficiles</a:t>
            </a:r>
          </a:p>
        </p:txBody>
      </p:sp>
      <p:pic>
        <p:nvPicPr>
          <p:cNvPr id="162825" name="Picture 9" descr="situation à risque : patron est d'attaquer ses employeurs en raison d'entreprise qui relèvent"/>
          <p:cNvPicPr>
            <a:picLocks noChangeAspect="1" noChangeArrowheads="1"/>
          </p:cNvPicPr>
          <p:nvPr/>
        </p:nvPicPr>
        <p:blipFill>
          <a:blip r:embed="rId2" cstate="print"/>
          <a:srcRect/>
          <a:stretch>
            <a:fillRect/>
          </a:stretch>
        </p:blipFill>
        <p:spPr bwMode="auto">
          <a:xfrm>
            <a:off x="2509838" y="4914900"/>
            <a:ext cx="2522537" cy="2538413"/>
          </a:xfrm>
          <a:prstGeom prst="rect">
            <a:avLst/>
          </a:prstGeom>
          <a:noFill/>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Espace réservé du numéro de diapositive 4"/>
          <p:cNvSpPr>
            <a:spLocks noGrp="1" noChangeArrowheads="1"/>
          </p:cNvSpPr>
          <p:nvPr>
            <p:ph type="sldNum" sz="quarter" idx="10"/>
          </p:nvPr>
        </p:nvSpPr>
        <p:spPr/>
        <p:txBody>
          <a:bodyPr/>
          <a:lstStyle/>
          <a:p>
            <a:pPr>
              <a:defRPr/>
            </a:pPr>
            <a:fld id="{F2F337FF-9C67-410D-B7D6-C26C954DABCD}" type="slidenum">
              <a:rPr lang="fr-FR"/>
              <a:pPr>
                <a:defRPr/>
              </a:pPr>
              <a:t>58</a:t>
            </a:fld>
            <a:endParaRPr lang="fr-FR"/>
          </a:p>
        </p:txBody>
      </p:sp>
      <p:graphicFrame>
        <p:nvGraphicFramePr>
          <p:cNvPr id="243758" name="Group 46"/>
          <p:cNvGraphicFramePr>
            <a:graphicFrameLocks noGrp="1"/>
          </p:cNvGraphicFramePr>
          <p:nvPr/>
        </p:nvGraphicFramePr>
        <p:xfrm>
          <a:off x="407988" y="2662238"/>
          <a:ext cx="6205537" cy="4630739"/>
        </p:xfrm>
        <a:graphic>
          <a:graphicData uri="http://schemas.openxmlformats.org/drawingml/2006/table">
            <a:tbl>
              <a:tblPr/>
              <a:tblGrid>
                <a:gridCol w="1420812"/>
                <a:gridCol w="1738313"/>
                <a:gridCol w="1462087"/>
                <a:gridCol w="1584325"/>
              </a:tblGrid>
              <a:tr h="1309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La compréhension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Les postures à adopter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Les conduites à tenir :</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fr-FR" sz="1300" b="1" i="0" u="none" strike="noStrike" cap="none" normalizeH="0" baseline="0" smtClean="0">
                          <a:ln>
                            <a:noFill/>
                          </a:ln>
                          <a:solidFill>
                            <a:schemeClr val="bg2"/>
                          </a:solidFill>
                          <a:effectLst/>
                          <a:latin typeface="Arial" charset="0"/>
                        </a:rPr>
                        <a:t>questionnement</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fr-FR" sz="1300" b="1" i="0" u="none" strike="noStrike" cap="none" normalizeH="0" baseline="0" smtClean="0">
                          <a:ln>
                            <a:noFill/>
                          </a:ln>
                          <a:solidFill>
                            <a:schemeClr val="bg2"/>
                          </a:solidFill>
                          <a:effectLst/>
                          <a:latin typeface="Arial" charset="0"/>
                        </a:rPr>
                        <a:t>reformulation</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fr-FR" sz="1300" b="1" i="0" u="none" strike="noStrike" cap="none" normalizeH="0" baseline="0" smtClean="0">
                          <a:ln>
                            <a:noFill/>
                          </a:ln>
                          <a:solidFill>
                            <a:schemeClr val="bg2"/>
                          </a:solidFill>
                          <a:effectLst/>
                          <a:latin typeface="Arial" charset="0"/>
                        </a:rPr>
                        <a:t> synthèse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6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Agressivité/</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Colère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108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Echanges stériles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36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106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bg2"/>
                          </a:solidFill>
                          <a:effectLst/>
                          <a:latin typeface="Arial" charset="0"/>
                        </a:rPr>
                        <a:t>Déni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3745" name="Oval 33"/>
          <p:cNvSpPr>
            <a:spLocks noChangeArrowheads="1"/>
          </p:cNvSpPr>
          <p:nvPr/>
        </p:nvSpPr>
        <p:spPr bwMode="auto">
          <a:xfrm>
            <a:off x="2311400" y="4222750"/>
            <a:ext cx="4098925" cy="2717800"/>
          </a:xfrm>
          <a:prstGeom prst="ellipse">
            <a:avLst/>
          </a:prstGeom>
          <a:noFill/>
          <a:ln w="38100" algn="ctr">
            <a:solidFill>
              <a:schemeClr val="bg2"/>
            </a:solidFill>
            <a:round/>
            <a:headEnd/>
            <a:tailEnd/>
          </a:ln>
          <a:effectLst/>
        </p:spPr>
        <p:txBody>
          <a:bodyPr wrap="none" anchor="ctr"/>
          <a:lstStyle/>
          <a:p>
            <a:endParaRPr lang="fr-FR"/>
          </a:p>
        </p:txBody>
      </p:sp>
      <p:sp>
        <p:nvSpPr>
          <p:cNvPr id="243746" name="Text Box 34"/>
          <p:cNvSpPr txBox="1">
            <a:spLocks noChangeArrowheads="1"/>
          </p:cNvSpPr>
          <p:nvPr/>
        </p:nvSpPr>
        <p:spPr bwMode="auto">
          <a:xfrm>
            <a:off x="2574925" y="4926013"/>
            <a:ext cx="3505200" cy="1311275"/>
          </a:xfrm>
          <a:prstGeom prst="rect">
            <a:avLst/>
          </a:prstGeom>
          <a:noFill/>
          <a:ln w="9525" algn="ctr">
            <a:noFill/>
            <a:miter lim="800000"/>
            <a:headEnd/>
            <a:tailEnd/>
          </a:ln>
          <a:effectLst/>
        </p:spPr>
        <p:txBody>
          <a:bodyPr>
            <a:spAutoFit/>
          </a:bodyPr>
          <a:lstStyle/>
          <a:p>
            <a:pPr>
              <a:spcBef>
                <a:spcPct val="50000"/>
              </a:spcBef>
            </a:pPr>
            <a:r>
              <a:rPr lang="fr-FR" sz="4000" b="1">
                <a:solidFill>
                  <a:srgbClr val="FF5050"/>
                </a:solidFill>
              </a:rPr>
              <a:t>COMMENT AGIR?</a:t>
            </a:r>
          </a:p>
        </p:txBody>
      </p:sp>
      <p:sp>
        <p:nvSpPr>
          <p:cNvPr id="243755" name="Text Box 43"/>
          <p:cNvSpPr txBox="1">
            <a:spLocks noChangeArrowheads="1"/>
          </p:cNvSpPr>
          <p:nvPr/>
        </p:nvSpPr>
        <p:spPr bwMode="auto">
          <a:xfrm>
            <a:off x="247650" y="13430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43756" name="Text Box 44"/>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COMMENT AGIR?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4A7A34CC-C14D-44AE-8E88-20D8B6CD80D2}" type="slidenum">
              <a:rPr lang="fr-FR"/>
              <a:pPr>
                <a:defRPr/>
              </a:pPr>
              <a:t>59</a:t>
            </a:fld>
            <a:endParaRPr lang="fr-FR"/>
          </a:p>
        </p:txBody>
      </p:sp>
      <p:sp>
        <p:nvSpPr>
          <p:cNvPr id="244739" name="Rectangle 3"/>
          <p:cNvSpPr>
            <a:spLocks noChangeArrowheads="1"/>
          </p:cNvSpPr>
          <p:nvPr/>
        </p:nvSpPr>
        <p:spPr bwMode="auto">
          <a:xfrm>
            <a:off x="622300" y="2408238"/>
            <a:ext cx="5943600" cy="1638300"/>
          </a:xfrm>
          <a:prstGeom prst="rect">
            <a:avLst/>
          </a:prstGeom>
          <a:noFill/>
          <a:ln w="9525">
            <a:noFill/>
            <a:miter lim="800000"/>
            <a:headEnd/>
            <a:tailEnd/>
          </a:ln>
          <a:effectLst/>
        </p:spPr>
        <p:txBody>
          <a:bodyPr>
            <a:spAutoFit/>
          </a:bodyPr>
          <a:lstStyle/>
          <a:p>
            <a:pPr eaLnBrk="0" hangingPunct="0">
              <a:spcBef>
                <a:spcPct val="20000"/>
              </a:spcBef>
            </a:pPr>
            <a:r>
              <a:rPr lang="fr-FR" sz="1800" b="1">
                <a:solidFill>
                  <a:schemeClr val="bg2"/>
                </a:solidFill>
              </a:rPr>
              <a:t>Compréhension</a:t>
            </a:r>
          </a:p>
          <a:p>
            <a:pPr algn="just" eaLnBrk="0" hangingPunct="0">
              <a:spcBef>
                <a:spcPct val="20000"/>
              </a:spcBef>
            </a:pPr>
            <a:r>
              <a:rPr lang="fr-FR" sz="1600">
                <a:solidFill>
                  <a:schemeClr val="bg2"/>
                </a:solidFill>
              </a:rPr>
              <a:t>Le salarié est en révolte. Il ne contrôle plus ses sentiments. Il peut se mettre à crier, à s’en prendre même à celui qui lui tend la main.</a:t>
            </a:r>
            <a:endParaRPr lang="fr-FR" sz="1600" b="1">
              <a:solidFill>
                <a:schemeClr val="bg2"/>
              </a:solidFill>
            </a:endParaRPr>
          </a:p>
          <a:p>
            <a:pPr algn="just"/>
            <a:r>
              <a:rPr lang="fr-FR" sz="1600">
                <a:solidFill>
                  <a:schemeClr val="bg2"/>
                </a:solidFill>
              </a:rPr>
              <a:t>Cette situation entraîne un déséquilibre dans la relation entre l’écouté et l’écoutant</a:t>
            </a:r>
          </a:p>
        </p:txBody>
      </p:sp>
      <p:sp>
        <p:nvSpPr>
          <p:cNvPr id="244741" name="AutoShape 5"/>
          <p:cNvSpPr>
            <a:spLocks noChangeArrowheads="1"/>
          </p:cNvSpPr>
          <p:nvPr/>
        </p:nvSpPr>
        <p:spPr bwMode="auto">
          <a:xfrm>
            <a:off x="452438" y="2293938"/>
            <a:ext cx="6176962" cy="1755775"/>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44744" name="Text Box 8"/>
          <p:cNvSpPr txBox="1">
            <a:spLocks noChangeArrowheads="1"/>
          </p:cNvSpPr>
          <p:nvPr/>
        </p:nvSpPr>
        <p:spPr bwMode="auto">
          <a:xfrm>
            <a:off x="295275"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44745" name="Text Box 9"/>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L’AGRESSIVITE, LA COLERE</a:t>
            </a:r>
          </a:p>
        </p:txBody>
      </p:sp>
      <p:sp>
        <p:nvSpPr>
          <p:cNvPr id="244746" name="AutoShape 10"/>
          <p:cNvSpPr>
            <a:spLocks noChangeArrowheads="1"/>
          </p:cNvSpPr>
          <p:nvPr/>
        </p:nvSpPr>
        <p:spPr bwMode="auto">
          <a:xfrm>
            <a:off x="433388" y="4348163"/>
            <a:ext cx="6175375" cy="3889375"/>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44747" name="Rectangle 11"/>
          <p:cNvSpPr>
            <a:spLocks noChangeArrowheads="1"/>
          </p:cNvSpPr>
          <p:nvPr/>
        </p:nvSpPr>
        <p:spPr bwMode="auto">
          <a:xfrm>
            <a:off x="822325" y="4338638"/>
            <a:ext cx="5295900" cy="366712"/>
          </a:xfrm>
          <a:prstGeom prst="rect">
            <a:avLst/>
          </a:prstGeom>
          <a:noFill/>
          <a:ln w="9525">
            <a:noFill/>
            <a:miter lim="800000"/>
            <a:headEnd/>
            <a:tailEnd/>
          </a:ln>
          <a:effectLst/>
        </p:spPr>
        <p:txBody>
          <a:bodyPr>
            <a:spAutoFit/>
          </a:bodyPr>
          <a:lstStyle/>
          <a:p>
            <a:pPr eaLnBrk="0" hangingPunct="0">
              <a:spcBef>
                <a:spcPct val="20000"/>
              </a:spcBef>
            </a:pPr>
            <a:r>
              <a:rPr lang="fr-FR" sz="1800" b="1">
                <a:solidFill>
                  <a:schemeClr val="bg2"/>
                </a:solidFill>
              </a:rPr>
              <a:t>Postures à adopter</a:t>
            </a:r>
          </a:p>
        </p:txBody>
      </p:sp>
      <p:sp>
        <p:nvSpPr>
          <p:cNvPr id="244748" name="Rectangle 12"/>
          <p:cNvSpPr>
            <a:spLocks noChangeArrowheads="1"/>
          </p:cNvSpPr>
          <p:nvPr/>
        </p:nvSpPr>
        <p:spPr bwMode="auto">
          <a:xfrm>
            <a:off x="617538" y="4654550"/>
            <a:ext cx="2246312" cy="336550"/>
          </a:xfrm>
          <a:prstGeom prst="rect">
            <a:avLst/>
          </a:prstGeom>
          <a:noFill/>
          <a:ln w="9525">
            <a:noFill/>
            <a:miter lim="800000"/>
            <a:headEnd/>
            <a:tailEnd/>
          </a:ln>
          <a:effectLst/>
        </p:spPr>
        <p:txBody>
          <a:bodyPr wrap="none">
            <a:spAutoFit/>
          </a:bodyPr>
          <a:lstStyle/>
          <a:p>
            <a:pPr algn="l"/>
            <a:r>
              <a:rPr lang="fr-FR" sz="1600" b="1">
                <a:solidFill>
                  <a:schemeClr val="bg2"/>
                </a:solidFill>
                <a:sym typeface="Wingdings" pitchFamily="2" charset="2"/>
              </a:rPr>
              <a:t> </a:t>
            </a:r>
            <a:r>
              <a:rPr lang="fr-FR" sz="1600" b="1" u="sng">
                <a:solidFill>
                  <a:schemeClr val="bg2"/>
                </a:solidFill>
              </a:rPr>
              <a:t>Première réaction :</a:t>
            </a:r>
          </a:p>
        </p:txBody>
      </p:sp>
      <p:sp>
        <p:nvSpPr>
          <p:cNvPr id="244749" name="Rectangle 13"/>
          <p:cNvSpPr>
            <a:spLocks noChangeArrowheads="1"/>
          </p:cNvSpPr>
          <p:nvPr/>
        </p:nvSpPr>
        <p:spPr bwMode="auto">
          <a:xfrm>
            <a:off x="481013" y="4957763"/>
            <a:ext cx="6051550" cy="825500"/>
          </a:xfrm>
          <a:prstGeom prst="rect">
            <a:avLst/>
          </a:prstGeom>
          <a:noFill/>
          <a:ln w="9525">
            <a:noFill/>
            <a:miter lim="800000"/>
            <a:headEnd/>
            <a:tailEnd/>
          </a:ln>
          <a:effectLst/>
        </p:spPr>
        <p:txBody>
          <a:bodyPr>
            <a:spAutoFit/>
          </a:bodyPr>
          <a:lstStyle/>
          <a:p>
            <a:pPr algn="just" eaLnBrk="0" hangingPunct="0">
              <a:spcBef>
                <a:spcPct val="20000"/>
              </a:spcBef>
              <a:buFontTx/>
              <a:buChar char="-"/>
            </a:pPr>
            <a:r>
              <a:rPr lang="fr-FR" sz="1600">
                <a:solidFill>
                  <a:schemeClr val="bg2"/>
                </a:solidFill>
              </a:rPr>
              <a:t> Rester ou retrouver son calme, écouter en quoi l’interlocuteur a raison et le lui préciser, maintenir la position de l’écoute attentive et compréhensive.</a:t>
            </a:r>
          </a:p>
        </p:txBody>
      </p:sp>
      <p:sp>
        <p:nvSpPr>
          <p:cNvPr id="244750" name="Rectangle 14"/>
          <p:cNvSpPr>
            <a:spLocks noChangeArrowheads="1"/>
          </p:cNvSpPr>
          <p:nvPr/>
        </p:nvSpPr>
        <p:spPr bwMode="auto">
          <a:xfrm>
            <a:off x="627063" y="5821363"/>
            <a:ext cx="2220912" cy="336550"/>
          </a:xfrm>
          <a:prstGeom prst="rect">
            <a:avLst/>
          </a:prstGeom>
          <a:noFill/>
          <a:ln w="9525">
            <a:noFill/>
            <a:miter lim="800000"/>
            <a:headEnd/>
            <a:tailEnd/>
          </a:ln>
          <a:effectLst/>
        </p:spPr>
        <p:txBody>
          <a:bodyPr wrap="none">
            <a:spAutoFit/>
          </a:bodyPr>
          <a:lstStyle/>
          <a:p>
            <a:pPr algn="l"/>
            <a:r>
              <a:rPr lang="fr-FR" sz="1600" b="1">
                <a:solidFill>
                  <a:schemeClr val="bg2"/>
                </a:solidFill>
                <a:sym typeface="Wingdings" pitchFamily="2" charset="2"/>
              </a:rPr>
              <a:t> </a:t>
            </a:r>
            <a:r>
              <a:rPr lang="fr-FR" sz="1600" b="1" u="sng">
                <a:solidFill>
                  <a:schemeClr val="bg2"/>
                </a:solidFill>
              </a:rPr>
              <a:t>Seconde réaction :</a:t>
            </a:r>
          </a:p>
        </p:txBody>
      </p:sp>
      <p:sp>
        <p:nvSpPr>
          <p:cNvPr id="244751" name="Rectangle 15"/>
          <p:cNvSpPr>
            <a:spLocks noChangeArrowheads="1"/>
          </p:cNvSpPr>
          <p:nvPr/>
        </p:nvSpPr>
        <p:spPr bwMode="auto">
          <a:xfrm>
            <a:off x="481013" y="6229350"/>
            <a:ext cx="5994400" cy="581025"/>
          </a:xfrm>
          <a:prstGeom prst="rect">
            <a:avLst/>
          </a:prstGeom>
          <a:noFill/>
          <a:ln w="9525">
            <a:noFill/>
            <a:miter lim="800000"/>
            <a:headEnd/>
            <a:tailEnd/>
          </a:ln>
          <a:effectLst/>
        </p:spPr>
        <p:txBody>
          <a:bodyPr>
            <a:spAutoFit/>
          </a:bodyPr>
          <a:lstStyle/>
          <a:p>
            <a:pPr algn="l" eaLnBrk="0" hangingPunct="0">
              <a:spcBef>
                <a:spcPct val="20000"/>
              </a:spcBef>
              <a:buFontTx/>
              <a:buChar char="-"/>
            </a:pPr>
            <a:r>
              <a:rPr lang="fr-FR" sz="1600">
                <a:solidFill>
                  <a:schemeClr val="bg2"/>
                </a:solidFill>
              </a:rPr>
              <a:t> Utiliser la technique des </a:t>
            </a:r>
            <a:r>
              <a:rPr lang="fr-FR" sz="1600" b="1" u="sng">
                <a:solidFill>
                  <a:schemeClr val="bg2"/>
                </a:solidFill>
              </a:rPr>
              <a:t>messages paradoxaux</a:t>
            </a:r>
            <a:r>
              <a:rPr lang="fr-FR" sz="1600">
                <a:solidFill>
                  <a:schemeClr val="bg2"/>
                </a:solidFill>
              </a:rPr>
              <a:t>, c’est-à-dire l’écoutant prend une position proche de l’écouté.</a:t>
            </a:r>
          </a:p>
        </p:txBody>
      </p:sp>
      <p:sp>
        <p:nvSpPr>
          <p:cNvPr id="244752" name="Rectangle 16"/>
          <p:cNvSpPr>
            <a:spLocks noChangeArrowheads="1"/>
          </p:cNvSpPr>
          <p:nvPr/>
        </p:nvSpPr>
        <p:spPr bwMode="auto">
          <a:xfrm>
            <a:off x="500063" y="6927850"/>
            <a:ext cx="6103937" cy="1190625"/>
          </a:xfrm>
          <a:prstGeom prst="rect">
            <a:avLst/>
          </a:prstGeom>
          <a:noFill/>
          <a:ln w="9525">
            <a:noFill/>
            <a:miter lim="800000"/>
            <a:headEnd/>
            <a:tailEnd/>
          </a:ln>
          <a:effectLst/>
        </p:spPr>
        <p:txBody>
          <a:bodyPr>
            <a:spAutoFit/>
          </a:bodyPr>
          <a:lstStyle/>
          <a:p>
            <a:pPr algn="l"/>
            <a:r>
              <a:rPr lang="fr-FR" sz="1800" b="1" u="sng">
                <a:solidFill>
                  <a:srgbClr val="FF3300"/>
                </a:solidFill>
              </a:rPr>
              <a:t>Exemple</a:t>
            </a:r>
            <a:r>
              <a:rPr lang="fr-FR" sz="1800" b="1">
                <a:solidFill>
                  <a:srgbClr val="FF3300"/>
                </a:solidFill>
              </a:rPr>
              <a:t> : l’interlocuteur crie</a:t>
            </a:r>
            <a:r>
              <a:rPr lang="fr-FR" sz="1800">
                <a:solidFill>
                  <a:srgbClr val="FF3300"/>
                </a:solidFill>
              </a:rPr>
              <a:t>       </a:t>
            </a:r>
          </a:p>
          <a:p>
            <a:pPr algn="l"/>
            <a:r>
              <a:rPr lang="fr-FR" sz="1800">
                <a:solidFill>
                  <a:srgbClr val="FF3300"/>
                </a:solidFill>
              </a:rPr>
              <a:t>        </a:t>
            </a:r>
          </a:p>
          <a:p>
            <a:pPr algn="l"/>
            <a:r>
              <a:rPr lang="fr-FR" sz="1800">
                <a:solidFill>
                  <a:srgbClr val="FF3300"/>
                </a:solidFill>
              </a:rPr>
              <a:t>	Dire </a:t>
            </a:r>
            <a:r>
              <a:rPr lang="fr-FR" sz="1800" i="1">
                <a:solidFill>
                  <a:srgbClr val="FF3300"/>
                </a:solidFill>
              </a:rPr>
              <a:t>« Criez plus fort si ça vous fait du bien, on 	en discutera plus tard….. </a:t>
            </a:r>
            <a:r>
              <a:rPr lang="fr-FR" sz="1800" i="1">
                <a:solidFill>
                  <a:srgbClr val="FF5050"/>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037CE966-DA4E-42FE-AAC0-D2F47270974A}" type="slidenum">
              <a:rPr lang="fr-FR"/>
              <a:pPr>
                <a:defRPr/>
              </a:pPr>
              <a:t>6</a:t>
            </a:fld>
            <a:endParaRPr lang="fr-FR"/>
          </a:p>
        </p:txBody>
      </p:sp>
      <p:sp>
        <p:nvSpPr>
          <p:cNvPr id="9219" name="Rectangle 3"/>
          <p:cNvSpPr>
            <a:spLocks noGrp="1" noChangeArrowheads="1"/>
          </p:cNvSpPr>
          <p:nvPr>
            <p:ph type="body" idx="1"/>
          </p:nvPr>
        </p:nvSpPr>
        <p:spPr>
          <a:xfrm>
            <a:off x="428625" y="1925638"/>
            <a:ext cx="6162675" cy="6951662"/>
          </a:xfrm>
        </p:spPr>
        <p:txBody>
          <a:bodyPr/>
          <a:lstStyle/>
          <a:p>
            <a:pPr marL="0" indent="0" algn="just">
              <a:buFont typeface="Wingdings" pitchFamily="2" charset="2"/>
              <a:buChar char="Ü"/>
            </a:pPr>
            <a:r>
              <a:rPr sz="1800" b="1" smtClean="0">
                <a:solidFill>
                  <a:schemeClr val="bg2"/>
                </a:solidFill>
              </a:rPr>
              <a:t>Le travail doit être une source d’épanouissement et de réalisation de soi</a:t>
            </a:r>
            <a:r>
              <a:rPr sz="1600" b="1" smtClean="0">
                <a:solidFill>
                  <a:schemeClr val="bg2"/>
                </a:solidFill>
              </a:rPr>
              <a:t>.</a:t>
            </a:r>
          </a:p>
          <a:p>
            <a:pPr marL="0" indent="0" algn="just">
              <a:buFont typeface="Wingdings" pitchFamily="2" charset="2"/>
              <a:buNone/>
            </a:pPr>
            <a:r>
              <a:rPr sz="1400" smtClean="0">
                <a:solidFill>
                  <a:schemeClr val="bg2"/>
                </a:solidFill>
              </a:rPr>
              <a:t>Mais parfois il génère un mal être. Le salarié en perte de repère peut alors avoir envie d’exprimer son ressenti auprès de salariés, managers, fonction Ressources Humaines, membres du CHSCT, collègues…. qui ne sont pas obligatoirement des professionnels de l’écoute.</a:t>
            </a:r>
          </a:p>
          <a:p>
            <a:pPr marL="0" indent="0" algn="just">
              <a:buFont typeface="Wingdings" pitchFamily="2" charset="2"/>
              <a:buNone/>
            </a:pPr>
            <a:endParaRPr sz="1400" smtClean="0">
              <a:solidFill>
                <a:schemeClr val="bg2"/>
              </a:solidFill>
            </a:endParaRPr>
          </a:p>
          <a:p>
            <a:pPr marL="0" indent="0" algn="just">
              <a:buFont typeface="Wingdings" pitchFamily="2" charset="2"/>
              <a:buNone/>
            </a:pPr>
            <a:r>
              <a:rPr sz="1400" smtClean="0">
                <a:solidFill>
                  <a:schemeClr val="bg2"/>
                </a:solidFill>
              </a:rPr>
              <a:t>Le but de ce guide, </a:t>
            </a:r>
            <a:r>
              <a:rPr sz="1400" b="1" smtClean="0">
                <a:solidFill>
                  <a:schemeClr val="bg2"/>
                </a:solidFill>
              </a:rPr>
              <a:t>qui sera accompagné obligatoirement d’une formation</a:t>
            </a:r>
            <a:r>
              <a:rPr sz="1400" smtClean="0">
                <a:solidFill>
                  <a:schemeClr val="bg2"/>
                </a:solidFill>
              </a:rPr>
              <a:t>, est de donner à ces différents acteurs les clefs qui leur permettront d’acquérir les connaissances pour devenir eux-mêmes « primo écoutant ». </a:t>
            </a:r>
          </a:p>
          <a:p>
            <a:pPr marL="0" indent="0" algn="just">
              <a:buFont typeface="Wingdings" pitchFamily="2" charset="2"/>
              <a:buNone/>
            </a:pPr>
            <a:endParaRPr sz="1400" smtClean="0">
              <a:solidFill>
                <a:schemeClr val="bg2"/>
              </a:solidFill>
            </a:endParaRPr>
          </a:p>
        </p:txBody>
      </p:sp>
      <p:sp>
        <p:nvSpPr>
          <p:cNvPr id="9220" name="Text Box 14"/>
          <p:cNvSpPr txBox="1">
            <a:spLocks noChangeArrowheads="1"/>
          </p:cNvSpPr>
          <p:nvPr/>
        </p:nvSpPr>
        <p:spPr bwMode="auto">
          <a:xfrm>
            <a:off x="434975" y="5072063"/>
            <a:ext cx="3540125" cy="366712"/>
          </a:xfrm>
          <a:prstGeom prst="rect">
            <a:avLst/>
          </a:prstGeom>
          <a:noFill/>
          <a:ln w="9525">
            <a:noFill/>
            <a:miter lim="800000"/>
            <a:headEnd/>
            <a:tailEnd/>
          </a:ln>
          <a:effectLst/>
        </p:spPr>
        <p:txBody>
          <a:bodyPr wrap="none">
            <a:spAutoFit/>
          </a:bodyPr>
          <a:lstStyle/>
          <a:p>
            <a:pPr algn="l"/>
            <a:r>
              <a:rPr lang="fr-FR" sz="1800" b="1" u="sng">
                <a:solidFill>
                  <a:schemeClr val="bg2"/>
                </a:solidFill>
                <a:sym typeface="Wingdings" pitchFamily="2" charset="2"/>
              </a:rPr>
              <a:t> </a:t>
            </a:r>
            <a:r>
              <a:rPr lang="fr-FR" sz="1800" b="1" u="sng">
                <a:solidFill>
                  <a:schemeClr val="bg2"/>
                </a:solidFill>
              </a:rPr>
              <a:t>Une nouvelle compétence…</a:t>
            </a:r>
          </a:p>
        </p:txBody>
      </p:sp>
      <p:sp>
        <p:nvSpPr>
          <p:cNvPr id="9221" name="Text Box 15"/>
          <p:cNvSpPr txBox="1">
            <a:spLocks noChangeArrowheads="1"/>
          </p:cNvSpPr>
          <p:nvPr/>
        </p:nvSpPr>
        <p:spPr bwMode="auto">
          <a:xfrm>
            <a:off x="542925" y="5395913"/>
            <a:ext cx="5948363" cy="1793875"/>
          </a:xfrm>
          <a:prstGeom prst="rect">
            <a:avLst/>
          </a:prstGeom>
          <a:noFill/>
          <a:ln w="9525">
            <a:noFill/>
            <a:miter lim="800000"/>
            <a:headEnd/>
            <a:tailEnd/>
          </a:ln>
          <a:effectLst/>
        </p:spPr>
        <p:txBody>
          <a:bodyPr>
            <a:spAutoFit/>
          </a:bodyPr>
          <a:lstStyle/>
          <a:p>
            <a:pPr algn="just"/>
            <a:r>
              <a:rPr lang="fr-FR" sz="1400">
                <a:solidFill>
                  <a:schemeClr val="bg2"/>
                </a:solidFill>
                <a:sym typeface="Wingdings" pitchFamily="2" charset="2"/>
              </a:rPr>
              <a:t> </a:t>
            </a:r>
            <a:r>
              <a:rPr lang="fr-FR" sz="1400">
                <a:solidFill>
                  <a:schemeClr val="bg2"/>
                </a:solidFill>
              </a:rPr>
              <a:t>Devenir « primo écoutant », c’est développer une nouvelle compétence permettant d’aider et d’orienter les collaborateurs en situation difficile par des outils et moyens adaptés. </a:t>
            </a:r>
          </a:p>
          <a:p>
            <a:pPr algn="just"/>
            <a:endParaRPr lang="fr-FR" sz="1400">
              <a:solidFill>
                <a:schemeClr val="bg2"/>
              </a:solidFill>
            </a:endParaRPr>
          </a:p>
          <a:p>
            <a:pPr algn="just">
              <a:buFont typeface="Wingdings" pitchFamily="2" charset="2"/>
              <a:buChar char="Ü"/>
            </a:pPr>
            <a:r>
              <a:rPr lang="fr-FR" sz="1400">
                <a:solidFill>
                  <a:schemeClr val="bg2"/>
                </a:solidFill>
                <a:sym typeface="Wingdings" pitchFamily="2" charset="2"/>
              </a:rPr>
              <a:t>C’est avant tout </a:t>
            </a:r>
            <a:r>
              <a:rPr lang="fr-FR" sz="1400" b="1">
                <a:solidFill>
                  <a:schemeClr val="bg2"/>
                </a:solidFill>
                <a:sym typeface="Wingdings" pitchFamily="2" charset="2"/>
              </a:rPr>
              <a:t>une compétence reconnue par les acteurs et les relais de l’entreprise.</a:t>
            </a:r>
          </a:p>
          <a:p>
            <a:pPr algn="just">
              <a:buFont typeface="Wingdings" pitchFamily="2" charset="2"/>
              <a:buChar char="Ü"/>
            </a:pPr>
            <a:endParaRPr lang="fr-FR" sz="1400" b="1">
              <a:solidFill>
                <a:schemeClr val="bg2"/>
              </a:solidFill>
              <a:sym typeface="Wingdings" pitchFamily="2" charset="2"/>
            </a:endParaRPr>
          </a:p>
          <a:p>
            <a:pPr algn="just">
              <a:buFont typeface="Wingdings" pitchFamily="2" charset="2"/>
              <a:buChar char="Ü"/>
            </a:pPr>
            <a:r>
              <a:rPr lang="fr-FR" sz="1400">
                <a:solidFill>
                  <a:schemeClr val="bg2"/>
                </a:solidFill>
                <a:sym typeface="Wingdings" pitchFamily="2" charset="2"/>
              </a:rPr>
              <a:t>Le primo écoutant disposera toujours de personnes ressources</a:t>
            </a:r>
            <a:r>
              <a:rPr lang="fr-FR" sz="1400">
                <a:sym typeface="Wingdings" pitchFamily="2" charset="2"/>
              </a:rPr>
              <a:t>.</a:t>
            </a:r>
            <a:endParaRPr lang="fr-FR" sz="1400"/>
          </a:p>
        </p:txBody>
      </p:sp>
      <p:sp>
        <p:nvSpPr>
          <p:cNvPr id="9226" name="Text Box 10"/>
          <p:cNvSpPr txBox="1">
            <a:spLocks noChangeArrowheads="1"/>
          </p:cNvSpPr>
          <p:nvPr/>
        </p:nvSpPr>
        <p:spPr bwMode="auto">
          <a:xfrm>
            <a:off x="476250" y="7353300"/>
            <a:ext cx="6105525" cy="942975"/>
          </a:xfrm>
          <a:prstGeom prst="rect">
            <a:avLst/>
          </a:prstGeom>
          <a:noFill/>
          <a:ln w="9525">
            <a:noFill/>
            <a:miter lim="800000"/>
            <a:headEnd/>
            <a:tailEnd/>
          </a:ln>
          <a:effectLst/>
        </p:spPr>
        <p:txBody>
          <a:bodyPr>
            <a:spAutoFit/>
          </a:bodyPr>
          <a:lstStyle/>
          <a:p>
            <a:pPr algn="just">
              <a:spcBef>
                <a:spcPct val="50000"/>
              </a:spcBef>
            </a:pPr>
            <a:r>
              <a:rPr lang="fr-FR" sz="1400" b="1">
                <a:solidFill>
                  <a:srgbClr val="CC0000"/>
                </a:solidFill>
              </a:rPr>
              <a:t>IL NE SUBSTITUE EN AUCUN CAS AUX DIFFERENTES RESPONSABILITES DES MANAGERS, DES ACTEURS RESSOURCES HUMAINES, DES MEDECINS, PSYCHOLOGUES, ASSISTANTES SOCIALES, INSTANCES REPRESENTATIVES DU PERSONNEL….</a:t>
            </a:r>
          </a:p>
        </p:txBody>
      </p:sp>
      <p:sp>
        <p:nvSpPr>
          <p:cNvPr id="9227" name="Rectangle 2"/>
          <p:cNvSpPr>
            <a:spLocks noChangeArrowheads="1"/>
          </p:cNvSpPr>
          <p:nvPr/>
        </p:nvSpPr>
        <p:spPr bwMode="auto">
          <a:xfrm>
            <a:off x="323850" y="1389063"/>
            <a:ext cx="6534150" cy="342900"/>
          </a:xfrm>
          <a:prstGeom prst="rect">
            <a:avLst/>
          </a:prstGeom>
          <a:noFill/>
          <a:ln w="9525">
            <a:noFill/>
            <a:miter lim="800000"/>
            <a:headEnd/>
            <a:tailEnd/>
          </a:ln>
        </p:spPr>
        <p:txBody>
          <a:bodyPr anchor="ctr"/>
          <a:lstStyle/>
          <a:p>
            <a:pPr algn="l" eaLnBrk="0" hangingPunct="0"/>
            <a:r>
              <a:rPr lang="fr-FR" sz="2000" b="1">
                <a:solidFill>
                  <a:schemeClr val="accent2"/>
                </a:solidFill>
              </a:rPr>
              <a:t>Préambule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Espace réservé du numéro de diapositive 4"/>
          <p:cNvSpPr>
            <a:spLocks noGrp="1" noChangeArrowheads="1"/>
          </p:cNvSpPr>
          <p:nvPr>
            <p:ph type="sldNum" sz="quarter" idx="10"/>
          </p:nvPr>
        </p:nvSpPr>
        <p:spPr/>
        <p:txBody>
          <a:bodyPr/>
          <a:lstStyle/>
          <a:p>
            <a:pPr>
              <a:defRPr/>
            </a:pPr>
            <a:fld id="{F3053C1E-7F5C-4EFA-8391-EB8444E8D1C9}" type="slidenum">
              <a:rPr lang="fr-FR"/>
              <a:pPr>
                <a:defRPr/>
              </a:pPr>
              <a:t>60</a:t>
            </a:fld>
            <a:endParaRPr lang="fr-FR"/>
          </a:p>
        </p:txBody>
      </p:sp>
      <p:graphicFrame>
        <p:nvGraphicFramePr>
          <p:cNvPr id="246854" name="Group 70"/>
          <p:cNvGraphicFramePr>
            <a:graphicFrameLocks noGrp="1"/>
          </p:cNvGraphicFramePr>
          <p:nvPr/>
        </p:nvGraphicFramePr>
        <p:xfrm>
          <a:off x="534988" y="4838700"/>
          <a:ext cx="5954712" cy="3285109"/>
        </p:xfrm>
        <a:graphic>
          <a:graphicData uri="http://schemas.openxmlformats.org/drawingml/2006/table">
            <a:tbl>
              <a:tblPr/>
              <a:tblGrid>
                <a:gridCol w="1997075"/>
                <a:gridCol w="1760537"/>
                <a:gridCol w="2197100"/>
              </a:tblGrid>
              <a:tr h="3905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Questionnement</a:t>
                      </a: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Reformulation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Synthèse</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45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Utiliser les questions ouvertes et fermées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 sur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 les faits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 l’état émotionnel</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bg2"/>
                        </a:solidFill>
                        <a:effectLst/>
                        <a:latin typeface="Arial" charset="0"/>
                      </a:endParaRPr>
                    </a:p>
                  </a:txBody>
                  <a:tcPr horzOverflow="overflow">
                    <a:lnL w="28575"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 Utiliser les mots exacts employés par l’écouté</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 Doit servir à effacer les ambigüités et être clair sur les pistes réelles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Permet d’orienter avec clarté vers la prochaine </a:t>
                      </a:r>
                      <a:r>
                        <a:rPr kumimoji="0" lang="fr-FR" sz="1800" b="0" i="0" u="none" strike="noStrike" cap="none" normalizeH="0" baseline="0" dirty="0" err="1" smtClean="0">
                          <a:ln>
                            <a:noFill/>
                          </a:ln>
                          <a:solidFill>
                            <a:schemeClr val="bg2"/>
                          </a:solidFill>
                          <a:effectLst/>
                          <a:latin typeface="Arial" charset="0"/>
                        </a:rPr>
                        <a:t>étape-</a:t>
                      </a:r>
                      <a:endParaRPr kumimoji="0" lang="fr-FR" sz="1800" b="0" i="0" u="none" strike="noStrike" cap="none" normalizeH="0" baseline="0" dirty="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Je vois/je comprends que tu es en colère</a:t>
                      </a:r>
                    </a:p>
                  </a:txBody>
                  <a:tcPr horzOverflow="overflow">
                    <a:lnL w="12700" cap="flat" cmpd="sng" algn="ctr">
                      <a:solidFill>
                        <a:schemeClr val="tx1"/>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noFill/>
                  </a:tcPr>
                </a:tc>
              </a:tr>
            </a:tbl>
          </a:graphicData>
        </a:graphic>
      </p:graphicFrame>
      <p:sp>
        <p:nvSpPr>
          <p:cNvPr id="246800" name="Text Box 16"/>
          <p:cNvSpPr txBox="1">
            <a:spLocks noChangeArrowheads="1"/>
          </p:cNvSpPr>
          <p:nvPr/>
        </p:nvSpPr>
        <p:spPr bwMode="auto">
          <a:xfrm>
            <a:off x="525463" y="8212138"/>
            <a:ext cx="5935662" cy="822325"/>
          </a:xfrm>
          <a:prstGeom prst="rect">
            <a:avLst/>
          </a:prstGeom>
          <a:noFill/>
          <a:ln w="9525">
            <a:noFill/>
            <a:miter lim="800000"/>
            <a:headEnd/>
            <a:tailEnd/>
          </a:ln>
          <a:effectLst/>
        </p:spPr>
        <p:txBody>
          <a:bodyPr>
            <a:spAutoFit/>
          </a:bodyPr>
          <a:lstStyle/>
          <a:p>
            <a:pPr algn="l">
              <a:spcBef>
                <a:spcPct val="50000"/>
              </a:spcBef>
            </a:pPr>
            <a:r>
              <a:rPr lang="fr-FR" sz="2400" b="1">
                <a:solidFill>
                  <a:srgbClr val="FF5050"/>
                </a:solidFill>
              </a:rPr>
              <a:t>Rester à votre place et occuper la pleinement</a:t>
            </a:r>
          </a:p>
        </p:txBody>
      </p:sp>
      <p:sp>
        <p:nvSpPr>
          <p:cNvPr id="246802" name="Rectangle 18"/>
          <p:cNvSpPr>
            <a:spLocks noChangeArrowheads="1"/>
          </p:cNvSpPr>
          <p:nvPr/>
        </p:nvSpPr>
        <p:spPr bwMode="auto">
          <a:xfrm>
            <a:off x="849313" y="4318000"/>
            <a:ext cx="5326062" cy="396875"/>
          </a:xfrm>
          <a:prstGeom prst="rect">
            <a:avLst/>
          </a:prstGeom>
          <a:noFill/>
          <a:ln w="9525">
            <a:noFill/>
            <a:miter lim="800000"/>
            <a:headEnd/>
            <a:tailEnd/>
          </a:ln>
          <a:effectLst/>
        </p:spPr>
        <p:txBody>
          <a:bodyPr>
            <a:spAutoFit/>
          </a:bodyPr>
          <a:lstStyle/>
          <a:p>
            <a:r>
              <a:rPr lang="fr-FR" sz="2000" b="1">
                <a:solidFill>
                  <a:schemeClr val="accent2"/>
                </a:solidFill>
              </a:rPr>
              <a:t>Les trois dimensions de l’écoute active</a:t>
            </a:r>
          </a:p>
        </p:txBody>
      </p:sp>
      <p:sp>
        <p:nvSpPr>
          <p:cNvPr id="246801" name="Rectangle 17"/>
          <p:cNvSpPr>
            <a:spLocks noChangeArrowheads="1"/>
          </p:cNvSpPr>
          <p:nvPr/>
        </p:nvSpPr>
        <p:spPr bwMode="auto">
          <a:xfrm>
            <a:off x="693738" y="2370138"/>
            <a:ext cx="5853112" cy="1833562"/>
          </a:xfrm>
          <a:prstGeom prst="rect">
            <a:avLst/>
          </a:prstGeom>
          <a:noFill/>
          <a:ln w="9525">
            <a:noFill/>
            <a:miter lim="800000"/>
            <a:headEnd/>
            <a:tailEnd/>
          </a:ln>
          <a:effectLst/>
        </p:spPr>
        <p:txBody>
          <a:bodyPr>
            <a:spAutoFit/>
          </a:bodyPr>
          <a:lstStyle/>
          <a:p>
            <a:pPr>
              <a:spcBef>
                <a:spcPct val="20000"/>
              </a:spcBef>
            </a:pPr>
            <a:r>
              <a:rPr lang="fr-FR" sz="1800" b="1">
                <a:solidFill>
                  <a:schemeClr val="bg2"/>
                </a:solidFill>
              </a:rPr>
              <a:t>Conduites à tenir</a:t>
            </a:r>
          </a:p>
          <a:p>
            <a:pPr algn="just"/>
            <a:r>
              <a:rPr lang="fr-FR" sz="1600">
                <a:solidFill>
                  <a:schemeClr val="bg2"/>
                </a:solidFill>
              </a:rPr>
              <a:t>Etre calme- assertif- ne pas juger (être au clair avec ce que ça me fait)</a:t>
            </a:r>
          </a:p>
          <a:p>
            <a:pPr algn="just"/>
            <a:r>
              <a:rPr lang="fr-FR" sz="1600">
                <a:solidFill>
                  <a:schemeClr val="bg2"/>
                </a:solidFill>
              </a:rPr>
              <a:t>Etre disponible mais ne pas débattre </a:t>
            </a:r>
          </a:p>
          <a:p>
            <a:pPr algn="just"/>
            <a:r>
              <a:rPr lang="fr-FR" sz="1600">
                <a:solidFill>
                  <a:schemeClr val="bg2"/>
                </a:solidFill>
              </a:rPr>
              <a:t>Verbaliser et reconnaitre l’état émotionnel </a:t>
            </a:r>
          </a:p>
          <a:p>
            <a:pPr algn="just"/>
            <a:r>
              <a:rPr lang="fr-FR" sz="1600">
                <a:solidFill>
                  <a:schemeClr val="bg2"/>
                </a:solidFill>
              </a:rPr>
              <a:t>S’en tenir au cadre de la rencontre et savoir clôturer et reporter la rencontre</a:t>
            </a:r>
            <a:endParaRPr lang="fr-FR" sz="1600" b="1">
              <a:solidFill>
                <a:schemeClr val="bg2"/>
              </a:solidFill>
            </a:endParaRPr>
          </a:p>
        </p:txBody>
      </p:sp>
      <p:sp>
        <p:nvSpPr>
          <p:cNvPr id="246805" name="AutoShape 21"/>
          <p:cNvSpPr>
            <a:spLocks noChangeArrowheads="1"/>
          </p:cNvSpPr>
          <p:nvPr/>
        </p:nvSpPr>
        <p:spPr bwMode="auto">
          <a:xfrm>
            <a:off x="523875" y="2284413"/>
            <a:ext cx="6100763" cy="1973262"/>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46807" name="Text Box 23"/>
          <p:cNvSpPr txBox="1">
            <a:spLocks noChangeArrowheads="1"/>
          </p:cNvSpPr>
          <p:nvPr/>
        </p:nvSpPr>
        <p:spPr bwMode="auto">
          <a:xfrm>
            <a:off x="295275"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46808" name="Text Box 24"/>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L’AGRESSIVITE, LA COLERE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Espace réservé du numéro de diapositive 4"/>
          <p:cNvSpPr>
            <a:spLocks noGrp="1" noChangeArrowheads="1"/>
          </p:cNvSpPr>
          <p:nvPr>
            <p:ph type="sldNum" sz="quarter" idx="10"/>
          </p:nvPr>
        </p:nvSpPr>
        <p:spPr/>
        <p:txBody>
          <a:bodyPr/>
          <a:lstStyle/>
          <a:p>
            <a:pPr>
              <a:defRPr/>
            </a:pPr>
            <a:fld id="{00EAB577-886D-480F-83D7-3E303C3329BB}" type="slidenum">
              <a:rPr lang="fr-FR"/>
              <a:pPr>
                <a:defRPr/>
              </a:pPr>
              <a:t>61</a:t>
            </a:fld>
            <a:endParaRPr lang="fr-FR"/>
          </a:p>
        </p:txBody>
      </p:sp>
      <p:grpSp>
        <p:nvGrpSpPr>
          <p:cNvPr id="247816" name="Group 8"/>
          <p:cNvGrpSpPr>
            <a:grpSpLocks/>
          </p:cNvGrpSpPr>
          <p:nvPr/>
        </p:nvGrpSpPr>
        <p:grpSpPr bwMode="auto">
          <a:xfrm>
            <a:off x="511175" y="2260600"/>
            <a:ext cx="6175375" cy="1755775"/>
            <a:chOff x="387" y="1316"/>
            <a:chExt cx="3890" cy="1106"/>
          </a:xfrm>
        </p:grpSpPr>
        <p:sp>
          <p:nvSpPr>
            <p:cNvPr id="247811" name="Rectangle 3"/>
            <p:cNvSpPr>
              <a:spLocks noChangeArrowheads="1"/>
            </p:cNvSpPr>
            <p:nvPr/>
          </p:nvSpPr>
          <p:spPr bwMode="auto">
            <a:xfrm>
              <a:off x="450" y="1391"/>
              <a:ext cx="3606" cy="878"/>
            </a:xfrm>
            <a:prstGeom prst="rect">
              <a:avLst/>
            </a:prstGeom>
            <a:noFill/>
            <a:ln w="9525">
              <a:noFill/>
              <a:miter lim="800000"/>
              <a:headEnd/>
              <a:tailEnd/>
            </a:ln>
            <a:effectLst/>
          </p:spPr>
          <p:txBody>
            <a:bodyPr>
              <a:spAutoFit/>
            </a:bodyPr>
            <a:lstStyle/>
            <a:p>
              <a:pPr eaLnBrk="0" hangingPunct="0">
                <a:spcBef>
                  <a:spcPct val="20000"/>
                </a:spcBef>
              </a:pPr>
              <a:r>
                <a:rPr lang="fr-FR" sz="1800" b="1">
                  <a:solidFill>
                    <a:schemeClr val="bg2"/>
                  </a:solidFill>
                </a:rPr>
                <a:t>Compréhension</a:t>
              </a:r>
            </a:p>
            <a:p>
              <a:pPr algn="just" eaLnBrk="0" hangingPunct="0">
                <a:spcBef>
                  <a:spcPct val="20000"/>
                </a:spcBef>
              </a:pPr>
              <a:r>
                <a:rPr lang="fr-FR" sz="1600">
                  <a:solidFill>
                    <a:schemeClr val="bg2"/>
                  </a:solidFill>
                </a:rPr>
                <a:t>Le salarié est dans la plainte. Il tourne en boucle, ressasse ses griefs, espère une prise en charge complète de ses problèmes.</a:t>
              </a:r>
              <a:endParaRPr lang="fr-FR" sz="1600" b="1">
                <a:solidFill>
                  <a:schemeClr val="bg2"/>
                </a:solidFill>
              </a:endParaRPr>
            </a:p>
            <a:p>
              <a:pPr algn="just"/>
              <a:r>
                <a:rPr lang="fr-FR" sz="1600">
                  <a:solidFill>
                    <a:schemeClr val="bg2"/>
                  </a:solidFill>
                </a:rPr>
                <a:t>L'écouté attend tout de l’écoutant</a:t>
              </a:r>
            </a:p>
          </p:txBody>
        </p:sp>
        <p:sp>
          <p:nvSpPr>
            <p:cNvPr id="247812" name="AutoShape 4"/>
            <p:cNvSpPr>
              <a:spLocks noChangeArrowheads="1"/>
            </p:cNvSpPr>
            <p:nvPr/>
          </p:nvSpPr>
          <p:spPr bwMode="auto">
            <a:xfrm>
              <a:off x="387" y="1316"/>
              <a:ext cx="3890" cy="1106"/>
            </a:xfrm>
            <a:prstGeom prst="roundRect">
              <a:avLst>
                <a:gd name="adj" fmla="val 16667"/>
              </a:avLst>
            </a:prstGeom>
            <a:noFill/>
            <a:ln w="9525">
              <a:solidFill>
                <a:schemeClr val="bg2"/>
              </a:solidFill>
              <a:round/>
              <a:headEnd/>
              <a:tailEnd/>
            </a:ln>
            <a:effectLst/>
          </p:spPr>
          <p:txBody>
            <a:bodyPr wrap="none" anchor="ctr"/>
            <a:lstStyle/>
            <a:p>
              <a:endParaRPr lang="fr-FR"/>
            </a:p>
          </p:txBody>
        </p:sp>
      </p:grpSp>
      <p:grpSp>
        <p:nvGrpSpPr>
          <p:cNvPr id="247822" name="Group 14"/>
          <p:cNvGrpSpPr>
            <a:grpSpLocks/>
          </p:cNvGrpSpPr>
          <p:nvPr/>
        </p:nvGrpSpPr>
        <p:grpSpPr bwMode="auto">
          <a:xfrm>
            <a:off x="498475" y="4338638"/>
            <a:ext cx="6175375" cy="4251325"/>
            <a:chOff x="422" y="2649"/>
            <a:chExt cx="3890" cy="2954"/>
          </a:xfrm>
        </p:grpSpPr>
        <p:sp>
          <p:nvSpPr>
            <p:cNvPr id="247818" name="AutoShape 10"/>
            <p:cNvSpPr>
              <a:spLocks noChangeArrowheads="1"/>
            </p:cNvSpPr>
            <p:nvPr/>
          </p:nvSpPr>
          <p:spPr bwMode="auto">
            <a:xfrm>
              <a:off x="422" y="2649"/>
              <a:ext cx="3890" cy="2954"/>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47819" name="Rectangle 11"/>
            <p:cNvSpPr>
              <a:spLocks noChangeArrowheads="1"/>
            </p:cNvSpPr>
            <p:nvPr/>
          </p:nvSpPr>
          <p:spPr bwMode="auto">
            <a:xfrm>
              <a:off x="620" y="2649"/>
              <a:ext cx="3336" cy="255"/>
            </a:xfrm>
            <a:prstGeom prst="rect">
              <a:avLst/>
            </a:prstGeom>
            <a:noFill/>
            <a:ln w="9525">
              <a:noFill/>
              <a:miter lim="800000"/>
              <a:headEnd/>
              <a:tailEnd/>
            </a:ln>
            <a:effectLst/>
          </p:spPr>
          <p:txBody>
            <a:bodyPr>
              <a:spAutoFit/>
            </a:bodyPr>
            <a:lstStyle/>
            <a:p>
              <a:pPr eaLnBrk="0" hangingPunct="0">
                <a:spcBef>
                  <a:spcPct val="20000"/>
                </a:spcBef>
              </a:pPr>
              <a:r>
                <a:rPr lang="fr-FR" sz="1800" b="1">
                  <a:solidFill>
                    <a:schemeClr val="bg2"/>
                  </a:solidFill>
                </a:rPr>
                <a:t>Postures à adopter</a:t>
              </a:r>
            </a:p>
          </p:txBody>
        </p:sp>
        <p:sp>
          <p:nvSpPr>
            <p:cNvPr id="247820" name="Rectangle 12"/>
            <p:cNvSpPr>
              <a:spLocks noChangeArrowheads="1"/>
            </p:cNvSpPr>
            <p:nvPr/>
          </p:nvSpPr>
          <p:spPr bwMode="auto">
            <a:xfrm>
              <a:off x="485" y="4319"/>
              <a:ext cx="3606" cy="1018"/>
            </a:xfrm>
            <a:prstGeom prst="rect">
              <a:avLst/>
            </a:prstGeom>
            <a:noFill/>
            <a:ln w="9525">
              <a:noFill/>
              <a:miter lim="800000"/>
              <a:headEnd/>
              <a:tailEnd/>
            </a:ln>
            <a:effectLst/>
          </p:spPr>
          <p:txBody>
            <a:bodyPr>
              <a:spAutoFit/>
            </a:bodyPr>
            <a:lstStyle/>
            <a:p>
              <a:pPr algn="l"/>
              <a:r>
                <a:rPr lang="fr-FR" sz="1800" b="1" u="sng" dirty="0">
                  <a:solidFill>
                    <a:srgbClr val="FF3300"/>
                  </a:solidFill>
                </a:rPr>
                <a:t>Exemple :</a:t>
              </a:r>
              <a:r>
                <a:rPr lang="fr-FR" sz="1800" dirty="0"/>
                <a:t> </a:t>
              </a:r>
              <a:r>
                <a:rPr lang="fr-FR" sz="1800" dirty="0">
                  <a:solidFill>
                    <a:srgbClr val="FF3300"/>
                  </a:solidFill>
                </a:rPr>
                <a:t>l’interlocuteur dit : </a:t>
              </a:r>
              <a:r>
                <a:rPr lang="fr-FR" sz="1800" i="1" dirty="0">
                  <a:solidFill>
                    <a:srgbClr val="FF3300"/>
                  </a:solidFill>
                </a:rPr>
                <a:t>« Je ne sais pas quoi faire »</a:t>
              </a:r>
              <a:r>
                <a:rPr lang="fr-FR" sz="1800" dirty="0">
                  <a:solidFill>
                    <a:srgbClr val="FF3300"/>
                  </a:solidFill>
                </a:rPr>
                <a:t> - Répondre </a:t>
              </a:r>
              <a:r>
                <a:rPr lang="fr-FR" sz="1800" i="1" dirty="0">
                  <a:solidFill>
                    <a:srgbClr val="FF3300"/>
                  </a:solidFill>
                </a:rPr>
                <a:t>« Moi non plus je ne sais</a:t>
              </a:r>
              <a:r>
                <a:rPr lang="fr-FR" sz="1800" i="1" dirty="0" smtClean="0">
                  <a:solidFill>
                    <a:srgbClr val="FF3300"/>
                  </a:solidFill>
                </a:rPr>
                <a:t> pas ce </a:t>
              </a:r>
              <a:r>
                <a:rPr lang="fr-FR" sz="1800" i="1" dirty="0">
                  <a:solidFill>
                    <a:srgbClr val="FF3300"/>
                  </a:solidFill>
                </a:rPr>
                <a:t>qu’il faut faire dans cette situation. Il n’y a que vous qui sachiez ce qu’il sera bon de faire…. Si vous vous laissiez savoir?»</a:t>
              </a:r>
            </a:p>
          </p:txBody>
        </p:sp>
        <p:sp>
          <p:nvSpPr>
            <p:cNvPr id="247821" name="Rectangle 13"/>
            <p:cNvSpPr>
              <a:spLocks noChangeArrowheads="1"/>
            </p:cNvSpPr>
            <p:nvPr/>
          </p:nvSpPr>
          <p:spPr bwMode="auto">
            <a:xfrm>
              <a:off x="422" y="3389"/>
              <a:ext cx="3613" cy="404"/>
            </a:xfrm>
            <a:prstGeom prst="rect">
              <a:avLst/>
            </a:prstGeom>
            <a:noFill/>
            <a:ln w="9525">
              <a:noFill/>
              <a:miter lim="800000"/>
              <a:headEnd/>
              <a:tailEnd/>
            </a:ln>
            <a:effectLst/>
          </p:spPr>
          <p:txBody>
            <a:bodyPr>
              <a:spAutoFit/>
            </a:bodyPr>
            <a:lstStyle/>
            <a:p>
              <a:pPr algn="l" eaLnBrk="0" hangingPunct="0">
                <a:spcBef>
                  <a:spcPct val="20000"/>
                </a:spcBef>
              </a:pPr>
              <a:r>
                <a:rPr lang="fr-FR" sz="1600">
                  <a:solidFill>
                    <a:schemeClr val="bg2"/>
                  </a:solidFill>
                  <a:sym typeface="Wingdings" pitchFamily="2" charset="2"/>
                </a:rPr>
                <a:t> </a:t>
              </a:r>
              <a:r>
                <a:rPr lang="fr-FR" sz="1600" b="1" u="sng">
                  <a:solidFill>
                    <a:schemeClr val="bg2"/>
                  </a:solidFill>
                </a:rPr>
                <a:t>Inverser les rôles,</a:t>
              </a:r>
              <a:r>
                <a:rPr lang="fr-FR" sz="1600">
                  <a:solidFill>
                    <a:schemeClr val="bg2"/>
                  </a:solidFill>
                </a:rPr>
                <a:t> c’est-à-dire que l’écoutant reprend la position, le point de vue de l’écouté.</a:t>
              </a:r>
            </a:p>
          </p:txBody>
        </p:sp>
      </p:grpSp>
      <p:sp>
        <p:nvSpPr>
          <p:cNvPr id="247823" name="Text Box 15"/>
          <p:cNvSpPr txBox="1">
            <a:spLocks noChangeArrowheads="1"/>
          </p:cNvSpPr>
          <p:nvPr/>
        </p:nvSpPr>
        <p:spPr bwMode="auto">
          <a:xfrm>
            <a:off x="295275"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47824" name="Text Box 16"/>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ECHANGES STERILES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Espace réservé du numéro de diapositive 4"/>
          <p:cNvSpPr>
            <a:spLocks noGrp="1" noChangeArrowheads="1"/>
          </p:cNvSpPr>
          <p:nvPr>
            <p:ph type="sldNum" sz="quarter" idx="10"/>
          </p:nvPr>
        </p:nvSpPr>
        <p:spPr/>
        <p:txBody>
          <a:bodyPr/>
          <a:lstStyle/>
          <a:p>
            <a:pPr>
              <a:defRPr/>
            </a:pPr>
            <a:fld id="{BF8E02E1-2EF3-469F-A4D9-84749821AFE7}" type="slidenum">
              <a:rPr lang="fr-FR"/>
              <a:pPr>
                <a:defRPr/>
              </a:pPr>
              <a:t>62</a:t>
            </a:fld>
            <a:endParaRPr lang="fr-FR"/>
          </a:p>
        </p:txBody>
      </p:sp>
      <p:graphicFrame>
        <p:nvGraphicFramePr>
          <p:cNvPr id="249910" name="Group 54"/>
          <p:cNvGraphicFramePr>
            <a:graphicFrameLocks noGrp="1"/>
          </p:cNvGraphicFramePr>
          <p:nvPr/>
        </p:nvGraphicFramePr>
        <p:xfrm>
          <a:off x="488950" y="4313238"/>
          <a:ext cx="6057900" cy="3814064"/>
        </p:xfrm>
        <a:graphic>
          <a:graphicData uri="http://schemas.openxmlformats.org/drawingml/2006/table">
            <a:tbl>
              <a:tblPr/>
              <a:tblGrid>
                <a:gridCol w="2032000"/>
                <a:gridCol w="1955800"/>
                <a:gridCol w="2070100"/>
              </a:tblGrid>
              <a:tr h="2857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Questionnement</a:t>
                      </a:r>
                    </a:p>
                  </a:txBody>
                  <a:tcPr horzOverflow="overflow">
                    <a:lnL w="38100"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Reformulation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Synthèse</a:t>
                      </a:r>
                    </a:p>
                  </a:txBody>
                  <a:tcPr horzOverflow="overflow">
                    <a:lnL w="12700" cap="flat" cmpd="sng" algn="ctr">
                      <a:solidFill>
                        <a:schemeClr val="tx1"/>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Utiliser les questions fermées pour tenter de comprendre les soucis  rencontrés et d’identifier les besoins et les attentes</a:t>
                      </a:r>
                    </a:p>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fr-FR" sz="1800" b="0" i="0" u="none" strike="noStrike" cap="none" normalizeH="0" baseline="0" dirty="0" smtClean="0">
                        <a:ln>
                          <a:noFill/>
                        </a:ln>
                        <a:solidFill>
                          <a:schemeClr val="bg2"/>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2000" b="0" i="0" u="none" strike="noStrike" cap="none" normalizeH="0" baseline="0" dirty="0" smtClean="0">
                        <a:ln>
                          <a:noFill/>
                        </a:ln>
                        <a:solidFill>
                          <a:schemeClr val="bg2"/>
                        </a:solidFill>
                        <a:effectLst/>
                        <a:latin typeface="Arial" charset="0"/>
                      </a:endParaRPr>
                    </a:p>
                  </a:txBody>
                  <a:tcPr horzOverflow="overflow">
                    <a:lnL w="38100"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 Utiliser les mots exacts employés par l’écouté et les mettre en perspective avec vos observations</a:t>
                      </a:r>
                    </a:p>
                    <a:p>
                      <a:pPr marL="87313" marR="0" lvl="0" indent="-87313" algn="l" defTabSz="914400" rtl="0" eaLnBrk="0" fontAlgn="base" latinLnBrk="0" hangingPunct="0">
                        <a:lnSpc>
                          <a:spcPct val="100000"/>
                        </a:lnSpc>
                        <a:spcBef>
                          <a:spcPct val="20000"/>
                        </a:spcBef>
                        <a:spcAft>
                          <a:spcPct val="0"/>
                        </a:spcAft>
                        <a:buClrTx/>
                        <a:buSzTx/>
                        <a:buFontTx/>
                        <a:buChar char="-"/>
                        <a:tabLst/>
                      </a:pPr>
                      <a:r>
                        <a:rPr kumimoji="0" lang="fr-FR" sz="1800" b="0" i="0" u="none" strike="noStrike" cap="none" normalizeH="0" baseline="0" dirty="0" smtClean="0">
                          <a:ln>
                            <a:noFill/>
                          </a:ln>
                          <a:solidFill>
                            <a:schemeClr val="bg2"/>
                          </a:solidFill>
                          <a:effectLst/>
                          <a:latin typeface="Arial" charset="0"/>
                        </a:rPr>
                        <a:t>S’assurer  d’une certaine compréhension partagée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chemeClr val="bg2"/>
                          </a:solidFill>
                          <a:effectLst/>
                          <a:latin typeface="Arial" charset="0"/>
                        </a:rPr>
                        <a:t>Permet de: </a:t>
                      </a:r>
                    </a:p>
                    <a:p>
                      <a:pPr marL="87313" marR="0" lvl="0" indent="-87313" algn="l" defTabSz="914400" rtl="0" eaLnBrk="0" fontAlgn="base" latinLnBrk="0" hangingPunct="0">
                        <a:lnSpc>
                          <a:spcPct val="100000"/>
                        </a:lnSpc>
                        <a:spcBef>
                          <a:spcPct val="20000"/>
                        </a:spcBef>
                        <a:spcAft>
                          <a:spcPct val="0"/>
                        </a:spcAft>
                        <a:buClrTx/>
                        <a:buSzTx/>
                        <a:buFontTx/>
                        <a:buChar char="-"/>
                        <a:tabLst/>
                      </a:pPr>
                      <a:r>
                        <a:rPr kumimoji="0" lang="fr-FR" sz="1800" b="0" i="0" u="none" strike="noStrike" cap="none" normalizeH="0" baseline="0" dirty="0" smtClean="0">
                          <a:ln>
                            <a:noFill/>
                          </a:ln>
                          <a:solidFill>
                            <a:schemeClr val="bg2"/>
                          </a:solidFill>
                          <a:effectLst/>
                          <a:latin typeface="Arial" charset="0"/>
                        </a:rPr>
                        <a:t>hiérarchiser les problèmes rencontrés</a:t>
                      </a:r>
                    </a:p>
                    <a:p>
                      <a:pPr marL="87313" marR="0" lvl="0" indent="-87313" algn="l" defTabSz="914400" rtl="0" eaLnBrk="0" fontAlgn="base" latinLnBrk="0" hangingPunct="0">
                        <a:lnSpc>
                          <a:spcPct val="100000"/>
                        </a:lnSpc>
                        <a:spcBef>
                          <a:spcPct val="20000"/>
                        </a:spcBef>
                        <a:spcAft>
                          <a:spcPct val="0"/>
                        </a:spcAft>
                        <a:buClrTx/>
                        <a:buSzTx/>
                        <a:buFontTx/>
                        <a:buChar char="-"/>
                        <a:tabLst/>
                      </a:pPr>
                      <a:r>
                        <a:rPr kumimoji="0" lang="fr-FR" sz="1800" b="0" i="0" u="none" strike="noStrike" cap="none" normalizeH="0" baseline="0" dirty="0" smtClean="0">
                          <a:ln>
                            <a:noFill/>
                          </a:ln>
                          <a:solidFill>
                            <a:schemeClr val="bg2"/>
                          </a:solidFill>
                          <a:effectLst/>
                          <a:latin typeface="Arial" charset="0"/>
                        </a:rPr>
                        <a:t>aller vers une piste commune</a:t>
                      </a:r>
                    </a:p>
                    <a:p>
                      <a:pPr marL="87313" marR="0" lvl="0" indent="-87313" algn="l" defTabSz="914400" rtl="0" eaLnBrk="0" fontAlgn="base" latinLnBrk="0" hangingPunct="0">
                        <a:lnSpc>
                          <a:spcPct val="100000"/>
                        </a:lnSpc>
                        <a:spcBef>
                          <a:spcPct val="20000"/>
                        </a:spcBef>
                        <a:spcAft>
                          <a:spcPct val="0"/>
                        </a:spcAft>
                        <a:buClrTx/>
                        <a:buSzTx/>
                        <a:buFontTx/>
                        <a:buChar char="-"/>
                        <a:tabLst/>
                      </a:pPr>
                      <a:endParaRPr kumimoji="0" lang="fr-FR" sz="2000" b="0" i="0" u="none" strike="noStrike" cap="none" normalizeH="0" baseline="0" dirty="0" smtClean="0">
                        <a:ln>
                          <a:noFill/>
                        </a:ln>
                        <a:solidFill>
                          <a:schemeClr val="bg2"/>
                        </a:solidFill>
                        <a:effectLst/>
                        <a:latin typeface="Arial" charset="0"/>
                      </a:endParaRPr>
                    </a:p>
                    <a:p>
                      <a:pPr marL="87313" marR="0" lvl="0" indent="-87313" algn="l" defTabSz="914400" rtl="0" eaLnBrk="0" fontAlgn="base" latinLnBrk="0" hangingPunct="0">
                        <a:lnSpc>
                          <a:spcPct val="100000"/>
                        </a:lnSpc>
                        <a:spcBef>
                          <a:spcPct val="20000"/>
                        </a:spcBef>
                        <a:spcAft>
                          <a:spcPct val="0"/>
                        </a:spcAft>
                        <a:buClrTx/>
                        <a:buSzTx/>
                        <a:buFontTx/>
                        <a:buNone/>
                        <a:tabLst/>
                      </a:pPr>
                      <a:endParaRPr kumimoji="0" lang="fr-FR" sz="2000" b="0" i="0" u="none" strike="noStrike" cap="none" normalizeH="0" baseline="0" dirty="0" smtClean="0">
                        <a:ln>
                          <a:noFill/>
                        </a:ln>
                        <a:solidFill>
                          <a:schemeClr val="bg2"/>
                        </a:solidFill>
                        <a:effectLst/>
                        <a:latin typeface="Arial" charset="0"/>
                      </a:endParaRPr>
                    </a:p>
                    <a:p>
                      <a:pPr marL="87313" marR="0" lvl="0" indent="-87313" algn="l" defTabSz="914400" rtl="0" eaLnBrk="0" fontAlgn="base" latinLnBrk="0" hangingPunct="0">
                        <a:lnSpc>
                          <a:spcPct val="100000"/>
                        </a:lnSpc>
                        <a:spcBef>
                          <a:spcPct val="20000"/>
                        </a:spcBef>
                        <a:spcAft>
                          <a:spcPct val="0"/>
                        </a:spcAft>
                        <a:buClrTx/>
                        <a:buSzTx/>
                        <a:buFontTx/>
                        <a:buNone/>
                        <a:tabLst/>
                      </a:pPr>
                      <a:endParaRPr kumimoji="0" lang="fr-FR" sz="2000" b="0" i="0" u="none" strike="noStrike" cap="none" normalizeH="0" baseline="0" dirty="0" smtClean="0">
                        <a:ln>
                          <a:noFill/>
                        </a:ln>
                        <a:solidFill>
                          <a:schemeClr val="bg2"/>
                        </a:solidFill>
                        <a:effectLst/>
                        <a:latin typeface="Arial" charset="0"/>
                      </a:endParaRPr>
                    </a:p>
                    <a:p>
                      <a:pPr marL="87313" marR="0" lvl="0" indent="-87313" algn="l" defTabSz="914400" rtl="0" eaLnBrk="0" fontAlgn="base" latinLnBrk="0" hangingPunct="0">
                        <a:lnSpc>
                          <a:spcPct val="100000"/>
                        </a:lnSpc>
                        <a:spcBef>
                          <a:spcPct val="20000"/>
                        </a:spcBef>
                        <a:spcAft>
                          <a:spcPct val="0"/>
                        </a:spcAft>
                        <a:buClrTx/>
                        <a:buSzTx/>
                        <a:buFontTx/>
                        <a:buNone/>
                        <a:tabLst/>
                      </a:pPr>
                      <a:endParaRPr kumimoji="0" lang="fr-FR" sz="20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
        <p:nvSpPr>
          <p:cNvPr id="249872" name="Text Box 16"/>
          <p:cNvSpPr txBox="1">
            <a:spLocks noChangeArrowheads="1"/>
          </p:cNvSpPr>
          <p:nvPr/>
        </p:nvSpPr>
        <p:spPr bwMode="auto">
          <a:xfrm>
            <a:off x="450850" y="8177213"/>
            <a:ext cx="5753100" cy="822325"/>
          </a:xfrm>
          <a:prstGeom prst="rect">
            <a:avLst/>
          </a:prstGeom>
          <a:noFill/>
          <a:ln w="9525">
            <a:noFill/>
            <a:miter lim="800000"/>
            <a:headEnd/>
            <a:tailEnd/>
          </a:ln>
          <a:effectLst/>
        </p:spPr>
        <p:txBody>
          <a:bodyPr>
            <a:spAutoFit/>
          </a:bodyPr>
          <a:lstStyle/>
          <a:p>
            <a:pPr algn="l">
              <a:spcBef>
                <a:spcPct val="50000"/>
              </a:spcBef>
            </a:pPr>
            <a:r>
              <a:rPr lang="fr-FR" sz="2400" b="1">
                <a:solidFill>
                  <a:srgbClr val="FF5050"/>
                </a:solidFill>
              </a:rPr>
              <a:t>Rester à votre place et occuper la pleinement</a:t>
            </a:r>
          </a:p>
        </p:txBody>
      </p:sp>
      <p:sp>
        <p:nvSpPr>
          <p:cNvPr id="249873" name="Rectangle 17"/>
          <p:cNvSpPr>
            <a:spLocks noChangeArrowheads="1"/>
          </p:cNvSpPr>
          <p:nvPr/>
        </p:nvSpPr>
        <p:spPr bwMode="auto">
          <a:xfrm>
            <a:off x="593725" y="2332038"/>
            <a:ext cx="5753100" cy="1100137"/>
          </a:xfrm>
          <a:prstGeom prst="rect">
            <a:avLst/>
          </a:prstGeom>
          <a:noFill/>
          <a:ln w="9525">
            <a:noFill/>
            <a:miter lim="800000"/>
            <a:headEnd/>
            <a:tailEnd/>
          </a:ln>
          <a:effectLst/>
        </p:spPr>
        <p:txBody>
          <a:bodyPr>
            <a:spAutoFit/>
          </a:bodyPr>
          <a:lstStyle/>
          <a:p>
            <a:pPr>
              <a:spcBef>
                <a:spcPct val="20000"/>
              </a:spcBef>
            </a:pPr>
            <a:r>
              <a:rPr lang="fr-FR" sz="1800" b="1">
                <a:solidFill>
                  <a:schemeClr val="bg2"/>
                </a:solidFill>
              </a:rPr>
              <a:t>Conduites à tenir</a:t>
            </a:r>
          </a:p>
          <a:p>
            <a:pPr algn="l"/>
            <a:r>
              <a:rPr lang="fr-FR" sz="1600">
                <a:solidFill>
                  <a:schemeClr val="bg2"/>
                </a:solidFill>
              </a:rPr>
              <a:t>Etre précis</a:t>
            </a:r>
          </a:p>
          <a:p>
            <a:pPr algn="l"/>
            <a:r>
              <a:rPr lang="fr-FR" sz="1600">
                <a:solidFill>
                  <a:schemeClr val="bg2"/>
                </a:solidFill>
              </a:rPr>
              <a:t>Rester très factuel</a:t>
            </a:r>
          </a:p>
          <a:p>
            <a:pPr algn="l"/>
            <a:r>
              <a:rPr lang="fr-FR" sz="1600">
                <a:solidFill>
                  <a:schemeClr val="bg2"/>
                </a:solidFill>
              </a:rPr>
              <a:t>Permettre à la personne d’organiser ses dires</a:t>
            </a:r>
          </a:p>
        </p:txBody>
      </p:sp>
      <p:sp>
        <p:nvSpPr>
          <p:cNvPr id="249874" name="Rectangle 18"/>
          <p:cNvSpPr>
            <a:spLocks noChangeArrowheads="1"/>
          </p:cNvSpPr>
          <p:nvPr/>
        </p:nvSpPr>
        <p:spPr bwMode="auto">
          <a:xfrm>
            <a:off x="452438" y="3890963"/>
            <a:ext cx="5799137" cy="396875"/>
          </a:xfrm>
          <a:prstGeom prst="rect">
            <a:avLst/>
          </a:prstGeom>
          <a:noFill/>
          <a:ln w="9525">
            <a:noFill/>
            <a:miter lim="800000"/>
            <a:headEnd/>
            <a:tailEnd/>
          </a:ln>
          <a:effectLst/>
        </p:spPr>
        <p:txBody>
          <a:bodyPr>
            <a:spAutoFit/>
          </a:bodyPr>
          <a:lstStyle/>
          <a:p>
            <a:r>
              <a:rPr lang="fr-FR" sz="2000" b="1">
                <a:solidFill>
                  <a:schemeClr val="accent2"/>
                </a:solidFill>
              </a:rPr>
              <a:t>Les trois dimensions de l’écoute active</a:t>
            </a:r>
          </a:p>
        </p:txBody>
      </p:sp>
      <p:sp>
        <p:nvSpPr>
          <p:cNvPr id="249877" name="AutoShape 21"/>
          <p:cNvSpPr>
            <a:spLocks noChangeArrowheads="1"/>
          </p:cNvSpPr>
          <p:nvPr/>
        </p:nvSpPr>
        <p:spPr bwMode="auto">
          <a:xfrm>
            <a:off x="442913" y="2274888"/>
            <a:ext cx="6091237" cy="1489075"/>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49911" name="Text Box 55"/>
          <p:cNvSpPr txBox="1">
            <a:spLocks noChangeArrowheads="1"/>
          </p:cNvSpPr>
          <p:nvPr/>
        </p:nvSpPr>
        <p:spPr bwMode="auto">
          <a:xfrm>
            <a:off x="295275" y="137160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49912" name="Text Box 56"/>
          <p:cNvSpPr txBox="1">
            <a:spLocks noChangeArrowheads="1"/>
          </p:cNvSpPr>
          <p:nvPr/>
        </p:nvSpPr>
        <p:spPr bwMode="auto">
          <a:xfrm>
            <a:off x="352425" y="18002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ECHANGES STERILES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Espace réservé du numéro de diapositive 4"/>
          <p:cNvSpPr>
            <a:spLocks noGrp="1" noChangeArrowheads="1"/>
          </p:cNvSpPr>
          <p:nvPr>
            <p:ph type="sldNum" sz="quarter" idx="10"/>
          </p:nvPr>
        </p:nvSpPr>
        <p:spPr/>
        <p:txBody>
          <a:bodyPr/>
          <a:lstStyle/>
          <a:p>
            <a:pPr>
              <a:defRPr/>
            </a:pPr>
            <a:fld id="{2B610516-C324-4209-8149-C34BF16EC292}" type="slidenum">
              <a:rPr lang="fr-FR"/>
              <a:pPr>
                <a:defRPr/>
              </a:pPr>
              <a:t>63</a:t>
            </a:fld>
            <a:endParaRPr lang="fr-FR"/>
          </a:p>
        </p:txBody>
      </p:sp>
      <p:sp>
        <p:nvSpPr>
          <p:cNvPr id="250882" name="Text Box 2"/>
          <p:cNvSpPr txBox="1">
            <a:spLocks noChangeArrowheads="1"/>
          </p:cNvSpPr>
          <p:nvPr/>
        </p:nvSpPr>
        <p:spPr bwMode="auto">
          <a:xfrm>
            <a:off x="90488" y="69850"/>
            <a:ext cx="5503862" cy="488950"/>
          </a:xfrm>
          <a:prstGeom prst="rect">
            <a:avLst/>
          </a:prstGeom>
          <a:noFill/>
          <a:ln w="9525">
            <a:noFill/>
            <a:miter lim="800000"/>
            <a:headEnd/>
            <a:tailEnd/>
          </a:ln>
          <a:effectLst/>
        </p:spPr>
        <p:txBody>
          <a:bodyPr>
            <a:spAutoFit/>
          </a:bodyPr>
          <a:lstStyle/>
          <a:p>
            <a:pPr algn="l"/>
            <a:endParaRPr lang="fr-FR" sz="1800" b="1"/>
          </a:p>
        </p:txBody>
      </p:sp>
      <p:grpSp>
        <p:nvGrpSpPr>
          <p:cNvPr id="250891" name="Group 11"/>
          <p:cNvGrpSpPr>
            <a:grpSpLocks/>
          </p:cNvGrpSpPr>
          <p:nvPr/>
        </p:nvGrpSpPr>
        <p:grpSpPr bwMode="auto">
          <a:xfrm>
            <a:off x="688975" y="2452688"/>
            <a:ext cx="5930900" cy="1724025"/>
            <a:chOff x="386" y="1197"/>
            <a:chExt cx="3736" cy="1086"/>
          </a:xfrm>
        </p:grpSpPr>
        <p:sp>
          <p:nvSpPr>
            <p:cNvPr id="250883" name="Rectangle 3"/>
            <p:cNvSpPr>
              <a:spLocks noChangeArrowheads="1"/>
            </p:cNvSpPr>
            <p:nvPr/>
          </p:nvSpPr>
          <p:spPr bwMode="auto">
            <a:xfrm>
              <a:off x="386" y="1197"/>
              <a:ext cx="3705" cy="909"/>
            </a:xfrm>
            <a:prstGeom prst="rect">
              <a:avLst/>
            </a:prstGeom>
            <a:noFill/>
            <a:ln w="9525">
              <a:noFill/>
              <a:miter lim="800000"/>
              <a:headEnd/>
              <a:tailEnd/>
            </a:ln>
            <a:effectLst/>
          </p:spPr>
          <p:txBody>
            <a:bodyPr>
              <a:spAutoFit/>
            </a:bodyPr>
            <a:lstStyle/>
            <a:p>
              <a:pPr eaLnBrk="0" hangingPunct="0">
                <a:spcBef>
                  <a:spcPct val="20000"/>
                </a:spcBef>
              </a:pPr>
              <a:r>
                <a:rPr lang="fr-FR" sz="1800" b="1">
                  <a:solidFill>
                    <a:schemeClr val="bg2"/>
                  </a:solidFill>
                </a:rPr>
                <a:t>Compréhension</a:t>
              </a:r>
            </a:p>
            <a:p>
              <a:pPr algn="just" eaLnBrk="0" hangingPunct="0">
                <a:spcBef>
                  <a:spcPct val="20000"/>
                </a:spcBef>
              </a:pPr>
              <a:r>
                <a:rPr lang="fr-FR" sz="1600">
                  <a:solidFill>
                    <a:schemeClr val="bg2"/>
                  </a:solidFill>
                </a:rPr>
                <a:t>Le salarié ne comprend pas, ou ne veut pas comprendre, où est le problème. Il n’accepte pas l’idée qu’il puisse être en difficulté. Il refuse de voir ce qu’il renvoie aux autres. </a:t>
              </a:r>
            </a:p>
            <a:p>
              <a:pPr algn="just" eaLnBrk="0" hangingPunct="0">
                <a:spcBef>
                  <a:spcPct val="20000"/>
                </a:spcBef>
              </a:pPr>
              <a:r>
                <a:rPr lang="fr-FR" sz="1600">
                  <a:solidFill>
                    <a:schemeClr val="bg2"/>
                  </a:solidFill>
                </a:rPr>
                <a:t>L’écouté nie le problème .</a:t>
              </a:r>
            </a:p>
          </p:txBody>
        </p:sp>
        <p:sp>
          <p:nvSpPr>
            <p:cNvPr id="250884" name="AutoShape 4"/>
            <p:cNvSpPr>
              <a:spLocks noChangeArrowheads="1"/>
            </p:cNvSpPr>
            <p:nvPr/>
          </p:nvSpPr>
          <p:spPr bwMode="auto">
            <a:xfrm>
              <a:off x="417" y="1203"/>
              <a:ext cx="3705" cy="1080"/>
            </a:xfrm>
            <a:prstGeom prst="roundRect">
              <a:avLst>
                <a:gd name="adj" fmla="val 16667"/>
              </a:avLst>
            </a:prstGeom>
            <a:noFill/>
            <a:ln w="9525">
              <a:solidFill>
                <a:schemeClr val="bg2"/>
              </a:solidFill>
              <a:round/>
              <a:headEnd/>
              <a:tailEnd/>
            </a:ln>
            <a:effectLst/>
          </p:spPr>
          <p:txBody>
            <a:bodyPr wrap="none" anchor="ctr"/>
            <a:lstStyle/>
            <a:p>
              <a:endParaRPr lang="fr-FR"/>
            </a:p>
          </p:txBody>
        </p:sp>
      </p:grpSp>
      <p:sp>
        <p:nvSpPr>
          <p:cNvPr id="250885" name="AutoShape 5"/>
          <p:cNvSpPr>
            <a:spLocks noChangeArrowheads="1"/>
          </p:cNvSpPr>
          <p:nvPr/>
        </p:nvSpPr>
        <p:spPr bwMode="auto">
          <a:xfrm>
            <a:off x="681038" y="4514850"/>
            <a:ext cx="5930900" cy="3567113"/>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250886" name="Rectangle 6"/>
          <p:cNvSpPr>
            <a:spLocks noChangeArrowheads="1"/>
          </p:cNvSpPr>
          <p:nvPr/>
        </p:nvSpPr>
        <p:spPr bwMode="auto">
          <a:xfrm>
            <a:off x="1060450" y="4619625"/>
            <a:ext cx="5295900" cy="366713"/>
          </a:xfrm>
          <a:prstGeom prst="rect">
            <a:avLst/>
          </a:prstGeom>
          <a:noFill/>
          <a:ln w="9525">
            <a:noFill/>
            <a:miter lim="800000"/>
            <a:headEnd/>
            <a:tailEnd/>
          </a:ln>
          <a:effectLst/>
        </p:spPr>
        <p:txBody>
          <a:bodyPr>
            <a:spAutoFit/>
          </a:bodyPr>
          <a:lstStyle/>
          <a:p>
            <a:pPr eaLnBrk="0" hangingPunct="0">
              <a:spcBef>
                <a:spcPct val="20000"/>
              </a:spcBef>
            </a:pPr>
            <a:r>
              <a:rPr lang="fr-FR" sz="1800" b="1">
                <a:solidFill>
                  <a:schemeClr val="bg2"/>
                </a:solidFill>
              </a:rPr>
              <a:t>Postures à adopter</a:t>
            </a:r>
          </a:p>
        </p:txBody>
      </p:sp>
      <p:sp>
        <p:nvSpPr>
          <p:cNvPr id="250887" name="Rectangle 7"/>
          <p:cNvSpPr>
            <a:spLocks noChangeArrowheads="1"/>
          </p:cNvSpPr>
          <p:nvPr/>
        </p:nvSpPr>
        <p:spPr bwMode="auto">
          <a:xfrm>
            <a:off x="812800" y="6334125"/>
            <a:ext cx="5691188" cy="1465263"/>
          </a:xfrm>
          <a:prstGeom prst="rect">
            <a:avLst/>
          </a:prstGeom>
          <a:noFill/>
          <a:ln w="9525">
            <a:noFill/>
            <a:miter lim="800000"/>
            <a:headEnd/>
            <a:tailEnd/>
          </a:ln>
          <a:effectLst/>
        </p:spPr>
        <p:txBody>
          <a:bodyPr>
            <a:spAutoFit/>
          </a:bodyPr>
          <a:lstStyle/>
          <a:p>
            <a:pPr algn="l"/>
            <a:r>
              <a:rPr lang="fr-FR" sz="1800" b="1" u="sng">
                <a:solidFill>
                  <a:srgbClr val="FF3300"/>
                </a:solidFill>
              </a:rPr>
              <a:t>Exemple :</a:t>
            </a:r>
            <a:r>
              <a:rPr lang="fr-FR" sz="1800"/>
              <a:t> </a:t>
            </a:r>
            <a:r>
              <a:rPr lang="fr-FR" sz="1800" i="1">
                <a:solidFill>
                  <a:srgbClr val="FF3300"/>
                </a:solidFill>
              </a:rPr>
              <a:t>« Je comprends que tu ne veuilles pas me parler mais je te rappelle qu’il y a d’autres acteurs vers qui tu peux te tourner si tu le souhaites…. » - « Je reviendrai te voir dans quelques jours …. »</a:t>
            </a:r>
          </a:p>
          <a:p>
            <a:pPr algn="l"/>
            <a:endParaRPr lang="fr-FR" sz="1800" i="1">
              <a:solidFill>
                <a:srgbClr val="FF3300"/>
              </a:solidFill>
            </a:endParaRPr>
          </a:p>
        </p:txBody>
      </p:sp>
      <p:sp>
        <p:nvSpPr>
          <p:cNvPr id="250888" name="Rectangle 8"/>
          <p:cNvSpPr>
            <a:spLocks noChangeArrowheads="1"/>
          </p:cNvSpPr>
          <p:nvPr/>
        </p:nvSpPr>
        <p:spPr bwMode="auto">
          <a:xfrm>
            <a:off x="655638" y="5095875"/>
            <a:ext cx="5734050" cy="825500"/>
          </a:xfrm>
          <a:prstGeom prst="rect">
            <a:avLst/>
          </a:prstGeom>
          <a:noFill/>
          <a:ln w="9525">
            <a:noFill/>
            <a:miter lim="800000"/>
            <a:headEnd/>
            <a:tailEnd/>
          </a:ln>
          <a:effectLst/>
        </p:spPr>
        <p:txBody>
          <a:bodyPr>
            <a:spAutoFit/>
          </a:bodyPr>
          <a:lstStyle/>
          <a:p>
            <a:pPr algn="l" eaLnBrk="0" hangingPunct="0">
              <a:spcBef>
                <a:spcPct val="20000"/>
              </a:spcBef>
            </a:pPr>
            <a:r>
              <a:rPr lang="fr-FR" sz="1600">
                <a:solidFill>
                  <a:schemeClr val="bg2"/>
                </a:solidFill>
                <a:sym typeface="Wingdings" pitchFamily="2" charset="2"/>
              </a:rPr>
              <a:t> </a:t>
            </a:r>
            <a:r>
              <a:rPr lang="fr-FR" sz="1600" b="1" u="sng">
                <a:solidFill>
                  <a:schemeClr val="bg2"/>
                </a:solidFill>
              </a:rPr>
              <a:t>Accepter sa position, </a:t>
            </a:r>
            <a:r>
              <a:rPr lang="fr-FR" sz="1600">
                <a:solidFill>
                  <a:schemeClr val="bg2"/>
                </a:solidFill>
              </a:rPr>
              <a:t>mais lui rappeler cependant qu’il y a d’autres personnes ressources vers qui se tourner s’il refuse d’échanger avec le primo écoutant</a:t>
            </a:r>
          </a:p>
        </p:txBody>
      </p:sp>
      <p:sp>
        <p:nvSpPr>
          <p:cNvPr id="250892" name="Text Box 12"/>
          <p:cNvSpPr txBox="1">
            <a:spLocks noChangeArrowheads="1"/>
          </p:cNvSpPr>
          <p:nvPr/>
        </p:nvSpPr>
        <p:spPr bwMode="auto">
          <a:xfrm>
            <a:off x="295275"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50893" name="Text Box 13"/>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 DENI</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Espace réservé du numéro de diapositive 4"/>
          <p:cNvSpPr>
            <a:spLocks noGrp="1" noChangeArrowheads="1"/>
          </p:cNvSpPr>
          <p:nvPr>
            <p:ph type="sldNum" sz="quarter" idx="10"/>
          </p:nvPr>
        </p:nvSpPr>
        <p:spPr/>
        <p:txBody>
          <a:bodyPr/>
          <a:lstStyle/>
          <a:p>
            <a:pPr>
              <a:defRPr/>
            </a:pPr>
            <a:fld id="{5B461768-F9D3-4F8F-983B-9FE6DBF52506}" type="slidenum">
              <a:rPr lang="fr-FR"/>
              <a:pPr>
                <a:defRPr/>
              </a:pPr>
              <a:t>64</a:t>
            </a:fld>
            <a:endParaRPr lang="fr-FR"/>
          </a:p>
        </p:txBody>
      </p:sp>
      <p:graphicFrame>
        <p:nvGraphicFramePr>
          <p:cNvPr id="251947" name="Group 43"/>
          <p:cNvGraphicFramePr>
            <a:graphicFrameLocks noGrp="1"/>
          </p:cNvGraphicFramePr>
          <p:nvPr/>
        </p:nvGraphicFramePr>
        <p:xfrm>
          <a:off x="565150" y="4902200"/>
          <a:ext cx="5954713" cy="3138678"/>
        </p:xfrm>
        <a:graphic>
          <a:graphicData uri="http://schemas.openxmlformats.org/drawingml/2006/table">
            <a:tbl>
              <a:tblPr/>
              <a:tblGrid>
                <a:gridCol w="1997075"/>
                <a:gridCol w="1760538"/>
                <a:gridCol w="2197100"/>
              </a:tblGrid>
              <a:tr h="4635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Questionnement</a:t>
                      </a:r>
                    </a:p>
                  </a:txBody>
                  <a:tcPr horzOverflow="overflow">
                    <a:lnL w="38100"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Reformulation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accent2"/>
                          </a:solidFill>
                          <a:effectLst/>
                          <a:latin typeface="Arial" charset="0"/>
                        </a:rPr>
                        <a:t>Synthèse</a:t>
                      </a:r>
                    </a:p>
                  </a:txBody>
                  <a:tcPr horzOverflow="overflow">
                    <a:lnL w="12700" cap="flat" cmpd="sng" algn="ctr">
                      <a:solidFill>
                        <a:schemeClr val="tx1"/>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87313" marR="0" lvl="0" indent="-87313"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Utiliser les questions ouvertes et fermées pour :</a:t>
                      </a:r>
                    </a:p>
                    <a:p>
                      <a:pPr marL="87313" marR="0" lvl="0" indent="-87313"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 Rendre factuel et différencier les problèmes</a:t>
                      </a:r>
                    </a:p>
                  </a:txBody>
                  <a:tcPr horzOverflow="overflow">
                    <a:lnL w="38100" cap="flat" cmpd="sng" algn="ctr">
                      <a:solidFill>
                        <a:schemeClr val="bg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En partant des mots, donner à voir à l’écouté ce que ça fait aux autres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c>
                  <a:txBody>
                    <a:bodyPr/>
                    <a:lstStyle/>
                    <a:p>
                      <a:pPr marL="174625" marR="0" lvl="0" indent="-174625" algn="l" defTabSz="914400" rtl="0" eaLnBrk="0" fontAlgn="base" latinLnBrk="0" hangingPunct="0">
                        <a:lnSpc>
                          <a:spcPct val="100000"/>
                        </a:lnSpc>
                        <a:spcBef>
                          <a:spcPct val="20000"/>
                        </a:spcBef>
                        <a:spcAft>
                          <a:spcPct val="0"/>
                        </a:spcAft>
                        <a:buClrTx/>
                        <a:buSzTx/>
                        <a:buFontTx/>
                        <a:buNone/>
                        <a:tabLst/>
                      </a:pPr>
                      <a:r>
                        <a:rPr kumimoji="0" lang="fr-FR" sz="1800" b="0" i="0" u="none" strike="noStrike" cap="none" normalizeH="0" baseline="0" smtClean="0">
                          <a:ln>
                            <a:noFill/>
                          </a:ln>
                          <a:solidFill>
                            <a:schemeClr val="bg2"/>
                          </a:solidFill>
                          <a:effectLst/>
                          <a:latin typeface="Arial" charset="0"/>
                        </a:rPr>
                        <a:t>Permet de: </a:t>
                      </a:r>
                    </a:p>
                    <a:p>
                      <a:pPr marL="174625" marR="0" lvl="0" indent="-174625" algn="l" defTabSz="914400" rtl="0" eaLnBrk="0" fontAlgn="base" latinLnBrk="0" hangingPunct="0">
                        <a:lnSpc>
                          <a:spcPct val="100000"/>
                        </a:lnSpc>
                        <a:spcBef>
                          <a:spcPct val="20000"/>
                        </a:spcBef>
                        <a:spcAft>
                          <a:spcPct val="0"/>
                        </a:spcAft>
                        <a:buClrTx/>
                        <a:buSzTx/>
                        <a:buFontTx/>
                        <a:buChar char="-"/>
                        <a:tabLst/>
                      </a:pPr>
                      <a:r>
                        <a:rPr kumimoji="0" lang="fr-FR" sz="1800" b="0" i="0" u="none" strike="noStrike" cap="none" normalizeH="0" baseline="0" smtClean="0">
                          <a:ln>
                            <a:noFill/>
                          </a:ln>
                          <a:solidFill>
                            <a:schemeClr val="bg2"/>
                          </a:solidFill>
                          <a:effectLst/>
                          <a:latin typeface="Arial" charset="0"/>
                        </a:rPr>
                        <a:t>poser le décalage entre ce que la personne évoque et votre perception</a:t>
                      </a:r>
                    </a:p>
                    <a:p>
                      <a:pPr marL="174625" marR="0" lvl="0" indent="-174625" algn="l" defTabSz="914400" rtl="0" eaLnBrk="0" fontAlgn="base" latinLnBrk="0" hangingPunct="0">
                        <a:lnSpc>
                          <a:spcPct val="100000"/>
                        </a:lnSpc>
                        <a:spcBef>
                          <a:spcPct val="20000"/>
                        </a:spcBef>
                        <a:spcAft>
                          <a:spcPct val="0"/>
                        </a:spcAft>
                        <a:buClrTx/>
                        <a:buSzTx/>
                        <a:buFontTx/>
                        <a:buChar char="-"/>
                        <a:tabLst/>
                      </a:pPr>
                      <a:r>
                        <a:rPr kumimoji="0" lang="fr-FR" sz="1800" b="0" i="0" u="none" strike="noStrike" cap="none" normalizeH="0" baseline="0" smtClean="0">
                          <a:ln>
                            <a:noFill/>
                          </a:ln>
                          <a:solidFill>
                            <a:schemeClr val="bg2"/>
                          </a:solidFill>
                          <a:effectLst/>
                          <a:latin typeface="Arial" charset="0"/>
                        </a:rPr>
                        <a:t>être clair et sans ambiguïté sur le message</a:t>
                      </a:r>
                    </a:p>
                  </a:txBody>
                  <a:tcPr horzOverflow="overflow">
                    <a:lnL w="12700" cap="flat" cmpd="sng" algn="ctr">
                      <a:solidFill>
                        <a:schemeClr val="tx1"/>
                      </a:solidFill>
                      <a:prstDash val="solid"/>
                      <a:round/>
                      <a:headEnd type="none" w="med" len="med"/>
                      <a:tailEnd type="none" w="med" len="med"/>
                    </a:lnL>
                    <a:lnR w="381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
        <p:nvSpPr>
          <p:cNvPr id="251920" name="Text Box 16"/>
          <p:cNvSpPr txBox="1">
            <a:spLocks noChangeArrowheads="1"/>
          </p:cNvSpPr>
          <p:nvPr/>
        </p:nvSpPr>
        <p:spPr bwMode="auto">
          <a:xfrm>
            <a:off x="547688" y="8161338"/>
            <a:ext cx="5824537" cy="822325"/>
          </a:xfrm>
          <a:prstGeom prst="rect">
            <a:avLst/>
          </a:prstGeom>
          <a:noFill/>
          <a:ln w="9525">
            <a:noFill/>
            <a:miter lim="800000"/>
            <a:headEnd/>
            <a:tailEnd/>
          </a:ln>
          <a:effectLst/>
        </p:spPr>
        <p:txBody>
          <a:bodyPr>
            <a:spAutoFit/>
          </a:bodyPr>
          <a:lstStyle/>
          <a:p>
            <a:pPr algn="l">
              <a:spcBef>
                <a:spcPct val="50000"/>
              </a:spcBef>
            </a:pPr>
            <a:r>
              <a:rPr lang="fr-FR" sz="2400" b="1">
                <a:solidFill>
                  <a:srgbClr val="FF5050"/>
                </a:solidFill>
              </a:rPr>
              <a:t>Rester à votre place et occuper la pleinement</a:t>
            </a:r>
          </a:p>
        </p:txBody>
      </p:sp>
      <p:sp>
        <p:nvSpPr>
          <p:cNvPr id="251921" name="Text Box 17"/>
          <p:cNvSpPr txBox="1">
            <a:spLocks noChangeArrowheads="1"/>
          </p:cNvSpPr>
          <p:nvPr/>
        </p:nvSpPr>
        <p:spPr bwMode="auto">
          <a:xfrm>
            <a:off x="90488" y="69850"/>
            <a:ext cx="5503862" cy="488950"/>
          </a:xfrm>
          <a:prstGeom prst="rect">
            <a:avLst/>
          </a:prstGeom>
          <a:noFill/>
          <a:ln w="9525">
            <a:noFill/>
            <a:miter lim="800000"/>
            <a:headEnd/>
            <a:tailEnd/>
          </a:ln>
          <a:effectLst/>
        </p:spPr>
        <p:txBody>
          <a:bodyPr>
            <a:spAutoFit/>
          </a:bodyPr>
          <a:lstStyle/>
          <a:p>
            <a:pPr algn="l"/>
            <a:endParaRPr lang="fr-FR" sz="1800" b="1"/>
          </a:p>
        </p:txBody>
      </p:sp>
      <p:sp>
        <p:nvSpPr>
          <p:cNvPr id="251923" name="Rectangle 19"/>
          <p:cNvSpPr>
            <a:spLocks noChangeArrowheads="1"/>
          </p:cNvSpPr>
          <p:nvPr/>
        </p:nvSpPr>
        <p:spPr bwMode="auto">
          <a:xfrm>
            <a:off x="593725" y="4235450"/>
            <a:ext cx="5988050" cy="457200"/>
          </a:xfrm>
          <a:prstGeom prst="rect">
            <a:avLst/>
          </a:prstGeom>
          <a:noFill/>
          <a:ln w="9525">
            <a:noFill/>
            <a:miter lim="800000"/>
            <a:headEnd/>
            <a:tailEnd/>
          </a:ln>
          <a:effectLst/>
        </p:spPr>
        <p:txBody>
          <a:bodyPr>
            <a:spAutoFit/>
          </a:bodyPr>
          <a:lstStyle/>
          <a:p>
            <a:r>
              <a:rPr lang="fr-FR" sz="2400" b="1">
                <a:solidFill>
                  <a:schemeClr val="accent2"/>
                </a:solidFill>
              </a:rPr>
              <a:t>Les trois dimensions de l’écoute active</a:t>
            </a:r>
          </a:p>
        </p:txBody>
      </p:sp>
      <p:grpSp>
        <p:nvGrpSpPr>
          <p:cNvPr id="251927" name="Group 23"/>
          <p:cNvGrpSpPr>
            <a:grpSpLocks/>
          </p:cNvGrpSpPr>
          <p:nvPr/>
        </p:nvGrpSpPr>
        <p:grpSpPr bwMode="auto">
          <a:xfrm>
            <a:off x="538163" y="2424113"/>
            <a:ext cx="6092825" cy="1631950"/>
            <a:chOff x="303" y="1197"/>
            <a:chExt cx="3838" cy="1028"/>
          </a:xfrm>
        </p:grpSpPr>
        <p:sp>
          <p:nvSpPr>
            <p:cNvPr id="251922" name="Rectangle 18"/>
            <p:cNvSpPr>
              <a:spLocks noChangeArrowheads="1"/>
            </p:cNvSpPr>
            <p:nvPr/>
          </p:nvSpPr>
          <p:spPr bwMode="auto">
            <a:xfrm>
              <a:off x="335" y="1384"/>
              <a:ext cx="3613" cy="693"/>
            </a:xfrm>
            <a:prstGeom prst="rect">
              <a:avLst/>
            </a:prstGeom>
            <a:noFill/>
            <a:ln w="9525">
              <a:noFill/>
              <a:miter lim="800000"/>
              <a:headEnd/>
              <a:tailEnd/>
            </a:ln>
            <a:effectLst/>
          </p:spPr>
          <p:txBody>
            <a:bodyPr>
              <a:spAutoFit/>
            </a:bodyPr>
            <a:lstStyle/>
            <a:p>
              <a:r>
                <a:rPr lang="fr-FR" sz="1800" b="1">
                  <a:solidFill>
                    <a:schemeClr val="bg2"/>
                  </a:solidFill>
                </a:rPr>
                <a:t>Conduites à tenir</a:t>
              </a:r>
            </a:p>
            <a:p>
              <a:pPr algn="l"/>
              <a:r>
                <a:rPr lang="fr-FR" sz="1600">
                  <a:solidFill>
                    <a:schemeClr val="bg2"/>
                  </a:solidFill>
                </a:rPr>
                <a:t>Etre précis </a:t>
              </a:r>
            </a:p>
            <a:p>
              <a:pPr algn="l"/>
              <a:r>
                <a:rPr lang="fr-FR" sz="1600">
                  <a:solidFill>
                    <a:schemeClr val="bg2"/>
                  </a:solidFill>
                </a:rPr>
                <a:t>Rester factuel</a:t>
              </a:r>
            </a:p>
            <a:p>
              <a:pPr algn="l"/>
              <a:r>
                <a:rPr lang="fr-FR" sz="1600">
                  <a:solidFill>
                    <a:schemeClr val="bg2"/>
                  </a:solidFill>
                </a:rPr>
                <a:t>Amener la personne vers une prise de conscience</a:t>
              </a:r>
            </a:p>
          </p:txBody>
        </p:sp>
        <p:sp>
          <p:nvSpPr>
            <p:cNvPr id="251925" name="AutoShape 21"/>
            <p:cNvSpPr>
              <a:spLocks noChangeArrowheads="1"/>
            </p:cNvSpPr>
            <p:nvPr/>
          </p:nvSpPr>
          <p:spPr bwMode="auto">
            <a:xfrm>
              <a:off x="303" y="1197"/>
              <a:ext cx="3838" cy="1028"/>
            </a:xfrm>
            <a:prstGeom prst="roundRect">
              <a:avLst>
                <a:gd name="adj" fmla="val 16667"/>
              </a:avLst>
            </a:prstGeom>
            <a:noFill/>
            <a:ln w="9525">
              <a:solidFill>
                <a:schemeClr val="bg2"/>
              </a:solidFill>
              <a:round/>
              <a:headEnd/>
              <a:tailEnd/>
            </a:ln>
            <a:effectLst/>
          </p:spPr>
          <p:txBody>
            <a:bodyPr wrap="none" anchor="ctr"/>
            <a:lstStyle/>
            <a:p>
              <a:endParaRPr lang="fr-FR"/>
            </a:p>
          </p:txBody>
        </p:sp>
      </p:grpSp>
      <p:sp>
        <p:nvSpPr>
          <p:cNvPr id="251948" name="Text Box 44"/>
          <p:cNvSpPr txBox="1">
            <a:spLocks noChangeArrowheads="1"/>
          </p:cNvSpPr>
          <p:nvPr/>
        </p:nvSpPr>
        <p:spPr bwMode="auto">
          <a:xfrm>
            <a:off x="295275"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6  – Faire face à des situations difficiles</a:t>
            </a:r>
          </a:p>
        </p:txBody>
      </p:sp>
      <p:sp>
        <p:nvSpPr>
          <p:cNvPr id="251949" name="Text Box 45"/>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 DENI</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Espace réservé du numéro de diapositive 4"/>
          <p:cNvSpPr>
            <a:spLocks noGrp="1" noChangeArrowheads="1"/>
          </p:cNvSpPr>
          <p:nvPr>
            <p:ph type="sldNum" sz="quarter" idx="10"/>
          </p:nvPr>
        </p:nvSpPr>
        <p:spPr/>
        <p:txBody>
          <a:bodyPr/>
          <a:lstStyle/>
          <a:p>
            <a:pPr>
              <a:defRPr/>
            </a:pPr>
            <a:fld id="{34423A31-F33E-4C31-A4F3-761D579B2F57}" type="slidenum">
              <a:rPr lang="fr-FR"/>
              <a:pPr>
                <a:defRPr/>
              </a:pPr>
              <a:t>65</a:t>
            </a:fld>
            <a:endParaRPr lang="fr-FR"/>
          </a:p>
        </p:txBody>
      </p:sp>
      <p:sp>
        <p:nvSpPr>
          <p:cNvPr id="252932"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52933"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52934" name="Text Box 6"/>
          <p:cNvSpPr txBox="1">
            <a:spLocks noChangeArrowheads="1"/>
          </p:cNvSpPr>
          <p:nvPr/>
        </p:nvSpPr>
        <p:spPr bwMode="auto">
          <a:xfrm>
            <a:off x="276225" y="348615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Chapitre 7 – Conseils pour primo-écoutant</a:t>
            </a:r>
          </a:p>
        </p:txBody>
      </p:sp>
      <p:pic>
        <p:nvPicPr>
          <p:cNvPr id="252936" name="Picture 8" descr="conseils : Ic?ne homme"/>
          <p:cNvPicPr>
            <a:picLocks noChangeAspect="1" noChangeArrowheads="1"/>
          </p:cNvPicPr>
          <p:nvPr/>
        </p:nvPicPr>
        <p:blipFill>
          <a:blip r:embed="rId2" cstate="print"/>
          <a:srcRect/>
          <a:stretch>
            <a:fillRect/>
          </a:stretch>
        </p:blipFill>
        <p:spPr bwMode="auto">
          <a:xfrm>
            <a:off x="2190750" y="4572000"/>
            <a:ext cx="2465388" cy="2465388"/>
          </a:xfrm>
          <a:prstGeom prst="rect">
            <a:avLst/>
          </a:prstGeom>
          <a:noFill/>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Espace réservé du numéro de diapositive 4"/>
          <p:cNvSpPr>
            <a:spLocks noGrp="1" noChangeArrowheads="1"/>
          </p:cNvSpPr>
          <p:nvPr>
            <p:ph type="sldNum" sz="quarter" idx="10"/>
          </p:nvPr>
        </p:nvSpPr>
        <p:spPr/>
        <p:txBody>
          <a:bodyPr/>
          <a:lstStyle/>
          <a:p>
            <a:pPr>
              <a:defRPr/>
            </a:pPr>
            <a:fld id="{10EB8487-EB7A-44C8-978C-C8DB7C416483}" type="slidenum">
              <a:rPr lang="fr-FR"/>
              <a:pPr>
                <a:defRPr/>
              </a:pPr>
              <a:t>66</a:t>
            </a:fld>
            <a:endParaRPr lang="fr-FR"/>
          </a:p>
        </p:txBody>
      </p:sp>
      <p:sp>
        <p:nvSpPr>
          <p:cNvPr id="253955" name="AutoShape 3"/>
          <p:cNvSpPr>
            <a:spLocks noChangeArrowheads="1"/>
          </p:cNvSpPr>
          <p:nvPr/>
        </p:nvSpPr>
        <p:spPr bwMode="auto">
          <a:xfrm>
            <a:off x="779463" y="2452688"/>
            <a:ext cx="5821362" cy="6237287"/>
          </a:xfrm>
          <a:prstGeom prst="bevel">
            <a:avLst>
              <a:gd name="adj" fmla="val 12500"/>
            </a:avLst>
          </a:prstGeom>
          <a:noFill/>
          <a:ln w="28575">
            <a:solidFill>
              <a:srgbClr val="C0C0C0"/>
            </a:solidFill>
            <a:miter lim="800000"/>
            <a:headEnd/>
            <a:tailEnd/>
          </a:ln>
          <a:effectLst/>
        </p:spPr>
        <p:txBody>
          <a:bodyPr wrap="none" anchor="ctr"/>
          <a:lstStyle/>
          <a:p>
            <a:endParaRPr lang="fr-FR"/>
          </a:p>
        </p:txBody>
      </p:sp>
      <p:sp>
        <p:nvSpPr>
          <p:cNvPr id="253956" name="Rectangle 4"/>
          <p:cNvSpPr>
            <a:spLocks noChangeArrowheads="1"/>
          </p:cNvSpPr>
          <p:nvPr/>
        </p:nvSpPr>
        <p:spPr bwMode="auto">
          <a:xfrm>
            <a:off x="1536701" y="3181350"/>
            <a:ext cx="4292600" cy="1354217"/>
          </a:xfrm>
          <a:prstGeom prst="rect">
            <a:avLst/>
          </a:prstGeom>
          <a:noFill/>
          <a:ln w="9525">
            <a:noFill/>
            <a:miter lim="800000"/>
            <a:headEnd/>
            <a:tailEnd/>
          </a:ln>
          <a:effectLst/>
        </p:spPr>
        <p:txBody>
          <a:bodyPr wrap="square">
            <a:spAutoFit/>
          </a:bodyPr>
          <a:lstStyle/>
          <a:p>
            <a:pPr algn="l">
              <a:buFont typeface="Wingdings" pitchFamily="2" charset="2"/>
              <a:buNone/>
            </a:pPr>
            <a:r>
              <a:rPr lang="fr-FR" sz="1800" b="1" dirty="0">
                <a:solidFill>
                  <a:schemeClr val="bg2"/>
                </a:solidFill>
                <a:sym typeface="Wingdings" pitchFamily="2" charset="2"/>
              </a:rPr>
              <a:t>Le lieu</a:t>
            </a:r>
            <a:r>
              <a:rPr lang="fr-FR" sz="1800" dirty="0">
                <a:solidFill>
                  <a:schemeClr val="bg2"/>
                </a:solidFill>
                <a:sym typeface="Wingdings" pitchFamily="2" charset="2"/>
              </a:rPr>
              <a:t> :</a:t>
            </a:r>
          </a:p>
          <a:p>
            <a:pPr lvl="1" algn="l">
              <a:buFontTx/>
              <a:buChar char="•"/>
            </a:pPr>
            <a:r>
              <a:rPr lang="fr-FR" sz="1600" dirty="0">
                <a:solidFill>
                  <a:schemeClr val="bg2"/>
                </a:solidFill>
                <a:sym typeface="Wingdings" pitchFamily="2" charset="2"/>
              </a:rPr>
              <a:t> Choisir un endroit </a:t>
            </a:r>
            <a:r>
              <a:rPr lang="fr-FR" sz="1600" dirty="0" smtClean="0">
                <a:solidFill>
                  <a:schemeClr val="bg2"/>
                </a:solidFill>
                <a:sym typeface="Wingdings" pitchFamily="2" charset="2"/>
              </a:rPr>
              <a:t>adapté qu’il soit formel ou informel</a:t>
            </a:r>
            <a:endParaRPr lang="fr-FR" sz="1600" dirty="0">
              <a:solidFill>
                <a:schemeClr val="bg2"/>
              </a:solidFill>
              <a:sym typeface="Wingdings" pitchFamily="2" charset="2"/>
            </a:endParaRPr>
          </a:p>
          <a:p>
            <a:pPr lvl="1" algn="l">
              <a:buFontTx/>
              <a:buChar char="•"/>
            </a:pPr>
            <a:r>
              <a:rPr lang="fr-FR" sz="1600" dirty="0">
                <a:solidFill>
                  <a:schemeClr val="bg2"/>
                </a:solidFill>
                <a:sym typeface="Wingdings" pitchFamily="2" charset="2"/>
              </a:rPr>
              <a:t>Veiller à </a:t>
            </a:r>
            <a:r>
              <a:rPr lang="fr-FR" sz="1600" dirty="0" smtClean="0">
                <a:solidFill>
                  <a:schemeClr val="bg2"/>
                </a:solidFill>
                <a:sym typeface="Wingdings" pitchFamily="2" charset="2"/>
              </a:rPr>
              <a:t>ce que l’endroit permette la discrétion</a:t>
            </a:r>
            <a:endParaRPr lang="fr-FR" sz="1600" dirty="0">
              <a:solidFill>
                <a:schemeClr val="bg2"/>
              </a:solidFill>
              <a:sym typeface="Wingdings" pitchFamily="2" charset="2"/>
            </a:endParaRPr>
          </a:p>
        </p:txBody>
      </p:sp>
      <p:sp>
        <p:nvSpPr>
          <p:cNvPr id="253957" name="Rectangle 5"/>
          <p:cNvSpPr>
            <a:spLocks noChangeArrowheads="1"/>
          </p:cNvSpPr>
          <p:nvPr/>
        </p:nvSpPr>
        <p:spPr bwMode="auto">
          <a:xfrm>
            <a:off x="1493838" y="4633913"/>
            <a:ext cx="4719637" cy="1100137"/>
          </a:xfrm>
          <a:prstGeom prst="rect">
            <a:avLst/>
          </a:prstGeom>
          <a:noFill/>
          <a:ln w="9525">
            <a:noFill/>
            <a:miter lim="800000"/>
            <a:headEnd/>
            <a:tailEnd/>
          </a:ln>
          <a:effectLst/>
        </p:spPr>
        <p:txBody>
          <a:bodyPr>
            <a:spAutoFit/>
          </a:bodyPr>
          <a:lstStyle/>
          <a:p>
            <a:pPr algn="l" defTabSz="457200">
              <a:buFont typeface="Wingdings" pitchFamily="2" charset="2"/>
              <a:buNone/>
            </a:pPr>
            <a:r>
              <a:rPr lang="fr-FR" sz="1800" b="1">
                <a:solidFill>
                  <a:schemeClr val="bg2"/>
                </a:solidFill>
                <a:sym typeface="Wingdings" pitchFamily="2" charset="2"/>
              </a:rPr>
              <a:t>La durée :</a:t>
            </a:r>
          </a:p>
          <a:p>
            <a:pPr marL="542925" lvl="1" indent="-85725" algn="l" defTabSz="457200">
              <a:buFontTx/>
              <a:buChar char="•"/>
            </a:pPr>
            <a:r>
              <a:rPr lang="fr-FR" sz="1600">
                <a:solidFill>
                  <a:schemeClr val="bg2"/>
                </a:solidFill>
                <a:sym typeface="Wingdings" pitchFamily="2" charset="2"/>
              </a:rPr>
              <a:t> Ne pas dépasser une heure.</a:t>
            </a:r>
          </a:p>
          <a:p>
            <a:pPr marL="542925" lvl="1" indent="-85725" algn="l" defTabSz="457200">
              <a:buFontTx/>
              <a:buChar char="•"/>
            </a:pPr>
            <a:r>
              <a:rPr lang="fr-FR" sz="1600">
                <a:solidFill>
                  <a:schemeClr val="bg2"/>
                </a:solidFill>
                <a:sym typeface="Wingdings" pitchFamily="2" charset="2"/>
              </a:rPr>
              <a:t> En informer le salarié dès le début de l’entretien</a:t>
            </a:r>
          </a:p>
        </p:txBody>
      </p:sp>
      <p:sp>
        <p:nvSpPr>
          <p:cNvPr id="253958" name="Rectangle 6"/>
          <p:cNvSpPr>
            <a:spLocks noChangeArrowheads="1"/>
          </p:cNvSpPr>
          <p:nvPr/>
        </p:nvSpPr>
        <p:spPr bwMode="auto">
          <a:xfrm>
            <a:off x="1474788" y="6170613"/>
            <a:ext cx="4373562" cy="1589087"/>
          </a:xfrm>
          <a:prstGeom prst="rect">
            <a:avLst/>
          </a:prstGeom>
          <a:noFill/>
          <a:ln w="9525">
            <a:noFill/>
            <a:miter lim="800000"/>
            <a:headEnd/>
            <a:tailEnd/>
          </a:ln>
          <a:effectLst/>
        </p:spPr>
        <p:txBody>
          <a:bodyPr>
            <a:spAutoFit/>
          </a:bodyPr>
          <a:lstStyle/>
          <a:p>
            <a:pPr algn="l">
              <a:buFont typeface="Wingdings" pitchFamily="2" charset="2"/>
              <a:buNone/>
            </a:pPr>
            <a:r>
              <a:rPr lang="fr-FR" sz="1800" b="1">
                <a:solidFill>
                  <a:schemeClr val="bg2"/>
                </a:solidFill>
                <a:sym typeface="Wingdings" pitchFamily="2" charset="2"/>
              </a:rPr>
              <a:t>L’objectif recherché :</a:t>
            </a:r>
          </a:p>
          <a:p>
            <a:pPr lvl="1" algn="l">
              <a:buFontTx/>
              <a:buChar char="•"/>
            </a:pPr>
            <a:r>
              <a:rPr lang="fr-FR" sz="1600">
                <a:solidFill>
                  <a:schemeClr val="bg2"/>
                </a:solidFill>
                <a:sym typeface="Wingdings" pitchFamily="2" charset="2"/>
              </a:rPr>
              <a:t> Ecouter pour orienter</a:t>
            </a:r>
          </a:p>
          <a:p>
            <a:pPr lvl="1" algn="l">
              <a:buFontTx/>
              <a:buChar char="•"/>
            </a:pPr>
            <a:r>
              <a:rPr lang="fr-FR" sz="1600">
                <a:solidFill>
                  <a:schemeClr val="bg2"/>
                </a:solidFill>
                <a:sym typeface="Wingdings" pitchFamily="2" charset="2"/>
              </a:rPr>
              <a:t> En respectant les limites de la mission</a:t>
            </a:r>
          </a:p>
          <a:p>
            <a:pPr lvl="1" algn="l">
              <a:buFontTx/>
              <a:buChar char="•"/>
            </a:pPr>
            <a:r>
              <a:rPr lang="fr-FR" sz="1600">
                <a:solidFill>
                  <a:schemeClr val="bg2"/>
                </a:solidFill>
                <a:sym typeface="Wingdings" pitchFamily="2" charset="2"/>
              </a:rPr>
              <a:t> Avec une « absence de jugement »</a:t>
            </a:r>
          </a:p>
          <a:p>
            <a:pPr lvl="1" algn="l">
              <a:buFontTx/>
              <a:buChar char="•"/>
            </a:pPr>
            <a:r>
              <a:rPr lang="fr-FR" sz="1600">
                <a:solidFill>
                  <a:schemeClr val="bg2"/>
                </a:solidFill>
                <a:sym typeface="Wingdings" pitchFamily="2" charset="2"/>
              </a:rPr>
              <a:t> Et en restant dans la sphère professionnelle.</a:t>
            </a:r>
          </a:p>
        </p:txBody>
      </p:sp>
      <p:pic>
        <p:nvPicPr>
          <p:cNvPr id="253959" name="Picture 7" descr="MC900405972[1]"/>
          <p:cNvPicPr>
            <a:picLocks noChangeAspect="1" noChangeArrowheads="1"/>
          </p:cNvPicPr>
          <p:nvPr/>
        </p:nvPicPr>
        <p:blipFill>
          <a:blip r:embed="rId2" cstate="print"/>
          <a:srcRect/>
          <a:stretch>
            <a:fillRect/>
          </a:stretch>
        </p:blipFill>
        <p:spPr bwMode="auto">
          <a:xfrm>
            <a:off x="908050" y="3279775"/>
            <a:ext cx="514350" cy="506413"/>
          </a:xfrm>
          <a:prstGeom prst="rect">
            <a:avLst/>
          </a:prstGeom>
          <a:noFill/>
        </p:spPr>
      </p:pic>
      <p:sp>
        <p:nvSpPr>
          <p:cNvPr id="253962" name="Text Box 10"/>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pic>
        <p:nvPicPr>
          <p:cNvPr id="253963" name="Picture 11" descr="MC900405972[1]"/>
          <p:cNvPicPr>
            <a:picLocks noChangeAspect="1" noChangeArrowheads="1"/>
          </p:cNvPicPr>
          <p:nvPr/>
        </p:nvPicPr>
        <p:blipFill>
          <a:blip r:embed="rId2" cstate="print"/>
          <a:srcRect/>
          <a:stretch>
            <a:fillRect/>
          </a:stretch>
        </p:blipFill>
        <p:spPr bwMode="auto">
          <a:xfrm>
            <a:off x="876300" y="4733925"/>
            <a:ext cx="514350" cy="506413"/>
          </a:xfrm>
          <a:prstGeom prst="rect">
            <a:avLst/>
          </a:prstGeom>
          <a:noFill/>
        </p:spPr>
      </p:pic>
      <p:pic>
        <p:nvPicPr>
          <p:cNvPr id="253964" name="Picture 12" descr="MC900405972[1]"/>
          <p:cNvPicPr>
            <a:picLocks noChangeAspect="1" noChangeArrowheads="1"/>
          </p:cNvPicPr>
          <p:nvPr/>
        </p:nvPicPr>
        <p:blipFill>
          <a:blip r:embed="rId2" cstate="print"/>
          <a:srcRect/>
          <a:stretch>
            <a:fillRect/>
          </a:stretch>
        </p:blipFill>
        <p:spPr bwMode="auto">
          <a:xfrm>
            <a:off x="885825" y="6248400"/>
            <a:ext cx="514350" cy="506413"/>
          </a:xfrm>
          <a:prstGeom prst="rect">
            <a:avLst/>
          </a:prstGeom>
          <a:noFill/>
        </p:spPr>
      </p:pic>
      <p:sp>
        <p:nvSpPr>
          <p:cNvPr id="253965" name="Text Box 13"/>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CONSEILS POUR AGIR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3546056E-709C-4998-8D1D-8FF72F862362}" type="slidenum">
              <a:rPr lang="fr-FR"/>
              <a:pPr>
                <a:defRPr/>
              </a:pPr>
              <a:t>67</a:t>
            </a:fld>
            <a:endParaRPr lang="fr-FR"/>
          </a:p>
        </p:txBody>
      </p:sp>
      <p:sp>
        <p:nvSpPr>
          <p:cNvPr id="254979" name="AutoShape 3"/>
          <p:cNvSpPr>
            <a:spLocks noChangeArrowheads="1"/>
          </p:cNvSpPr>
          <p:nvPr/>
        </p:nvSpPr>
        <p:spPr bwMode="auto">
          <a:xfrm>
            <a:off x="703263" y="2166938"/>
            <a:ext cx="5821362" cy="6577012"/>
          </a:xfrm>
          <a:prstGeom prst="bevel">
            <a:avLst>
              <a:gd name="adj" fmla="val 12500"/>
            </a:avLst>
          </a:prstGeom>
          <a:noFill/>
          <a:ln w="9525">
            <a:solidFill>
              <a:schemeClr val="tx1"/>
            </a:solidFill>
            <a:miter lim="800000"/>
            <a:headEnd/>
            <a:tailEnd/>
          </a:ln>
          <a:effectLst/>
        </p:spPr>
        <p:txBody>
          <a:bodyPr wrap="none" anchor="ctr"/>
          <a:lstStyle/>
          <a:p>
            <a:endParaRPr lang="fr-FR"/>
          </a:p>
        </p:txBody>
      </p:sp>
      <p:sp>
        <p:nvSpPr>
          <p:cNvPr id="254980" name="Rectangle 4"/>
          <p:cNvSpPr>
            <a:spLocks noChangeArrowheads="1"/>
          </p:cNvSpPr>
          <p:nvPr/>
        </p:nvSpPr>
        <p:spPr bwMode="auto">
          <a:xfrm>
            <a:off x="1431925" y="2916238"/>
            <a:ext cx="4371975" cy="4847480"/>
          </a:xfrm>
          <a:prstGeom prst="rect">
            <a:avLst/>
          </a:prstGeom>
          <a:noFill/>
          <a:ln w="9525">
            <a:noFill/>
            <a:miter lim="800000"/>
            <a:headEnd/>
            <a:tailEnd/>
          </a:ln>
          <a:effectLst/>
        </p:spPr>
        <p:txBody>
          <a:bodyPr>
            <a:spAutoFit/>
          </a:bodyPr>
          <a:lstStyle/>
          <a:p>
            <a:pPr algn="l" defTabSz="457200">
              <a:buFont typeface="Wingdings" pitchFamily="2" charset="2"/>
              <a:buNone/>
            </a:pPr>
            <a:r>
              <a:rPr lang="fr-FR" sz="2000" b="1" dirty="0">
                <a:solidFill>
                  <a:schemeClr val="bg2"/>
                </a:solidFill>
                <a:sym typeface="Wingdings" pitchFamily="2" charset="2"/>
              </a:rPr>
              <a:t>N’oubliez pas de :</a:t>
            </a:r>
            <a:endParaRPr lang="fr-FR" sz="1600" b="1" dirty="0">
              <a:solidFill>
                <a:schemeClr val="bg2"/>
              </a:solidFill>
              <a:sym typeface="Wingdings" pitchFamily="2" charset="2"/>
            </a:endParaRPr>
          </a:p>
          <a:p>
            <a:pPr lvl="1" indent="-190500" algn="l" defTabSz="457200">
              <a:buFontTx/>
              <a:buChar char="•"/>
            </a:pPr>
            <a:r>
              <a:rPr lang="fr-FR" sz="1700" dirty="0">
                <a:solidFill>
                  <a:schemeClr val="bg2"/>
                </a:solidFill>
                <a:sym typeface="Wingdings" pitchFamily="2" charset="2"/>
              </a:rPr>
              <a:t>Rester attentif aux éléments verbaux </a:t>
            </a:r>
          </a:p>
          <a:p>
            <a:pPr lvl="1" indent="-190500" algn="l" defTabSz="457200"/>
            <a:r>
              <a:rPr lang="fr-FR" sz="1700" dirty="0">
                <a:solidFill>
                  <a:schemeClr val="bg2"/>
                </a:solidFill>
                <a:sym typeface="Wingdings" pitchFamily="2" charset="2"/>
              </a:rPr>
              <a:t>	et non verbaux</a:t>
            </a:r>
          </a:p>
          <a:p>
            <a:pPr lvl="1" indent="-190500" algn="l" defTabSz="457200">
              <a:buFontTx/>
              <a:buChar char="•"/>
            </a:pPr>
            <a:r>
              <a:rPr lang="fr-FR" sz="1700" dirty="0">
                <a:solidFill>
                  <a:schemeClr val="bg2"/>
                </a:solidFill>
                <a:sym typeface="Wingdings" pitchFamily="2" charset="2"/>
              </a:rPr>
              <a:t>Etre dans l’empathie : percevoir, comprendre, identifier mais en maintenant une distance affective</a:t>
            </a:r>
          </a:p>
          <a:p>
            <a:pPr lvl="1" indent="-190500" algn="l" defTabSz="457200">
              <a:buFontTx/>
              <a:buChar char="•"/>
            </a:pPr>
            <a:r>
              <a:rPr lang="fr-FR" sz="1700" dirty="0">
                <a:solidFill>
                  <a:schemeClr val="bg2"/>
                </a:solidFill>
                <a:sym typeface="Wingdings" pitchFamily="2" charset="2"/>
              </a:rPr>
              <a:t>Ecouter et respecter les mots : laisser la liberté à l’écouté d’utiliser son vocabulaire</a:t>
            </a:r>
          </a:p>
          <a:p>
            <a:pPr lvl="1" indent="-190500" algn="l" defTabSz="457200">
              <a:buFontTx/>
              <a:buChar char="•"/>
            </a:pPr>
            <a:r>
              <a:rPr lang="fr-FR" sz="1700" dirty="0">
                <a:solidFill>
                  <a:schemeClr val="bg2"/>
                </a:solidFill>
                <a:sym typeface="Wingdings" pitchFamily="2" charset="2"/>
              </a:rPr>
              <a:t>Questionner pour découvrir le besoin et le ressenti de </a:t>
            </a:r>
            <a:r>
              <a:rPr lang="fr-FR" sz="1700" dirty="0" smtClean="0">
                <a:solidFill>
                  <a:schemeClr val="bg2"/>
                </a:solidFill>
                <a:sym typeface="Wingdings" pitchFamily="2" charset="2"/>
              </a:rPr>
              <a:t>l’écouté </a:t>
            </a:r>
            <a:r>
              <a:rPr lang="fr-FR" sz="1700" dirty="0">
                <a:solidFill>
                  <a:schemeClr val="bg2"/>
                </a:solidFill>
                <a:sym typeface="Wingdings" pitchFamily="2" charset="2"/>
              </a:rPr>
              <a:t>par des questions ouvertes (réponses longues),  et fermées (réponse courtes)</a:t>
            </a:r>
          </a:p>
          <a:p>
            <a:pPr lvl="1" indent="-190500" algn="l" defTabSz="457200">
              <a:buFontTx/>
              <a:buChar char="•"/>
            </a:pPr>
            <a:r>
              <a:rPr lang="fr-FR" sz="1700" dirty="0">
                <a:solidFill>
                  <a:schemeClr val="bg2"/>
                </a:solidFill>
                <a:sym typeface="Wingdings" pitchFamily="2" charset="2"/>
              </a:rPr>
              <a:t>Reformuler : ajuster la compréhension, relancer ou valider le discours.</a:t>
            </a:r>
          </a:p>
          <a:p>
            <a:pPr lvl="1" indent="-190500" algn="l" defTabSz="457200">
              <a:buFontTx/>
              <a:buChar char="•"/>
            </a:pPr>
            <a:r>
              <a:rPr lang="fr-FR" sz="1700" dirty="0">
                <a:solidFill>
                  <a:schemeClr val="bg2"/>
                </a:solidFill>
                <a:sym typeface="Wingdings" pitchFamily="2" charset="2"/>
              </a:rPr>
              <a:t>Synthétiser : résumer les points essentiels abordés lors de l’entretien</a:t>
            </a:r>
          </a:p>
        </p:txBody>
      </p:sp>
      <p:sp>
        <p:nvSpPr>
          <p:cNvPr id="254982" name="Text Box 6"/>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pic>
        <p:nvPicPr>
          <p:cNvPr id="254983" name="Picture 7" descr="MC900405972[1]"/>
          <p:cNvPicPr>
            <a:picLocks noChangeAspect="1" noChangeArrowheads="1"/>
          </p:cNvPicPr>
          <p:nvPr/>
        </p:nvPicPr>
        <p:blipFill>
          <a:blip r:embed="rId2" cstate="print"/>
          <a:srcRect/>
          <a:stretch>
            <a:fillRect/>
          </a:stretch>
        </p:blipFill>
        <p:spPr bwMode="auto">
          <a:xfrm>
            <a:off x="803275" y="2927350"/>
            <a:ext cx="514350" cy="506413"/>
          </a:xfrm>
          <a:prstGeom prst="rect">
            <a:avLst/>
          </a:prstGeom>
          <a:noFill/>
        </p:spPr>
      </p:pic>
      <p:sp>
        <p:nvSpPr>
          <p:cNvPr id="254984" name="Text Box 8"/>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CONSEILS POUR AGIR</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5FDDD462-3B92-443F-842A-130C1BB7646E}" type="slidenum">
              <a:rPr lang="fr-FR"/>
              <a:pPr>
                <a:defRPr/>
              </a:pPr>
              <a:t>68</a:t>
            </a:fld>
            <a:endParaRPr lang="fr-FR"/>
          </a:p>
        </p:txBody>
      </p:sp>
      <p:sp>
        <p:nvSpPr>
          <p:cNvPr id="256003" name="AutoShape 3"/>
          <p:cNvSpPr>
            <a:spLocks noChangeArrowheads="1"/>
          </p:cNvSpPr>
          <p:nvPr/>
        </p:nvSpPr>
        <p:spPr bwMode="auto">
          <a:xfrm>
            <a:off x="684213" y="2166938"/>
            <a:ext cx="5821362" cy="6424612"/>
          </a:xfrm>
          <a:prstGeom prst="bevel">
            <a:avLst>
              <a:gd name="adj" fmla="val 12500"/>
            </a:avLst>
          </a:prstGeom>
          <a:noFill/>
          <a:ln w="28575">
            <a:solidFill>
              <a:srgbClr val="C0C0C0"/>
            </a:solidFill>
            <a:miter lim="800000"/>
            <a:headEnd/>
            <a:tailEnd/>
          </a:ln>
          <a:effectLst/>
        </p:spPr>
        <p:txBody>
          <a:bodyPr wrap="none" anchor="ctr"/>
          <a:lstStyle/>
          <a:p>
            <a:endParaRPr lang="fr-FR"/>
          </a:p>
        </p:txBody>
      </p:sp>
      <p:sp>
        <p:nvSpPr>
          <p:cNvPr id="256004" name="Rectangle 4"/>
          <p:cNvSpPr>
            <a:spLocks noChangeArrowheads="1"/>
          </p:cNvSpPr>
          <p:nvPr/>
        </p:nvSpPr>
        <p:spPr bwMode="auto">
          <a:xfrm>
            <a:off x="642938" y="2138363"/>
            <a:ext cx="4843462" cy="447675"/>
          </a:xfrm>
          <a:prstGeom prst="rect">
            <a:avLst/>
          </a:prstGeom>
          <a:noFill/>
          <a:ln w="9525">
            <a:noFill/>
            <a:miter lim="800000"/>
            <a:headEnd/>
            <a:tailEnd/>
          </a:ln>
          <a:effectLst/>
        </p:spPr>
        <p:txBody>
          <a:bodyPr>
            <a:spAutoFit/>
          </a:bodyPr>
          <a:lstStyle/>
          <a:p>
            <a:pPr algn="l">
              <a:buFont typeface="Wingdings" pitchFamily="2" charset="2"/>
              <a:buChar char="Ø"/>
            </a:pPr>
            <a:endParaRPr lang="fr-FR" sz="1600">
              <a:sym typeface="Wingdings" pitchFamily="2" charset="2"/>
            </a:endParaRPr>
          </a:p>
        </p:txBody>
      </p:sp>
      <p:sp>
        <p:nvSpPr>
          <p:cNvPr id="256005" name="Rectangle 5"/>
          <p:cNvSpPr>
            <a:spLocks noChangeArrowheads="1"/>
          </p:cNvSpPr>
          <p:nvPr/>
        </p:nvSpPr>
        <p:spPr bwMode="auto">
          <a:xfrm>
            <a:off x="1385888" y="2925763"/>
            <a:ext cx="4395787" cy="4981575"/>
          </a:xfrm>
          <a:prstGeom prst="rect">
            <a:avLst/>
          </a:prstGeom>
          <a:noFill/>
          <a:ln w="9525">
            <a:noFill/>
            <a:miter lim="800000"/>
            <a:headEnd/>
            <a:tailEnd/>
          </a:ln>
          <a:effectLst/>
        </p:spPr>
        <p:txBody>
          <a:bodyPr>
            <a:spAutoFit/>
          </a:bodyPr>
          <a:lstStyle/>
          <a:p>
            <a:pPr algn="l" defTabSz="457200"/>
            <a:r>
              <a:rPr lang="fr-FR" sz="1600" b="1">
                <a:solidFill>
                  <a:schemeClr val="bg2"/>
                </a:solidFill>
                <a:sym typeface="Wingdings" pitchFamily="2" charset="2"/>
              </a:rPr>
              <a:t>Pour</a:t>
            </a:r>
            <a:r>
              <a:rPr lang="fr-FR" sz="1600">
                <a:solidFill>
                  <a:schemeClr val="bg2"/>
                </a:solidFill>
                <a:sym typeface="Wingdings" pitchFamily="2" charset="2"/>
              </a:rPr>
              <a:t> </a:t>
            </a:r>
            <a:r>
              <a:rPr lang="fr-FR" sz="1600" b="1">
                <a:solidFill>
                  <a:schemeClr val="bg2"/>
                </a:solidFill>
                <a:sym typeface="Wingdings" pitchFamily="2" charset="2"/>
              </a:rPr>
              <a:t>susciter la prise de conscience  (accusé de réception) :</a:t>
            </a:r>
            <a:br>
              <a:rPr lang="fr-FR" sz="1600" b="1">
                <a:solidFill>
                  <a:schemeClr val="bg2"/>
                </a:solidFill>
                <a:sym typeface="Wingdings" pitchFamily="2" charset="2"/>
              </a:rPr>
            </a:br>
            <a:endParaRPr lang="fr-FR" sz="1600" b="1">
              <a:solidFill>
                <a:schemeClr val="bg2"/>
              </a:solidFill>
              <a:sym typeface="Wingdings" pitchFamily="2" charset="2"/>
            </a:endParaRPr>
          </a:p>
          <a:p>
            <a:pPr marL="180975" lvl="1" indent="-1588" algn="l" defTabSz="457200">
              <a:buFont typeface="Wingdings" pitchFamily="2" charset="2"/>
              <a:buChar char=""/>
            </a:pPr>
            <a:r>
              <a:rPr lang="fr-FR" sz="1600">
                <a:solidFill>
                  <a:schemeClr val="bg2"/>
                </a:solidFill>
                <a:sym typeface="Wingdings" pitchFamily="2" charset="2"/>
              </a:rPr>
              <a:t>Eviter entre autres une évolution dommageable pour le salarié concerné et/ou le collectif</a:t>
            </a:r>
            <a:br>
              <a:rPr lang="fr-FR" sz="1600">
                <a:solidFill>
                  <a:schemeClr val="bg2"/>
                </a:solidFill>
                <a:sym typeface="Wingdings" pitchFamily="2" charset="2"/>
              </a:rPr>
            </a:br>
            <a:r>
              <a:rPr lang="fr-FR" sz="1600">
                <a:solidFill>
                  <a:schemeClr val="bg2"/>
                </a:solidFill>
                <a:sym typeface="Wingdings" pitchFamily="2" charset="2"/>
              </a:rPr>
              <a:t> En montrant sa disponibilité, l’écoutant accuse en quelque sorte réception de la situation</a:t>
            </a:r>
            <a:br>
              <a:rPr lang="fr-FR" sz="1600">
                <a:solidFill>
                  <a:schemeClr val="bg2"/>
                </a:solidFill>
                <a:sym typeface="Wingdings" pitchFamily="2" charset="2"/>
              </a:rPr>
            </a:br>
            <a:r>
              <a:rPr lang="fr-FR" sz="1600">
                <a:solidFill>
                  <a:schemeClr val="bg2"/>
                </a:solidFill>
                <a:sym typeface="Wingdings" pitchFamily="2" charset="2"/>
              </a:rPr>
              <a:t> Le salarié se sent reconnu, repéré et non fondu dans la masse, mais également soutenu</a:t>
            </a:r>
          </a:p>
          <a:p>
            <a:pPr marL="180975" lvl="1" indent="-1588" algn="l" defTabSz="457200">
              <a:buFont typeface="Wingdings" pitchFamily="2" charset="2"/>
              <a:buChar char=""/>
            </a:pPr>
            <a:r>
              <a:rPr lang="fr-FR" sz="1600">
                <a:solidFill>
                  <a:schemeClr val="bg2"/>
                </a:solidFill>
                <a:sym typeface="Wingdings" pitchFamily="2" charset="2"/>
              </a:rPr>
              <a:t> Le collectif se sent reconnu comme un ensemble d’individus clairement repérés et pris en compte dans leur problématique spécifique</a:t>
            </a:r>
          </a:p>
          <a:p>
            <a:pPr marL="180975" lvl="1" indent="-1588" algn="l" defTabSz="457200"/>
            <a:r>
              <a:rPr lang="fr-FR" sz="1600">
                <a:solidFill>
                  <a:schemeClr val="bg2"/>
                </a:solidFill>
                <a:sym typeface="Wingdings" pitchFamily="2" charset="2"/>
              </a:rPr>
              <a:t> Cette présence est un signe que l’organisation n’abandonne pas le salarié en difficulté</a:t>
            </a:r>
          </a:p>
          <a:p>
            <a:pPr algn="l" defTabSz="457200">
              <a:buFont typeface="Wingdings" pitchFamily="2" charset="2"/>
              <a:buChar char="Ø"/>
            </a:pPr>
            <a:endParaRPr lang="fr-FR" sz="1600">
              <a:solidFill>
                <a:schemeClr val="bg2"/>
              </a:solidFill>
              <a:sym typeface="Wingdings" pitchFamily="2" charset="2"/>
            </a:endParaRPr>
          </a:p>
        </p:txBody>
      </p:sp>
      <p:sp>
        <p:nvSpPr>
          <p:cNvPr id="256007" name="Text Box 7"/>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pic>
        <p:nvPicPr>
          <p:cNvPr id="256008" name="Picture 8" descr="MC900405972[1]"/>
          <p:cNvPicPr>
            <a:picLocks noChangeAspect="1" noChangeArrowheads="1"/>
          </p:cNvPicPr>
          <p:nvPr/>
        </p:nvPicPr>
        <p:blipFill>
          <a:blip r:embed="rId2" cstate="print"/>
          <a:srcRect/>
          <a:stretch>
            <a:fillRect/>
          </a:stretch>
        </p:blipFill>
        <p:spPr bwMode="auto">
          <a:xfrm>
            <a:off x="784225" y="2974975"/>
            <a:ext cx="514350" cy="506413"/>
          </a:xfrm>
          <a:prstGeom prst="rect">
            <a:avLst/>
          </a:prstGeom>
          <a:noFill/>
        </p:spPr>
      </p:pic>
      <p:sp>
        <p:nvSpPr>
          <p:cNvPr id="256009" name="Text Box 9"/>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CONSEILS POUR AGIR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9BF7647B-AFFF-4DD4-8BC3-E432308A862C}" type="slidenum">
              <a:rPr lang="fr-FR"/>
              <a:pPr>
                <a:defRPr/>
              </a:pPr>
              <a:t>69</a:t>
            </a:fld>
            <a:endParaRPr lang="fr-FR"/>
          </a:p>
        </p:txBody>
      </p:sp>
      <p:sp>
        <p:nvSpPr>
          <p:cNvPr id="257027" name="AutoShape 3"/>
          <p:cNvSpPr>
            <a:spLocks noChangeArrowheads="1"/>
          </p:cNvSpPr>
          <p:nvPr/>
        </p:nvSpPr>
        <p:spPr bwMode="auto">
          <a:xfrm>
            <a:off x="684213" y="2471738"/>
            <a:ext cx="5821362" cy="4891087"/>
          </a:xfrm>
          <a:prstGeom prst="bevel">
            <a:avLst>
              <a:gd name="adj" fmla="val 12500"/>
            </a:avLst>
          </a:prstGeom>
          <a:noFill/>
          <a:ln w="28575">
            <a:solidFill>
              <a:srgbClr val="C0C0C0"/>
            </a:solidFill>
            <a:miter lim="800000"/>
            <a:headEnd/>
            <a:tailEnd/>
          </a:ln>
          <a:effectLst/>
        </p:spPr>
        <p:txBody>
          <a:bodyPr wrap="none" anchor="ctr"/>
          <a:lstStyle/>
          <a:p>
            <a:endParaRPr lang="fr-FR"/>
          </a:p>
        </p:txBody>
      </p:sp>
      <p:pic>
        <p:nvPicPr>
          <p:cNvPr id="257029" name="Picture 5" descr="MC900346317[1]"/>
          <p:cNvPicPr>
            <a:picLocks noChangeAspect="1" noChangeArrowheads="1"/>
          </p:cNvPicPr>
          <p:nvPr/>
        </p:nvPicPr>
        <p:blipFill>
          <a:blip r:embed="rId2" cstate="print"/>
          <a:srcRect/>
          <a:stretch>
            <a:fillRect/>
          </a:stretch>
        </p:blipFill>
        <p:spPr bwMode="auto">
          <a:xfrm>
            <a:off x="762000" y="3394075"/>
            <a:ext cx="576263" cy="671513"/>
          </a:xfrm>
          <a:prstGeom prst="rect">
            <a:avLst/>
          </a:prstGeom>
          <a:noFill/>
        </p:spPr>
      </p:pic>
      <p:sp>
        <p:nvSpPr>
          <p:cNvPr id="257030" name="Text Box 6"/>
          <p:cNvSpPr txBox="1">
            <a:spLocks noChangeArrowheads="1"/>
          </p:cNvSpPr>
          <p:nvPr/>
        </p:nvSpPr>
        <p:spPr bwMode="auto">
          <a:xfrm>
            <a:off x="1527175" y="3538538"/>
            <a:ext cx="4276725" cy="2754600"/>
          </a:xfrm>
          <a:prstGeom prst="rect">
            <a:avLst/>
          </a:prstGeom>
          <a:noFill/>
          <a:ln w="9525">
            <a:noFill/>
            <a:miter lim="800000"/>
            <a:headEnd/>
            <a:tailEnd/>
          </a:ln>
          <a:effectLst/>
        </p:spPr>
        <p:txBody>
          <a:bodyPr>
            <a:spAutoFit/>
          </a:bodyPr>
          <a:lstStyle/>
          <a:p>
            <a:pPr algn="just" defTabSz="457200">
              <a:spcBef>
                <a:spcPct val="50000"/>
              </a:spcBef>
            </a:pPr>
            <a:r>
              <a:rPr lang="fr-FR" sz="2000" b="1" dirty="0">
                <a:solidFill>
                  <a:schemeClr val="bg2"/>
                </a:solidFill>
                <a:sym typeface="Wingdings" pitchFamily="2" charset="2"/>
              </a:rPr>
              <a:t>Les suites à donner à l’entretien :</a:t>
            </a:r>
            <a:r>
              <a:rPr lang="fr-FR" sz="1800" b="1" dirty="0">
                <a:solidFill>
                  <a:schemeClr val="bg2"/>
                </a:solidFill>
                <a:sym typeface="Wingdings" pitchFamily="2" charset="2"/>
              </a:rPr>
              <a:t> </a:t>
            </a:r>
          </a:p>
          <a:p>
            <a:pPr algn="just" defTabSz="457200">
              <a:spcBef>
                <a:spcPct val="50000"/>
              </a:spcBef>
            </a:pPr>
            <a:r>
              <a:rPr lang="fr-FR" sz="1800" dirty="0">
                <a:solidFill>
                  <a:schemeClr val="bg2"/>
                </a:solidFill>
                <a:sym typeface="Wingdings" pitchFamily="2" charset="2"/>
              </a:rPr>
              <a:t>En particulier les personnes à alerter :</a:t>
            </a:r>
          </a:p>
          <a:p>
            <a:pPr lvl="1" indent="-190500" algn="just" defTabSz="457200">
              <a:spcBef>
                <a:spcPct val="50000"/>
              </a:spcBef>
              <a:buFontTx/>
              <a:buChar char="•"/>
            </a:pPr>
            <a:r>
              <a:rPr lang="fr-FR" sz="1800" dirty="0">
                <a:solidFill>
                  <a:schemeClr val="bg2"/>
                </a:solidFill>
                <a:sym typeface="Wingdings" pitchFamily="2" charset="2"/>
              </a:rPr>
              <a:t>managers, fonction ressources humaines</a:t>
            </a:r>
            <a:r>
              <a:rPr lang="fr-FR" sz="1800" dirty="0" smtClean="0">
                <a:solidFill>
                  <a:schemeClr val="bg2"/>
                </a:solidFill>
                <a:sym typeface="Wingdings" pitchFamily="2" charset="2"/>
              </a:rPr>
              <a:t>, médecin </a:t>
            </a:r>
            <a:r>
              <a:rPr lang="fr-FR" sz="1800" dirty="0">
                <a:solidFill>
                  <a:schemeClr val="bg2"/>
                </a:solidFill>
                <a:sym typeface="Wingdings" pitchFamily="2" charset="2"/>
              </a:rPr>
              <a:t>du </a:t>
            </a:r>
            <a:r>
              <a:rPr lang="fr-FR" sz="1800" dirty="0" smtClean="0">
                <a:solidFill>
                  <a:schemeClr val="bg2"/>
                </a:solidFill>
                <a:sym typeface="Wingdings" pitchFamily="2" charset="2"/>
              </a:rPr>
              <a:t>travail, infirmière, assistante sociale..</a:t>
            </a:r>
          </a:p>
          <a:p>
            <a:pPr lvl="1" indent="-190500" algn="just" defTabSz="457200">
              <a:spcBef>
                <a:spcPct val="50000"/>
              </a:spcBef>
              <a:buFontTx/>
              <a:buChar char="•"/>
            </a:pPr>
            <a:r>
              <a:rPr lang="fr-FR" sz="1800" dirty="0">
                <a:solidFill>
                  <a:schemeClr val="bg2"/>
                </a:solidFill>
                <a:sym typeface="Wingdings" pitchFamily="2" charset="2"/>
              </a:rPr>
              <a:t>Ne pourront être mises en œuvre (sauf urgence) que si l’écouté a donné son accord.</a:t>
            </a:r>
          </a:p>
        </p:txBody>
      </p:sp>
      <p:sp>
        <p:nvSpPr>
          <p:cNvPr id="257033" name="Text Box 9"/>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sp>
        <p:nvSpPr>
          <p:cNvPr id="257034" name="Text Box 10"/>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CONSEILS POUR AGIR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Espace réservé du numéro de diapositive 4"/>
          <p:cNvSpPr>
            <a:spLocks noGrp="1" noChangeArrowheads="1"/>
          </p:cNvSpPr>
          <p:nvPr>
            <p:ph type="sldNum" sz="quarter" idx="10"/>
          </p:nvPr>
        </p:nvSpPr>
        <p:spPr/>
        <p:txBody>
          <a:bodyPr/>
          <a:lstStyle/>
          <a:p>
            <a:pPr>
              <a:defRPr/>
            </a:pPr>
            <a:fld id="{AAF8C37C-69D2-4FC8-9A94-766B53478E56}" type="slidenum">
              <a:rPr lang="fr-FR"/>
              <a:pPr>
                <a:defRPr/>
              </a:pPr>
              <a:t>7</a:t>
            </a:fld>
            <a:endParaRPr lang="fr-FR"/>
          </a:p>
        </p:txBody>
      </p:sp>
      <p:sp>
        <p:nvSpPr>
          <p:cNvPr id="172035"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72036"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72037"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72038" name="Text Box 6"/>
          <p:cNvSpPr txBox="1">
            <a:spLocks noChangeArrowheads="1"/>
          </p:cNvSpPr>
          <p:nvPr/>
        </p:nvSpPr>
        <p:spPr bwMode="auto">
          <a:xfrm>
            <a:off x="361950" y="2657475"/>
            <a:ext cx="6496050" cy="733425"/>
          </a:xfrm>
          <a:prstGeom prst="rect">
            <a:avLst/>
          </a:prstGeom>
          <a:noFill/>
          <a:ln w="9525">
            <a:noFill/>
            <a:miter lim="800000"/>
            <a:headEnd/>
            <a:tailEnd/>
          </a:ln>
          <a:effectLst/>
        </p:spPr>
        <p:txBody>
          <a:bodyPr>
            <a:spAutoFit/>
          </a:bodyPr>
          <a:lstStyle/>
          <a:p>
            <a:pPr algn="l">
              <a:spcBef>
                <a:spcPct val="50000"/>
              </a:spcBef>
            </a:pPr>
            <a:r>
              <a:rPr lang="fr-FR" sz="2100" b="1">
                <a:solidFill>
                  <a:schemeClr val="accent2"/>
                </a:solidFill>
              </a:rPr>
              <a:t>Chapitre 1 – La compétence « primo écoutant » : qui, pourquoi, comment : les différents aspects</a:t>
            </a:r>
          </a:p>
        </p:txBody>
      </p:sp>
      <p:grpSp>
        <p:nvGrpSpPr>
          <p:cNvPr id="172044" name="Group 12"/>
          <p:cNvGrpSpPr>
            <a:grpSpLocks/>
          </p:cNvGrpSpPr>
          <p:nvPr/>
        </p:nvGrpSpPr>
        <p:grpSpPr bwMode="auto">
          <a:xfrm>
            <a:off x="1323975" y="4419600"/>
            <a:ext cx="4286250" cy="3533775"/>
            <a:chOff x="834" y="2784"/>
            <a:chExt cx="2700" cy="2028"/>
          </a:xfrm>
        </p:grpSpPr>
        <p:pic>
          <p:nvPicPr>
            <p:cNvPr id="172041" name="Picture 9" descr="Les hommes d'affaires sur les différents chemins sont en marche vers la cible au centre Banque d'images - 20727850"/>
            <p:cNvPicPr>
              <a:picLocks noChangeAspect="1" noChangeArrowheads="1"/>
            </p:cNvPicPr>
            <p:nvPr/>
          </p:nvPicPr>
          <p:blipFill>
            <a:blip r:embed="rId2" cstate="print"/>
            <a:srcRect/>
            <a:stretch>
              <a:fillRect/>
            </a:stretch>
          </p:blipFill>
          <p:spPr bwMode="auto">
            <a:xfrm>
              <a:off x="834" y="2784"/>
              <a:ext cx="2700" cy="2028"/>
            </a:xfrm>
            <a:prstGeom prst="rect">
              <a:avLst/>
            </a:prstGeom>
            <a:noFill/>
          </p:spPr>
        </p:pic>
        <p:pic>
          <p:nvPicPr>
            <p:cNvPr id="172043" name="Picture 11" descr="Skills : texte compétence - lettres blanches sur 3d cubes couleurs arc en ciel différent arrangé, concept d'entreprise Banque d'images"/>
            <p:cNvPicPr>
              <a:picLocks noChangeAspect="1" noChangeArrowheads="1"/>
            </p:cNvPicPr>
            <p:nvPr/>
          </p:nvPicPr>
          <p:blipFill>
            <a:blip r:embed="rId3" cstate="print"/>
            <a:srcRect/>
            <a:stretch>
              <a:fillRect/>
            </a:stretch>
          </p:blipFill>
          <p:spPr bwMode="auto">
            <a:xfrm>
              <a:off x="1770" y="3534"/>
              <a:ext cx="738" cy="558"/>
            </a:xfrm>
            <a:prstGeom prst="rect">
              <a:avLst/>
            </a:prstGeom>
            <a:noFill/>
          </p:spPr>
        </p:pic>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Espace réservé du numéro de diapositive 4"/>
          <p:cNvSpPr>
            <a:spLocks noGrp="1" noChangeArrowheads="1"/>
          </p:cNvSpPr>
          <p:nvPr>
            <p:ph type="sldNum" sz="quarter" idx="10"/>
          </p:nvPr>
        </p:nvSpPr>
        <p:spPr/>
        <p:txBody>
          <a:bodyPr/>
          <a:lstStyle/>
          <a:p>
            <a:pPr>
              <a:defRPr/>
            </a:pPr>
            <a:fld id="{45833398-657D-4B75-A4D1-84C7DBAFE4DA}" type="slidenum">
              <a:rPr lang="fr-FR"/>
              <a:pPr>
                <a:defRPr/>
              </a:pPr>
              <a:t>70</a:t>
            </a:fld>
            <a:endParaRPr lang="fr-FR"/>
          </a:p>
        </p:txBody>
      </p:sp>
      <p:sp>
        <p:nvSpPr>
          <p:cNvPr id="260099" name="AutoShape 3"/>
          <p:cNvSpPr>
            <a:spLocks noChangeArrowheads="1"/>
          </p:cNvSpPr>
          <p:nvPr/>
        </p:nvSpPr>
        <p:spPr bwMode="auto">
          <a:xfrm>
            <a:off x="693738" y="2319338"/>
            <a:ext cx="5821362" cy="6435725"/>
          </a:xfrm>
          <a:prstGeom prst="bevel">
            <a:avLst>
              <a:gd name="adj" fmla="val 12500"/>
            </a:avLst>
          </a:prstGeom>
          <a:noFill/>
          <a:ln w="28575">
            <a:solidFill>
              <a:srgbClr val="C0C0C0"/>
            </a:solidFill>
            <a:miter lim="800000"/>
            <a:headEnd/>
            <a:tailEnd/>
          </a:ln>
          <a:effectLst/>
        </p:spPr>
        <p:txBody>
          <a:bodyPr wrap="none" anchor="ctr"/>
          <a:lstStyle/>
          <a:p>
            <a:endParaRPr lang="fr-FR"/>
          </a:p>
        </p:txBody>
      </p:sp>
      <p:pic>
        <p:nvPicPr>
          <p:cNvPr id="260101" name="Picture 5" descr="MC900346317[1]"/>
          <p:cNvPicPr>
            <a:picLocks noChangeAspect="1" noChangeArrowheads="1"/>
          </p:cNvPicPr>
          <p:nvPr/>
        </p:nvPicPr>
        <p:blipFill>
          <a:blip r:embed="rId2" cstate="print"/>
          <a:srcRect/>
          <a:stretch>
            <a:fillRect/>
          </a:stretch>
        </p:blipFill>
        <p:spPr bwMode="auto">
          <a:xfrm>
            <a:off x="1454150" y="2354263"/>
            <a:ext cx="835025" cy="671512"/>
          </a:xfrm>
          <a:prstGeom prst="rect">
            <a:avLst/>
          </a:prstGeom>
          <a:noFill/>
        </p:spPr>
      </p:pic>
      <p:sp>
        <p:nvSpPr>
          <p:cNvPr id="260102" name="Rectangle 6"/>
          <p:cNvSpPr>
            <a:spLocks noChangeArrowheads="1"/>
          </p:cNvSpPr>
          <p:nvPr/>
        </p:nvSpPr>
        <p:spPr bwMode="auto">
          <a:xfrm>
            <a:off x="1504950" y="3100388"/>
            <a:ext cx="4286250" cy="4665662"/>
          </a:xfrm>
          <a:prstGeom prst="rect">
            <a:avLst/>
          </a:prstGeom>
          <a:noFill/>
          <a:ln w="28575">
            <a:noFill/>
            <a:miter lim="800000"/>
            <a:headEnd/>
            <a:tailEnd/>
          </a:ln>
          <a:effectLst/>
        </p:spPr>
        <p:txBody>
          <a:bodyPr>
            <a:spAutoFit/>
          </a:bodyPr>
          <a:lstStyle/>
          <a:p>
            <a:pPr algn="l" defTabSz="457200"/>
            <a:r>
              <a:rPr lang="fr-FR" sz="1800" b="1">
                <a:solidFill>
                  <a:srgbClr val="FF3300"/>
                </a:solidFill>
              </a:rPr>
              <a:t>La personne constitue un danger pour elle- même ou met en danger son entourage professionnel,</a:t>
            </a:r>
            <a:r>
              <a:rPr lang="fr-FR" sz="1400"/>
              <a:t> </a:t>
            </a:r>
          </a:p>
          <a:p>
            <a:pPr algn="l" defTabSz="457200"/>
            <a:endParaRPr lang="fr-FR" sz="1400"/>
          </a:p>
          <a:p>
            <a:pPr algn="l" defTabSz="457200"/>
            <a:endParaRPr lang="fr-FR" sz="1400"/>
          </a:p>
          <a:p>
            <a:pPr algn="l" defTabSz="457200"/>
            <a:endParaRPr lang="fr-FR" sz="1400"/>
          </a:p>
          <a:p>
            <a:pPr algn="l" defTabSz="457200"/>
            <a:r>
              <a:rPr lang="fr-FR" sz="2000" b="1">
                <a:solidFill>
                  <a:schemeClr val="bg2"/>
                </a:solidFill>
              </a:rPr>
              <a:t>Une procédure d’urgence doit s’appliquer :</a:t>
            </a:r>
            <a:br>
              <a:rPr lang="fr-FR" sz="2000" b="1">
                <a:solidFill>
                  <a:schemeClr val="bg2"/>
                </a:solidFill>
              </a:rPr>
            </a:br>
            <a:endParaRPr lang="fr-FR" sz="2000" b="1">
              <a:solidFill>
                <a:schemeClr val="bg2"/>
              </a:solidFill>
            </a:endParaRPr>
          </a:p>
          <a:p>
            <a:pPr lvl="1" indent="-190500" algn="l" defTabSz="457200">
              <a:buFontTx/>
              <a:buChar char="•"/>
            </a:pPr>
            <a:r>
              <a:rPr lang="fr-FR" sz="1800">
                <a:solidFill>
                  <a:schemeClr val="bg2"/>
                </a:solidFill>
              </a:rPr>
              <a:t>Retour vers les personnes ressources (ne pas gérer seul une situation qui peut vous dépasser)</a:t>
            </a:r>
            <a:br>
              <a:rPr lang="fr-FR" sz="1800">
                <a:solidFill>
                  <a:schemeClr val="bg2"/>
                </a:solidFill>
              </a:rPr>
            </a:br>
            <a:endParaRPr lang="fr-FR" sz="1800">
              <a:solidFill>
                <a:schemeClr val="bg2"/>
              </a:solidFill>
            </a:endParaRPr>
          </a:p>
          <a:p>
            <a:pPr lvl="1" indent="-190500" algn="l" defTabSz="457200">
              <a:buFontTx/>
              <a:buChar char="•"/>
            </a:pPr>
            <a:r>
              <a:rPr lang="fr-FR" sz="1800">
                <a:solidFill>
                  <a:schemeClr val="bg2"/>
                </a:solidFill>
              </a:rPr>
              <a:t>Assistance à personne en danger</a:t>
            </a:r>
            <a:br>
              <a:rPr lang="fr-FR" sz="1800">
                <a:solidFill>
                  <a:schemeClr val="bg2"/>
                </a:solidFill>
              </a:rPr>
            </a:br>
            <a:endParaRPr lang="fr-FR" sz="1800">
              <a:solidFill>
                <a:schemeClr val="bg2"/>
              </a:solidFill>
            </a:endParaRPr>
          </a:p>
          <a:p>
            <a:pPr lvl="1" indent="-190500" algn="l" defTabSz="457200">
              <a:buFontTx/>
              <a:buChar char="•"/>
            </a:pPr>
            <a:r>
              <a:rPr lang="fr-FR" sz="1800">
                <a:solidFill>
                  <a:schemeClr val="bg2"/>
                </a:solidFill>
              </a:rPr>
              <a:t>Vigilance, surveillance et accompagnement</a:t>
            </a:r>
            <a:r>
              <a:rPr lang="fr-FR" sz="1600">
                <a:sym typeface="Wingdings" pitchFamily="2" charset="2"/>
              </a:rPr>
              <a:t>		</a:t>
            </a:r>
          </a:p>
        </p:txBody>
      </p:sp>
      <p:sp>
        <p:nvSpPr>
          <p:cNvPr id="260103" name="Text Box 7"/>
          <p:cNvSpPr txBox="1">
            <a:spLocks noChangeArrowheads="1"/>
          </p:cNvSpPr>
          <p:nvPr/>
        </p:nvSpPr>
        <p:spPr bwMode="auto">
          <a:xfrm>
            <a:off x="2225675" y="2439988"/>
            <a:ext cx="3792538" cy="519112"/>
          </a:xfrm>
          <a:prstGeom prst="rect">
            <a:avLst/>
          </a:prstGeom>
          <a:noFill/>
          <a:ln w="9525">
            <a:noFill/>
            <a:miter lim="800000"/>
            <a:headEnd/>
            <a:tailEnd/>
          </a:ln>
          <a:effectLst/>
        </p:spPr>
        <p:txBody>
          <a:bodyPr>
            <a:spAutoFit/>
          </a:bodyPr>
          <a:lstStyle/>
          <a:p>
            <a:pPr>
              <a:spcBef>
                <a:spcPct val="50000"/>
              </a:spcBef>
            </a:pPr>
            <a:r>
              <a:rPr lang="fr-FR" sz="2800" b="1">
                <a:solidFill>
                  <a:srgbClr val="FF3300"/>
                </a:solidFill>
              </a:rPr>
              <a:t>Le plus important</a:t>
            </a:r>
          </a:p>
        </p:txBody>
      </p:sp>
      <p:sp>
        <p:nvSpPr>
          <p:cNvPr id="260104" name="AutoShape 8"/>
          <p:cNvSpPr>
            <a:spLocks noChangeArrowheads="1"/>
          </p:cNvSpPr>
          <p:nvPr/>
        </p:nvSpPr>
        <p:spPr bwMode="auto">
          <a:xfrm>
            <a:off x="3328988" y="4038600"/>
            <a:ext cx="193675" cy="500063"/>
          </a:xfrm>
          <a:prstGeom prst="downArrow">
            <a:avLst>
              <a:gd name="adj1" fmla="val 50000"/>
              <a:gd name="adj2" fmla="val 64549"/>
            </a:avLst>
          </a:prstGeom>
          <a:solidFill>
            <a:srgbClr val="FF0000"/>
          </a:solidFill>
          <a:ln w="9525">
            <a:solidFill>
              <a:schemeClr val="tx1"/>
            </a:solidFill>
            <a:miter lim="800000"/>
            <a:headEnd/>
            <a:tailEnd/>
          </a:ln>
          <a:effectLst/>
        </p:spPr>
        <p:txBody>
          <a:bodyPr wrap="none" anchor="ctr"/>
          <a:lstStyle/>
          <a:p>
            <a:endParaRPr lang="fr-FR"/>
          </a:p>
        </p:txBody>
      </p:sp>
      <p:sp>
        <p:nvSpPr>
          <p:cNvPr id="260106" name="Text Box 10"/>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sp>
        <p:nvSpPr>
          <p:cNvPr id="260107" name="Text Box 11"/>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DANGERS ET LES PIEGES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Espace réservé du numéro de diapositive 4"/>
          <p:cNvSpPr>
            <a:spLocks noGrp="1" noChangeArrowheads="1"/>
          </p:cNvSpPr>
          <p:nvPr>
            <p:ph type="sldNum" sz="quarter" idx="10"/>
          </p:nvPr>
        </p:nvSpPr>
        <p:spPr/>
        <p:txBody>
          <a:bodyPr/>
          <a:lstStyle/>
          <a:p>
            <a:pPr>
              <a:defRPr/>
            </a:pPr>
            <a:fld id="{4DED9611-4BEF-4BA4-A7CE-8FA3B23C9FFC}" type="slidenum">
              <a:rPr lang="fr-FR"/>
              <a:pPr>
                <a:defRPr/>
              </a:pPr>
              <a:t>71</a:t>
            </a:fld>
            <a:endParaRPr lang="fr-FR"/>
          </a:p>
        </p:txBody>
      </p:sp>
      <p:sp>
        <p:nvSpPr>
          <p:cNvPr id="261122" name="Text Box 2"/>
          <p:cNvSpPr txBox="1">
            <a:spLocks noChangeArrowheads="1"/>
          </p:cNvSpPr>
          <p:nvPr/>
        </p:nvSpPr>
        <p:spPr bwMode="auto">
          <a:xfrm>
            <a:off x="150813" y="141288"/>
            <a:ext cx="5972175" cy="508000"/>
          </a:xfrm>
          <a:prstGeom prst="rect">
            <a:avLst/>
          </a:prstGeom>
          <a:noFill/>
          <a:ln w="9525">
            <a:noFill/>
            <a:miter lim="800000"/>
            <a:headEnd/>
            <a:tailEnd/>
          </a:ln>
          <a:effectLst/>
        </p:spPr>
        <p:txBody>
          <a:bodyPr>
            <a:spAutoFit/>
          </a:bodyPr>
          <a:lstStyle/>
          <a:p>
            <a:pPr algn="l"/>
            <a:endParaRPr lang="fr-FR" sz="1900" b="1"/>
          </a:p>
        </p:txBody>
      </p:sp>
      <p:sp>
        <p:nvSpPr>
          <p:cNvPr id="261124" name="Rectangle 4"/>
          <p:cNvSpPr>
            <a:spLocks noChangeArrowheads="1"/>
          </p:cNvSpPr>
          <p:nvPr/>
        </p:nvSpPr>
        <p:spPr bwMode="auto">
          <a:xfrm>
            <a:off x="642938" y="2138363"/>
            <a:ext cx="4843462" cy="447675"/>
          </a:xfrm>
          <a:prstGeom prst="rect">
            <a:avLst/>
          </a:prstGeom>
          <a:noFill/>
          <a:ln w="9525">
            <a:noFill/>
            <a:miter lim="800000"/>
            <a:headEnd/>
            <a:tailEnd/>
          </a:ln>
          <a:effectLst/>
        </p:spPr>
        <p:txBody>
          <a:bodyPr>
            <a:spAutoFit/>
          </a:bodyPr>
          <a:lstStyle/>
          <a:p>
            <a:pPr algn="l">
              <a:buFont typeface="Wingdings" pitchFamily="2" charset="2"/>
              <a:buChar char="Ø"/>
            </a:pPr>
            <a:endParaRPr lang="fr-FR" sz="1600">
              <a:sym typeface="Wingdings" pitchFamily="2" charset="2"/>
            </a:endParaRPr>
          </a:p>
        </p:txBody>
      </p:sp>
      <p:sp>
        <p:nvSpPr>
          <p:cNvPr id="261123" name="AutoShape 3"/>
          <p:cNvSpPr>
            <a:spLocks noChangeArrowheads="1"/>
          </p:cNvSpPr>
          <p:nvPr/>
        </p:nvSpPr>
        <p:spPr bwMode="auto">
          <a:xfrm>
            <a:off x="779463" y="2185988"/>
            <a:ext cx="5821362" cy="6443662"/>
          </a:xfrm>
          <a:prstGeom prst="bevel">
            <a:avLst>
              <a:gd name="adj" fmla="val 12500"/>
            </a:avLst>
          </a:prstGeom>
          <a:noFill/>
          <a:ln w="28575">
            <a:solidFill>
              <a:srgbClr val="C0C0C0"/>
            </a:solidFill>
            <a:miter lim="800000"/>
            <a:headEnd/>
            <a:tailEnd/>
          </a:ln>
          <a:effectLst/>
        </p:spPr>
        <p:txBody>
          <a:bodyPr wrap="none" anchor="ctr"/>
          <a:lstStyle/>
          <a:p>
            <a:endParaRPr lang="fr-FR"/>
          </a:p>
        </p:txBody>
      </p:sp>
      <p:sp>
        <p:nvSpPr>
          <p:cNvPr id="261125" name="Rectangle 5"/>
          <p:cNvSpPr>
            <a:spLocks noChangeArrowheads="1"/>
          </p:cNvSpPr>
          <p:nvPr/>
        </p:nvSpPr>
        <p:spPr bwMode="auto">
          <a:xfrm>
            <a:off x="1366838" y="4221163"/>
            <a:ext cx="4718050" cy="3514725"/>
          </a:xfrm>
          <a:prstGeom prst="rect">
            <a:avLst/>
          </a:prstGeom>
          <a:noFill/>
          <a:ln w="9525">
            <a:noFill/>
            <a:miter lim="800000"/>
            <a:headEnd/>
            <a:tailEnd/>
          </a:ln>
          <a:effectLst/>
        </p:spPr>
        <p:txBody>
          <a:bodyPr>
            <a:spAutoFit/>
          </a:bodyPr>
          <a:lstStyle/>
          <a:p>
            <a:pPr algn="l" defTabSz="457200">
              <a:buFont typeface="Wingdings" pitchFamily="2" charset="2"/>
              <a:buNone/>
            </a:pPr>
            <a:endParaRPr lang="fr-FR" sz="1600" b="1">
              <a:solidFill>
                <a:schemeClr val="bg2"/>
              </a:solidFill>
              <a:sym typeface="Wingdings" pitchFamily="2" charset="2"/>
            </a:endParaRPr>
          </a:p>
          <a:p>
            <a:pPr lvl="1" indent="-190500" algn="l" defTabSz="457200">
              <a:buFontTx/>
              <a:buChar char="•"/>
            </a:pPr>
            <a:r>
              <a:rPr lang="fr-FR" sz="1600" u="sng">
                <a:solidFill>
                  <a:schemeClr val="bg2"/>
                </a:solidFill>
                <a:sym typeface="Wingdings" pitchFamily="2" charset="2"/>
              </a:rPr>
              <a:t>Etre dans la sympathie :</a:t>
            </a:r>
            <a:r>
              <a:rPr lang="fr-FR" sz="1600">
                <a:solidFill>
                  <a:schemeClr val="bg2"/>
                </a:solidFill>
                <a:sym typeface="Wingdings" pitchFamily="2" charset="2"/>
              </a:rPr>
              <a:t> éprouver </a:t>
            </a:r>
          </a:p>
          <a:p>
            <a:pPr lvl="1" indent="-190500" algn="l" defTabSz="457200"/>
            <a:r>
              <a:rPr lang="fr-FR" sz="1600">
                <a:solidFill>
                  <a:schemeClr val="bg2"/>
                </a:solidFill>
                <a:sym typeface="Wingdings" pitchFamily="2" charset="2"/>
              </a:rPr>
              <a:t>	soi-même l’émotion de son interlocuteur</a:t>
            </a:r>
            <a:br>
              <a:rPr lang="fr-FR" sz="1600">
                <a:solidFill>
                  <a:schemeClr val="bg2"/>
                </a:solidFill>
                <a:sym typeface="Wingdings" pitchFamily="2" charset="2"/>
              </a:rPr>
            </a:br>
            <a:endParaRPr lang="fr-FR" sz="1600">
              <a:solidFill>
                <a:schemeClr val="bg2"/>
              </a:solidFill>
              <a:sym typeface="Wingdings" pitchFamily="2" charset="2"/>
            </a:endParaRPr>
          </a:p>
          <a:p>
            <a:pPr lvl="1" indent="-190500" algn="l" defTabSz="457200">
              <a:buFontTx/>
              <a:buChar char="•"/>
            </a:pPr>
            <a:r>
              <a:rPr lang="fr-FR" sz="1600" u="sng">
                <a:solidFill>
                  <a:schemeClr val="bg2"/>
                </a:solidFill>
                <a:sym typeface="Wingdings" pitchFamily="2" charset="2"/>
              </a:rPr>
              <a:t>Faire un parallèle avec son propre vécu</a:t>
            </a:r>
            <a:r>
              <a:rPr lang="fr-FR" sz="1600">
                <a:solidFill>
                  <a:schemeClr val="bg2"/>
                </a:solidFill>
                <a:sym typeface="Wingdings" pitchFamily="2" charset="2"/>
              </a:rPr>
              <a:t> : </a:t>
            </a:r>
          </a:p>
          <a:p>
            <a:pPr lvl="1" indent="-190500" algn="l" defTabSz="457200"/>
            <a:r>
              <a:rPr lang="fr-FR" sz="1600">
                <a:solidFill>
                  <a:schemeClr val="bg2"/>
                </a:solidFill>
                <a:sym typeface="Wingdings" pitchFamily="2" charset="2"/>
              </a:rPr>
              <a:t>	se mettre en miroir, c’est perdre sa </a:t>
            </a:r>
          </a:p>
          <a:p>
            <a:pPr lvl="1" indent="-190500" algn="l" defTabSz="457200"/>
            <a:r>
              <a:rPr lang="fr-FR" sz="1600">
                <a:solidFill>
                  <a:schemeClr val="bg2"/>
                </a:solidFill>
                <a:sym typeface="Wingdings" pitchFamily="2" charset="2"/>
              </a:rPr>
              <a:t>	neutralité</a:t>
            </a:r>
            <a:br>
              <a:rPr lang="fr-FR" sz="1600">
                <a:solidFill>
                  <a:schemeClr val="bg2"/>
                </a:solidFill>
                <a:sym typeface="Wingdings" pitchFamily="2" charset="2"/>
              </a:rPr>
            </a:br>
            <a:endParaRPr lang="fr-FR" sz="1600">
              <a:solidFill>
                <a:schemeClr val="bg2"/>
              </a:solidFill>
              <a:sym typeface="Wingdings" pitchFamily="2" charset="2"/>
            </a:endParaRPr>
          </a:p>
          <a:p>
            <a:pPr lvl="1" indent="-190500" algn="l" defTabSz="457200">
              <a:buFontTx/>
              <a:buChar char="•"/>
            </a:pPr>
            <a:r>
              <a:rPr lang="fr-FR" sz="1600" u="sng">
                <a:solidFill>
                  <a:schemeClr val="bg2"/>
                </a:solidFill>
                <a:sym typeface="Wingdings" pitchFamily="2" charset="2"/>
              </a:rPr>
              <a:t>Minimiser ou dramatiser la situation :</a:t>
            </a:r>
            <a:r>
              <a:rPr lang="fr-FR" sz="1600">
                <a:solidFill>
                  <a:schemeClr val="bg2"/>
                </a:solidFill>
                <a:sym typeface="Wingdings" pitchFamily="2" charset="2"/>
              </a:rPr>
              <a:t> peut être  ressenti comme la négation du problème ou comme une prise de position.</a:t>
            </a:r>
            <a:br>
              <a:rPr lang="fr-FR" sz="1600">
                <a:solidFill>
                  <a:schemeClr val="bg2"/>
                </a:solidFill>
                <a:sym typeface="Wingdings" pitchFamily="2" charset="2"/>
              </a:rPr>
            </a:br>
            <a:endParaRPr lang="fr-FR" sz="1600">
              <a:solidFill>
                <a:schemeClr val="bg2"/>
              </a:solidFill>
              <a:sym typeface="Wingdings" pitchFamily="2" charset="2"/>
            </a:endParaRPr>
          </a:p>
          <a:p>
            <a:pPr lvl="1" indent="-190500" algn="l" defTabSz="457200">
              <a:buFontTx/>
              <a:buChar char="•"/>
            </a:pPr>
            <a:r>
              <a:rPr lang="fr-FR" sz="1600" u="sng">
                <a:solidFill>
                  <a:schemeClr val="bg2"/>
                </a:solidFill>
                <a:sym typeface="Wingdings" pitchFamily="2" charset="2"/>
              </a:rPr>
              <a:t>Etre trop dans l’investigation et dans l’infantilisation</a:t>
            </a:r>
          </a:p>
        </p:txBody>
      </p:sp>
      <p:sp>
        <p:nvSpPr>
          <p:cNvPr id="261128" name="Rectangle 8"/>
          <p:cNvSpPr>
            <a:spLocks noChangeArrowheads="1"/>
          </p:cNvSpPr>
          <p:nvPr/>
        </p:nvSpPr>
        <p:spPr bwMode="auto">
          <a:xfrm>
            <a:off x="1522413" y="2944813"/>
            <a:ext cx="4314825" cy="822325"/>
          </a:xfrm>
          <a:prstGeom prst="rect">
            <a:avLst/>
          </a:prstGeom>
          <a:noFill/>
          <a:ln w="9525" algn="ctr">
            <a:noFill/>
            <a:miter lim="800000"/>
            <a:headEnd/>
            <a:tailEnd/>
          </a:ln>
          <a:effectLst/>
        </p:spPr>
        <p:txBody>
          <a:bodyPr>
            <a:spAutoFit/>
          </a:bodyPr>
          <a:lstStyle/>
          <a:p>
            <a:r>
              <a:rPr lang="fr-FR" sz="2400" b="1">
                <a:solidFill>
                  <a:srgbClr val="FF5050"/>
                </a:solidFill>
                <a:sym typeface="Wingdings" pitchFamily="2" charset="2"/>
              </a:rPr>
              <a:t> Rester dans le cadre de sa mission :</a:t>
            </a:r>
            <a:endParaRPr lang="fr-FR" sz="2400" b="1">
              <a:solidFill>
                <a:srgbClr val="900A0E"/>
              </a:solidFill>
              <a:sym typeface="Wingdings" pitchFamily="2" charset="2"/>
            </a:endParaRPr>
          </a:p>
        </p:txBody>
      </p:sp>
      <p:sp>
        <p:nvSpPr>
          <p:cNvPr id="261129" name="Text Box 9"/>
          <p:cNvSpPr txBox="1">
            <a:spLocks noChangeArrowheads="1"/>
          </p:cNvSpPr>
          <p:nvPr/>
        </p:nvSpPr>
        <p:spPr bwMode="auto">
          <a:xfrm>
            <a:off x="1557338" y="3856038"/>
            <a:ext cx="4232275" cy="366712"/>
          </a:xfrm>
          <a:prstGeom prst="rect">
            <a:avLst/>
          </a:prstGeom>
          <a:noFill/>
          <a:ln w="9525" algn="ctr">
            <a:noFill/>
            <a:miter lim="800000"/>
            <a:headEnd/>
            <a:tailEnd/>
          </a:ln>
          <a:effectLst/>
        </p:spPr>
        <p:txBody>
          <a:bodyPr>
            <a:spAutoFit/>
          </a:bodyPr>
          <a:lstStyle/>
          <a:p>
            <a:pPr>
              <a:spcBef>
                <a:spcPct val="50000"/>
              </a:spcBef>
            </a:pPr>
            <a:r>
              <a:rPr lang="fr-FR" sz="1800" b="1">
                <a:solidFill>
                  <a:srgbClr val="FF5050"/>
                </a:solidFill>
              </a:rPr>
              <a:t>Soyez attentifs à ne pas :</a:t>
            </a:r>
          </a:p>
        </p:txBody>
      </p:sp>
      <p:sp>
        <p:nvSpPr>
          <p:cNvPr id="261130" name="Text Box 10"/>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sp>
        <p:nvSpPr>
          <p:cNvPr id="261132" name="Text Box 12"/>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DANGERS ET LES PIEGES</a:t>
            </a:r>
          </a:p>
        </p:txBody>
      </p:sp>
      <p:pic>
        <p:nvPicPr>
          <p:cNvPr id="261134" name="Picture 14" descr="MC900405972[1]"/>
          <p:cNvPicPr>
            <a:picLocks noChangeAspect="1" noChangeArrowheads="1"/>
          </p:cNvPicPr>
          <p:nvPr/>
        </p:nvPicPr>
        <p:blipFill>
          <a:blip r:embed="rId2" cstate="print"/>
          <a:srcRect/>
          <a:stretch>
            <a:fillRect/>
          </a:stretch>
        </p:blipFill>
        <p:spPr bwMode="auto">
          <a:xfrm>
            <a:off x="879475" y="3032125"/>
            <a:ext cx="514350" cy="506413"/>
          </a:xfrm>
          <a:prstGeom prst="rect">
            <a:avLst/>
          </a:prstGeom>
          <a:noFill/>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Espace réservé du numéro de diapositive 4"/>
          <p:cNvSpPr>
            <a:spLocks noGrp="1" noChangeArrowheads="1"/>
          </p:cNvSpPr>
          <p:nvPr>
            <p:ph type="sldNum" sz="quarter" idx="10"/>
          </p:nvPr>
        </p:nvSpPr>
        <p:spPr/>
        <p:txBody>
          <a:bodyPr/>
          <a:lstStyle/>
          <a:p>
            <a:pPr>
              <a:defRPr/>
            </a:pPr>
            <a:fld id="{B5C0867A-ED7F-497C-B771-E2BE0CBDD443}" type="slidenum">
              <a:rPr lang="fr-FR"/>
              <a:pPr>
                <a:defRPr/>
              </a:pPr>
              <a:t>72</a:t>
            </a:fld>
            <a:endParaRPr lang="fr-FR"/>
          </a:p>
        </p:txBody>
      </p:sp>
      <p:sp>
        <p:nvSpPr>
          <p:cNvPr id="263170" name="Text Box 2"/>
          <p:cNvSpPr txBox="1">
            <a:spLocks noChangeArrowheads="1"/>
          </p:cNvSpPr>
          <p:nvPr/>
        </p:nvSpPr>
        <p:spPr bwMode="auto">
          <a:xfrm>
            <a:off x="0" y="166688"/>
            <a:ext cx="5786438" cy="428625"/>
          </a:xfrm>
          <a:prstGeom prst="rect">
            <a:avLst/>
          </a:prstGeom>
          <a:noFill/>
          <a:ln w="9525">
            <a:noFill/>
            <a:miter lim="800000"/>
            <a:headEnd/>
            <a:tailEnd/>
          </a:ln>
          <a:effectLst/>
        </p:spPr>
        <p:txBody>
          <a:bodyPr>
            <a:spAutoFit/>
          </a:bodyPr>
          <a:lstStyle/>
          <a:p>
            <a:pPr algn="l"/>
            <a:endParaRPr lang="fr-FR" sz="1500"/>
          </a:p>
        </p:txBody>
      </p:sp>
      <p:sp>
        <p:nvSpPr>
          <p:cNvPr id="263172" name="Rectangle 4"/>
          <p:cNvSpPr>
            <a:spLocks noChangeArrowheads="1"/>
          </p:cNvSpPr>
          <p:nvPr/>
        </p:nvSpPr>
        <p:spPr bwMode="auto">
          <a:xfrm>
            <a:off x="642938" y="2138363"/>
            <a:ext cx="4843462" cy="447675"/>
          </a:xfrm>
          <a:prstGeom prst="rect">
            <a:avLst/>
          </a:prstGeom>
          <a:noFill/>
          <a:ln w="9525">
            <a:noFill/>
            <a:miter lim="800000"/>
            <a:headEnd/>
            <a:tailEnd/>
          </a:ln>
          <a:effectLst/>
        </p:spPr>
        <p:txBody>
          <a:bodyPr>
            <a:spAutoFit/>
          </a:bodyPr>
          <a:lstStyle/>
          <a:p>
            <a:pPr algn="l">
              <a:buFont typeface="Wingdings" pitchFamily="2" charset="2"/>
              <a:buChar char="Ø"/>
            </a:pPr>
            <a:endParaRPr lang="fr-FR" sz="1600">
              <a:sym typeface="Wingdings" pitchFamily="2" charset="2"/>
            </a:endParaRPr>
          </a:p>
        </p:txBody>
      </p:sp>
      <p:grpSp>
        <p:nvGrpSpPr>
          <p:cNvPr id="263178" name="Group 10"/>
          <p:cNvGrpSpPr>
            <a:grpSpLocks/>
          </p:cNvGrpSpPr>
          <p:nvPr/>
        </p:nvGrpSpPr>
        <p:grpSpPr bwMode="auto">
          <a:xfrm>
            <a:off x="693738" y="2376488"/>
            <a:ext cx="5821362" cy="6338887"/>
            <a:chOff x="95" y="1503"/>
            <a:chExt cx="3667" cy="3993"/>
          </a:xfrm>
        </p:grpSpPr>
        <p:sp>
          <p:nvSpPr>
            <p:cNvPr id="263171" name="AutoShape 3"/>
            <p:cNvSpPr>
              <a:spLocks noChangeArrowheads="1"/>
            </p:cNvSpPr>
            <p:nvPr/>
          </p:nvSpPr>
          <p:spPr bwMode="auto">
            <a:xfrm>
              <a:off x="95" y="1503"/>
              <a:ext cx="3667" cy="3993"/>
            </a:xfrm>
            <a:prstGeom prst="bevel">
              <a:avLst>
                <a:gd name="adj" fmla="val 12500"/>
              </a:avLst>
            </a:prstGeom>
            <a:noFill/>
            <a:ln w="28575">
              <a:solidFill>
                <a:srgbClr val="C0C0C0"/>
              </a:solidFill>
              <a:miter lim="800000"/>
              <a:headEnd/>
              <a:tailEnd/>
            </a:ln>
            <a:effectLst/>
          </p:spPr>
          <p:txBody>
            <a:bodyPr wrap="none" anchor="ctr"/>
            <a:lstStyle/>
            <a:p>
              <a:endParaRPr lang="fr-FR"/>
            </a:p>
          </p:txBody>
        </p:sp>
        <p:sp>
          <p:nvSpPr>
            <p:cNvPr id="263173" name="Text Box 5"/>
            <p:cNvSpPr txBox="1">
              <a:spLocks noChangeArrowheads="1"/>
            </p:cNvSpPr>
            <p:nvPr/>
          </p:nvSpPr>
          <p:spPr bwMode="auto">
            <a:xfrm>
              <a:off x="563" y="2515"/>
              <a:ext cx="2745" cy="2482"/>
            </a:xfrm>
            <a:prstGeom prst="rect">
              <a:avLst/>
            </a:prstGeom>
            <a:noFill/>
            <a:ln w="9525">
              <a:noFill/>
              <a:miter lim="800000"/>
              <a:headEnd/>
              <a:tailEnd/>
            </a:ln>
            <a:effectLst/>
          </p:spPr>
          <p:txBody>
            <a:bodyPr>
              <a:spAutoFit/>
            </a:bodyPr>
            <a:lstStyle/>
            <a:p>
              <a:pPr algn="just">
                <a:spcBef>
                  <a:spcPct val="50000"/>
                </a:spcBef>
              </a:pPr>
              <a:endParaRPr lang="fr-FR" sz="1800" b="1">
                <a:solidFill>
                  <a:srgbClr val="FF5050"/>
                </a:solidFill>
              </a:endParaRPr>
            </a:p>
            <a:p>
              <a:pPr algn="just">
                <a:spcBef>
                  <a:spcPct val="50000"/>
                </a:spcBef>
              </a:pPr>
              <a:r>
                <a:rPr lang="fr-FR" sz="1800" b="1">
                  <a:solidFill>
                    <a:srgbClr val="FF5050"/>
                  </a:solidFill>
                </a:rPr>
                <a:t>Il est possible que le salarié tente d’instrumentaliser la personne qui l’écoute, VOUS!</a:t>
              </a:r>
            </a:p>
            <a:p>
              <a:pPr>
                <a:spcBef>
                  <a:spcPct val="50000"/>
                </a:spcBef>
              </a:pPr>
              <a:endParaRPr lang="fr-FR" sz="1800" b="1">
                <a:solidFill>
                  <a:srgbClr val="FF5050"/>
                </a:solidFill>
              </a:endParaRPr>
            </a:p>
            <a:p>
              <a:pPr algn="just">
                <a:spcBef>
                  <a:spcPct val="50000"/>
                </a:spcBef>
              </a:pPr>
              <a:endParaRPr lang="fr-FR" sz="1800"/>
            </a:p>
            <a:p>
              <a:pPr>
                <a:spcBef>
                  <a:spcPct val="50000"/>
                </a:spcBef>
              </a:pPr>
              <a:r>
                <a:rPr lang="fr-FR" sz="1800" b="1">
                  <a:solidFill>
                    <a:schemeClr val="accent2"/>
                  </a:solidFill>
                </a:rPr>
                <a:t>Si un doute existe, il est conseillé de se rapprocher discrètement des personnes ressources pour tenter de savoir si des cas similaires ont été signalés dans le périmètre d’activité du salarié</a:t>
              </a:r>
            </a:p>
          </p:txBody>
        </p:sp>
        <p:sp>
          <p:nvSpPr>
            <p:cNvPr id="263175" name="Rectangle 7"/>
            <p:cNvSpPr>
              <a:spLocks noChangeArrowheads="1"/>
            </p:cNvSpPr>
            <p:nvPr/>
          </p:nvSpPr>
          <p:spPr bwMode="auto">
            <a:xfrm>
              <a:off x="543" y="2007"/>
              <a:ext cx="3051" cy="327"/>
            </a:xfrm>
            <a:prstGeom prst="rect">
              <a:avLst/>
            </a:prstGeom>
            <a:noFill/>
            <a:ln w="9525" algn="ctr">
              <a:noFill/>
              <a:miter lim="800000"/>
              <a:headEnd/>
              <a:tailEnd/>
            </a:ln>
            <a:effectLst/>
          </p:spPr>
          <p:txBody>
            <a:bodyPr>
              <a:spAutoFit/>
            </a:bodyPr>
            <a:lstStyle/>
            <a:p>
              <a:r>
                <a:rPr lang="fr-FR" sz="2800" b="1">
                  <a:solidFill>
                    <a:srgbClr val="FF5050"/>
                  </a:solidFill>
                </a:rPr>
                <a:t>L’instrumentalisation :</a:t>
              </a:r>
            </a:p>
          </p:txBody>
        </p:sp>
        <p:sp>
          <p:nvSpPr>
            <p:cNvPr id="263176" name="Text Box 8"/>
            <p:cNvSpPr txBox="1">
              <a:spLocks noChangeArrowheads="1"/>
            </p:cNvSpPr>
            <p:nvPr/>
          </p:nvSpPr>
          <p:spPr bwMode="auto">
            <a:xfrm>
              <a:off x="519" y="2345"/>
              <a:ext cx="3015" cy="442"/>
            </a:xfrm>
            <a:prstGeom prst="rect">
              <a:avLst/>
            </a:prstGeom>
            <a:noFill/>
            <a:ln w="9525" algn="ctr">
              <a:noFill/>
              <a:miter lim="800000"/>
              <a:headEnd/>
              <a:tailEnd/>
            </a:ln>
            <a:effectLst/>
          </p:spPr>
          <p:txBody>
            <a:bodyPr>
              <a:spAutoFit/>
            </a:bodyPr>
            <a:lstStyle/>
            <a:p>
              <a:pPr>
                <a:spcBef>
                  <a:spcPct val="50000"/>
                </a:spcBef>
              </a:pPr>
              <a:r>
                <a:rPr lang="fr-FR" sz="2000" b="1">
                  <a:solidFill>
                    <a:srgbClr val="FF5050"/>
                  </a:solidFill>
                </a:rPr>
                <a:t>Ne pas la nier mais ne pas la surestimer :</a:t>
              </a:r>
            </a:p>
          </p:txBody>
        </p:sp>
        <p:sp>
          <p:nvSpPr>
            <p:cNvPr id="263177" name="AutoShape 9"/>
            <p:cNvSpPr>
              <a:spLocks noChangeArrowheads="1"/>
            </p:cNvSpPr>
            <p:nvPr/>
          </p:nvSpPr>
          <p:spPr bwMode="auto">
            <a:xfrm>
              <a:off x="1687" y="3460"/>
              <a:ext cx="336" cy="455"/>
            </a:xfrm>
            <a:prstGeom prst="downArrow">
              <a:avLst>
                <a:gd name="adj1" fmla="val 50000"/>
                <a:gd name="adj2" fmla="val 33854"/>
              </a:avLst>
            </a:prstGeom>
            <a:solidFill>
              <a:srgbClr val="FF0000"/>
            </a:solidFill>
            <a:ln w="9525">
              <a:solidFill>
                <a:schemeClr val="tx1"/>
              </a:solidFill>
              <a:miter lim="800000"/>
              <a:headEnd/>
              <a:tailEnd/>
            </a:ln>
            <a:effectLst/>
          </p:spPr>
          <p:txBody>
            <a:bodyPr wrap="none" anchor="ctr"/>
            <a:lstStyle/>
            <a:p>
              <a:endParaRPr lang="fr-FR"/>
            </a:p>
          </p:txBody>
        </p:sp>
      </p:grpSp>
      <p:sp>
        <p:nvSpPr>
          <p:cNvPr id="263179" name="Text Box 11"/>
          <p:cNvSpPr txBox="1">
            <a:spLocks noChangeArrowheads="1"/>
          </p:cNvSpPr>
          <p:nvPr/>
        </p:nvSpPr>
        <p:spPr bwMode="auto">
          <a:xfrm>
            <a:off x="304800" y="14001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7 – Conseils pour primo-écoutant</a:t>
            </a:r>
          </a:p>
        </p:txBody>
      </p:sp>
      <p:sp>
        <p:nvSpPr>
          <p:cNvPr id="263180" name="Text Box 12"/>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LES DANGERS ET LES PIEGES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B71F3E0F-FF24-4B7C-B263-C2390CA49A70}" type="slidenum">
              <a:rPr lang="fr-FR"/>
              <a:pPr>
                <a:defRPr/>
              </a:pPr>
              <a:t>73</a:t>
            </a:fld>
            <a:endParaRPr lang="fr-FR"/>
          </a:p>
        </p:txBody>
      </p:sp>
      <p:sp>
        <p:nvSpPr>
          <p:cNvPr id="163843"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63844"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63845"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63846" name="Text Box 6"/>
          <p:cNvSpPr txBox="1">
            <a:spLocks noChangeArrowheads="1"/>
          </p:cNvSpPr>
          <p:nvPr/>
        </p:nvSpPr>
        <p:spPr bwMode="auto">
          <a:xfrm>
            <a:off x="571500" y="34766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Chapitre 8 – Orienter le salarié</a:t>
            </a:r>
          </a:p>
        </p:txBody>
      </p:sp>
      <p:pic>
        <p:nvPicPr>
          <p:cNvPr id="163848" name="Picture 8" descr="MC900338642[1]"/>
          <p:cNvPicPr preferRelativeResize="0">
            <a:picLocks noChangeArrowheads="1"/>
          </p:cNvPicPr>
          <p:nvPr/>
        </p:nvPicPr>
        <p:blipFill>
          <a:blip r:embed="rId2" cstate="print"/>
          <a:srcRect/>
          <a:stretch>
            <a:fillRect/>
          </a:stretch>
        </p:blipFill>
        <p:spPr bwMode="auto">
          <a:xfrm>
            <a:off x="1397000" y="4332288"/>
            <a:ext cx="4095750" cy="3533775"/>
          </a:xfrm>
          <a:prstGeom prst="rect">
            <a:avLst/>
          </a:prstGeom>
          <a:noFill/>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 name="Espace réservé du numéro de diapositive 4"/>
          <p:cNvSpPr>
            <a:spLocks noGrp="1" noChangeArrowheads="1"/>
          </p:cNvSpPr>
          <p:nvPr>
            <p:ph type="sldNum" sz="quarter" idx="10"/>
          </p:nvPr>
        </p:nvSpPr>
        <p:spPr/>
        <p:txBody>
          <a:bodyPr/>
          <a:lstStyle/>
          <a:p>
            <a:pPr>
              <a:defRPr/>
            </a:pPr>
            <a:fld id="{F44A2577-0C65-48F6-9011-6367AAE7EEFD}" type="slidenum">
              <a:rPr lang="fr-FR"/>
              <a:pPr>
                <a:defRPr/>
              </a:pPr>
              <a:t>74</a:t>
            </a:fld>
            <a:endParaRPr lang="fr-FR"/>
          </a:p>
        </p:txBody>
      </p:sp>
      <p:sp>
        <p:nvSpPr>
          <p:cNvPr id="53252" name="Text Box 4"/>
          <p:cNvSpPr txBox="1">
            <a:spLocks noChangeArrowheads="1"/>
          </p:cNvSpPr>
          <p:nvPr/>
        </p:nvSpPr>
        <p:spPr bwMode="auto">
          <a:xfrm>
            <a:off x="-2035175" y="23272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53253" name="Text Box 5"/>
          <p:cNvSpPr txBox="1">
            <a:spLocks noChangeArrowheads="1"/>
          </p:cNvSpPr>
          <p:nvPr/>
        </p:nvSpPr>
        <p:spPr bwMode="auto">
          <a:xfrm>
            <a:off x="-1819275" y="25431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53280" name="Line 32"/>
          <p:cNvSpPr>
            <a:spLocks noChangeShapeType="1"/>
          </p:cNvSpPr>
          <p:nvPr/>
        </p:nvSpPr>
        <p:spPr bwMode="auto">
          <a:xfrm flipV="1">
            <a:off x="695325" y="5534025"/>
            <a:ext cx="1885950" cy="9525"/>
          </a:xfrm>
          <a:prstGeom prst="line">
            <a:avLst/>
          </a:prstGeom>
          <a:noFill/>
          <a:ln w="9525">
            <a:solidFill>
              <a:schemeClr val="tx1"/>
            </a:solidFill>
            <a:round/>
            <a:headEnd/>
            <a:tailEnd/>
          </a:ln>
          <a:effectLst/>
        </p:spPr>
        <p:txBody>
          <a:bodyPr/>
          <a:lstStyle/>
          <a:p>
            <a:endParaRPr lang="fr-FR"/>
          </a:p>
        </p:txBody>
      </p:sp>
      <p:sp>
        <p:nvSpPr>
          <p:cNvPr id="53271" name="Text Box 23"/>
          <p:cNvSpPr txBox="1">
            <a:spLocks noChangeArrowheads="1"/>
          </p:cNvSpPr>
          <p:nvPr/>
        </p:nvSpPr>
        <p:spPr bwMode="auto">
          <a:xfrm>
            <a:off x="469900" y="3314700"/>
            <a:ext cx="1905000" cy="488950"/>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rPr>
              <a:t>Problème extra professionnel</a:t>
            </a:r>
          </a:p>
        </p:txBody>
      </p:sp>
      <p:sp>
        <p:nvSpPr>
          <p:cNvPr id="53287" name="Line 39"/>
          <p:cNvSpPr>
            <a:spLocks noChangeShapeType="1"/>
          </p:cNvSpPr>
          <p:nvPr/>
        </p:nvSpPr>
        <p:spPr bwMode="auto">
          <a:xfrm>
            <a:off x="2695575" y="3800475"/>
            <a:ext cx="1819275" cy="0"/>
          </a:xfrm>
          <a:prstGeom prst="line">
            <a:avLst/>
          </a:prstGeom>
          <a:noFill/>
          <a:ln w="9525">
            <a:solidFill>
              <a:schemeClr val="tx1"/>
            </a:solidFill>
            <a:round/>
            <a:headEnd/>
            <a:tailEnd/>
          </a:ln>
          <a:effectLst/>
        </p:spPr>
        <p:txBody>
          <a:bodyPr/>
          <a:lstStyle/>
          <a:p>
            <a:endParaRPr lang="fr-FR"/>
          </a:p>
        </p:txBody>
      </p:sp>
      <p:sp>
        <p:nvSpPr>
          <p:cNvPr id="53294" name="Line 46"/>
          <p:cNvSpPr>
            <a:spLocks noChangeShapeType="1"/>
          </p:cNvSpPr>
          <p:nvPr/>
        </p:nvSpPr>
        <p:spPr bwMode="auto">
          <a:xfrm flipV="1">
            <a:off x="4876800" y="3905250"/>
            <a:ext cx="1857375" cy="19050"/>
          </a:xfrm>
          <a:prstGeom prst="line">
            <a:avLst/>
          </a:prstGeom>
          <a:noFill/>
          <a:ln w="9525">
            <a:solidFill>
              <a:schemeClr val="tx1"/>
            </a:solidFill>
            <a:round/>
            <a:headEnd/>
            <a:tailEnd/>
          </a:ln>
          <a:effectLst/>
        </p:spPr>
        <p:txBody>
          <a:bodyPr/>
          <a:lstStyle/>
          <a:p>
            <a:endParaRPr lang="fr-FR"/>
          </a:p>
        </p:txBody>
      </p:sp>
      <p:grpSp>
        <p:nvGrpSpPr>
          <p:cNvPr id="53319" name="Group 71"/>
          <p:cNvGrpSpPr>
            <a:grpSpLocks/>
          </p:cNvGrpSpPr>
          <p:nvPr/>
        </p:nvGrpSpPr>
        <p:grpSpPr bwMode="auto">
          <a:xfrm>
            <a:off x="2933700" y="2314575"/>
            <a:ext cx="2190750" cy="561975"/>
            <a:chOff x="1530" y="864"/>
            <a:chExt cx="1380" cy="348"/>
          </a:xfrm>
        </p:grpSpPr>
        <p:sp>
          <p:nvSpPr>
            <p:cNvPr id="53267" name="AutoShape 19"/>
            <p:cNvSpPr>
              <a:spLocks noChangeArrowheads="1"/>
            </p:cNvSpPr>
            <p:nvPr/>
          </p:nvSpPr>
          <p:spPr bwMode="auto">
            <a:xfrm>
              <a:off x="1530" y="864"/>
              <a:ext cx="1380" cy="348"/>
            </a:xfrm>
            <a:prstGeom prst="roundRect">
              <a:avLst>
                <a:gd name="adj" fmla="val 16667"/>
              </a:avLst>
            </a:prstGeom>
            <a:noFill/>
            <a:ln w="28575">
              <a:solidFill>
                <a:schemeClr val="folHlink"/>
              </a:solidFill>
              <a:round/>
              <a:headEnd/>
              <a:tailEnd/>
            </a:ln>
            <a:effectLst/>
          </p:spPr>
          <p:txBody>
            <a:bodyPr wrap="none" anchor="ctr"/>
            <a:lstStyle/>
            <a:p>
              <a:endParaRPr lang="fr-FR"/>
            </a:p>
          </p:txBody>
        </p:sp>
        <p:sp>
          <p:nvSpPr>
            <p:cNvPr id="53268" name="Text Box 20"/>
            <p:cNvSpPr txBox="1">
              <a:spLocks noChangeArrowheads="1"/>
            </p:cNvSpPr>
            <p:nvPr/>
          </p:nvSpPr>
          <p:spPr bwMode="auto">
            <a:xfrm>
              <a:off x="1572" y="882"/>
              <a:ext cx="1266" cy="320"/>
            </a:xfrm>
            <a:prstGeom prst="rect">
              <a:avLst/>
            </a:prstGeom>
            <a:noFill/>
            <a:ln w="9525">
              <a:noFill/>
              <a:miter lim="800000"/>
              <a:headEnd/>
              <a:tailEnd/>
            </a:ln>
            <a:effectLst/>
          </p:spPr>
          <p:txBody>
            <a:bodyPr>
              <a:spAutoFit/>
            </a:bodyPr>
            <a:lstStyle/>
            <a:p>
              <a:pPr algn="l">
                <a:spcBef>
                  <a:spcPct val="50000"/>
                </a:spcBef>
              </a:pPr>
              <a:r>
                <a:rPr lang="fr-FR" sz="1400" b="1"/>
                <a:t>Comment orienter le salarié?</a:t>
              </a:r>
            </a:p>
          </p:txBody>
        </p:sp>
      </p:grpSp>
      <p:sp>
        <p:nvSpPr>
          <p:cNvPr id="53276" name="Line 28"/>
          <p:cNvSpPr>
            <a:spLocks noChangeShapeType="1"/>
          </p:cNvSpPr>
          <p:nvPr/>
        </p:nvSpPr>
        <p:spPr bwMode="auto">
          <a:xfrm>
            <a:off x="1571625" y="4886325"/>
            <a:ext cx="0" cy="371475"/>
          </a:xfrm>
          <a:prstGeom prst="line">
            <a:avLst/>
          </a:prstGeom>
          <a:noFill/>
          <a:ln w="31750">
            <a:solidFill>
              <a:schemeClr val="bg2"/>
            </a:solidFill>
            <a:round/>
            <a:headEnd/>
            <a:tailEnd type="triangle" w="med" len="med"/>
          </a:ln>
          <a:effectLst/>
        </p:spPr>
        <p:txBody>
          <a:bodyPr/>
          <a:lstStyle/>
          <a:p>
            <a:endParaRPr lang="fr-FR"/>
          </a:p>
        </p:txBody>
      </p:sp>
      <p:grpSp>
        <p:nvGrpSpPr>
          <p:cNvPr id="53307" name="Group 59"/>
          <p:cNvGrpSpPr>
            <a:grpSpLocks/>
          </p:cNvGrpSpPr>
          <p:nvPr/>
        </p:nvGrpSpPr>
        <p:grpSpPr bwMode="auto">
          <a:xfrm>
            <a:off x="685800" y="5264150"/>
            <a:ext cx="1897063" cy="781050"/>
            <a:chOff x="76" y="3064"/>
            <a:chExt cx="1380" cy="492"/>
          </a:xfrm>
        </p:grpSpPr>
        <p:sp>
          <p:nvSpPr>
            <p:cNvPr id="53274" name="AutoShape 26"/>
            <p:cNvSpPr>
              <a:spLocks noChangeArrowheads="1"/>
            </p:cNvSpPr>
            <p:nvPr/>
          </p:nvSpPr>
          <p:spPr bwMode="auto">
            <a:xfrm>
              <a:off x="76" y="3064"/>
              <a:ext cx="1380" cy="486"/>
            </a:xfrm>
            <a:prstGeom prst="roundRect">
              <a:avLst>
                <a:gd name="adj" fmla="val 16667"/>
              </a:avLst>
            </a:prstGeom>
            <a:noFill/>
            <a:ln w="28575">
              <a:solidFill>
                <a:srgbClr val="FF6600"/>
              </a:solidFill>
              <a:round/>
              <a:headEnd/>
              <a:tailEnd/>
            </a:ln>
            <a:effectLst/>
          </p:spPr>
          <p:txBody>
            <a:bodyPr wrap="none" anchor="ctr"/>
            <a:lstStyle/>
            <a:p>
              <a:endParaRPr lang="fr-FR"/>
            </a:p>
          </p:txBody>
        </p:sp>
        <p:sp>
          <p:nvSpPr>
            <p:cNvPr id="53279" name="Text Box 31"/>
            <p:cNvSpPr txBox="1">
              <a:spLocks noChangeArrowheads="1"/>
            </p:cNvSpPr>
            <p:nvPr/>
          </p:nvSpPr>
          <p:spPr bwMode="auto">
            <a:xfrm>
              <a:off x="122" y="3092"/>
              <a:ext cx="1328" cy="183"/>
            </a:xfrm>
            <a:prstGeom prst="rect">
              <a:avLst/>
            </a:prstGeom>
            <a:noFill/>
            <a:ln w="9525">
              <a:noFill/>
              <a:miter lim="800000"/>
              <a:headEnd/>
              <a:tailEnd/>
            </a:ln>
            <a:effectLst/>
          </p:spPr>
          <p:txBody>
            <a:bodyPr>
              <a:spAutoFit/>
            </a:bodyPr>
            <a:lstStyle/>
            <a:p>
              <a:pPr algn="l"/>
              <a:r>
                <a:rPr lang="fr-FR" sz="1300">
                  <a:solidFill>
                    <a:schemeClr val="bg2"/>
                  </a:solidFill>
                </a:rPr>
                <a:t>Assistante sociale</a:t>
              </a:r>
            </a:p>
          </p:txBody>
        </p:sp>
        <p:sp>
          <p:nvSpPr>
            <p:cNvPr id="53281" name="Text Box 33"/>
            <p:cNvSpPr txBox="1">
              <a:spLocks noChangeArrowheads="1"/>
            </p:cNvSpPr>
            <p:nvPr/>
          </p:nvSpPr>
          <p:spPr bwMode="auto">
            <a:xfrm>
              <a:off x="104" y="3248"/>
              <a:ext cx="1299" cy="308"/>
            </a:xfrm>
            <a:prstGeom prst="rect">
              <a:avLst/>
            </a:prstGeom>
            <a:noFill/>
            <a:ln w="9525">
              <a:noFill/>
              <a:miter lim="800000"/>
              <a:headEnd/>
              <a:tailEnd/>
            </a:ln>
            <a:effectLst/>
          </p:spPr>
          <p:txBody>
            <a:bodyPr>
              <a:spAutoFit/>
            </a:bodyPr>
            <a:lstStyle/>
            <a:p>
              <a:pPr algn="l"/>
              <a:r>
                <a:rPr lang="fr-FR" sz="1300">
                  <a:solidFill>
                    <a:schemeClr val="bg2"/>
                  </a:solidFill>
                </a:rPr>
                <a:t>Service sociaux du domicile du salarié</a:t>
              </a:r>
            </a:p>
          </p:txBody>
        </p:sp>
      </p:grpSp>
      <p:sp>
        <p:nvSpPr>
          <p:cNvPr id="53275" name="AutoShape 27"/>
          <p:cNvSpPr>
            <a:spLocks noChangeArrowheads="1"/>
          </p:cNvSpPr>
          <p:nvPr/>
        </p:nvSpPr>
        <p:spPr bwMode="auto">
          <a:xfrm>
            <a:off x="685800" y="3302000"/>
            <a:ext cx="1895475" cy="1562100"/>
          </a:xfrm>
          <a:prstGeom prst="roundRect">
            <a:avLst>
              <a:gd name="adj" fmla="val 16667"/>
            </a:avLst>
          </a:prstGeom>
          <a:noFill/>
          <a:ln w="28575">
            <a:solidFill>
              <a:srgbClr val="FF6600"/>
            </a:solidFill>
            <a:round/>
            <a:headEnd/>
            <a:tailEnd/>
          </a:ln>
          <a:effectLst/>
        </p:spPr>
        <p:txBody>
          <a:bodyPr wrap="none" anchor="ctr"/>
          <a:lstStyle/>
          <a:p>
            <a:endParaRPr lang="fr-FR"/>
          </a:p>
        </p:txBody>
      </p:sp>
      <p:sp>
        <p:nvSpPr>
          <p:cNvPr id="53286" name="Text Box 38"/>
          <p:cNvSpPr txBox="1">
            <a:spLocks noChangeArrowheads="1"/>
          </p:cNvSpPr>
          <p:nvPr/>
        </p:nvSpPr>
        <p:spPr bwMode="auto">
          <a:xfrm>
            <a:off x="698500" y="3886200"/>
            <a:ext cx="1905000" cy="885825"/>
          </a:xfrm>
          <a:prstGeom prst="rect">
            <a:avLst/>
          </a:prstGeom>
          <a:noFill/>
          <a:ln w="9525">
            <a:noFill/>
            <a:miter lim="800000"/>
            <a:headEnd/>
            <a:tailEnd/>
          </a:ln>
          <a:effectLst/>
        </p:spPr>
        <p:txBody>
          <a:bodyPr>
            <a:spAutoFit/>
          </a:bodyPr>
          <a:lstStyle/>
          <a:p>
            <a:pPr algn="l">
              <a:spcBef>
                <a:spcPct val="50000"/>
              </a:spcBef>
            </a:pPr>
            <a:r>
              <a:rPr lang="fr-FR" sz="1300">
                <a:solidFill>
                  <a:schemeClr val="bg2"/>
                </a:solidFill>
              </a:rPr>
              <a:t>Divorce – Parents âgés, enfants, logement, surendettement…..</a:t>
            </a:r>
          </a:p>
        </p:txBody>
      </p:sp>
      <p:sp>
        <p:nvSpPr>
          <p:cNvPr id="53283" name="AutoShape 35"/>
          <p:cNvSpPr>
            <a:spLocks noChangeArrowheads="1"/>
          </p:cNvSpPr>
          <p:nvPr/>
        </p:nvSpPr>
        <p:spPr bwMode="auto">
          <a:xfrm>
            <a:off x="2663825" y="3289300"/>
            <a:ext cx="1855788" cy="1562100"/>
          </a:xfrm>
          <a:prstGeom prst="roundRect">
            <a:avLst>
              <a:gd name="adj" fmla="val 16667"/>
            </a:avLst>
          </a:prstGeom>
          <a:noFill/>
          <a:ln w="28575">
            <a:solidFill>
              <a:srgbClr val="0000FF"/>
            </a:solidFill>
            <a:round/>
            <a:headEnd/>
            <a:tailEnd/>
          </a:ln>
          <a:effectLst/>
        </p:spPr>
        <p:txBody>
          <a:bodyPr wrap="none" anchor="ctr"/>
          <a:lstStyle/>
          <a:p>
            <a:endParaRPr lang="fr-FR"/>
          </a:p>
        </p:txBody>
      </p:sp>
      <p:sp>
        <p:nvSpPr>
          <p:cNvPr id="53284" name="Text Box 36"/>
          <p:cNvSpPr txBox="1">
            <a:spLocks noChangeArrowheads="1"/>
          </p:cNvSpPr>
          <p:nvPr/>
        </p:nvSpPr>
        <p:spPr bwMode="auto">
          <a:xfrm>
            <a:off x="2622550" y="3403600"/>
            <a:ext cx="1809750" cy="290513"/>
          </a:xfrm>
          <a:prstGeom prst="rect">
            <a:avLst/>
          </a:prstGeom>
          <a:noFill/>
          <a:ln w="9525">
            <a:noFill/>
            <a:miter lim="800000"/>
            <a:headEnd/>
            <a:tailEnd/>
          </a:ln>
          <a:effectLst/>
        </p:spPr>
        <p:txBody>
          <a:bodyPr>
            <a:spAutoFit/>
          </a:bodyPr>
          <a:lstStyle/>
          <a:p>
            <a:r>
              <a:rPr lang="fr-FR" sz="1300" b="1">
                <a:solidFill>
                  <a:schemeClr val="bg2"/>
                </a:solidFill>
              </a:rPr>
              <a:t>Déroulé de carrière</a:t>
            </a:r>
            <a:r>
              <a:rPr lang="fr-FR" sz="1300">
                <a:solidFill>
                  <a:schemeClr val="bg2"/>
                </a:solidFill>
              </a:rPr>
              <a:t> </a:t>
            </a:r>
          </a:p>
        </p:txBody>
      </p:sp>
      <p:sp>
        <p:nvSpPr>
          <p:cNvPr id="53288" name="Text Box 40"/>
          <p:cNvSpPr txBox="1">
            <a:spLocks noChangeArrowheads="1"/>
          </p:cNvSpPr>
          <p:nvPr/>
        </p:nvSpPr>
        <p:spPr bwMode="auto">
          <a:xfrm>
            <a:off x="2717800" y="3876675"/>
            <a:ext cx="1717675" cy="885825"/>
          </a:xfrm>
          <a:prstGeom prst="rect">
            <a:avLst/>
          </a:prstGeom>
          <a:noFill/>
          <a:ln w="9525">
            <a:noFill/>
            <a:miter lim="800000"/>
            <a:headEnd/>
            <a:tailEnd/>
          </a:ln>
          <a:effectLst/>
        </p:spPr>
        <p:txBody>
          <a:bodyPr>
            <a:spAutoFit/>
          </a:bodyPr>
          <a:lstStyle/>
          <a:p>
            <a:pPr algn="l">
              <a:spcBef>
                <a:spcPct val="50000"/>
              </a:spcBef>
            </a:pPr>
            <a:r>
              <a:rPr lang="fr-FR" sz="1300">
                <a:solidFill>
                  <a:schemeClr val="bg2"/>
                </a:solidFill>
              </a:rPr>
              <a:t>Positionnement – Classification - Transposition – Désir de mobilité…</a:t>
            </a:r>
          </a:p>
        </p:txBody>
      </p:sp>
      <p:sp>
        <p:nvSpPr>
          <p:cNvPr id="53289" name="Line 41"/>
          <p:cNvSpPr>
            <a:spLocks noChangeShapeType="1"/>
          </p:cNvSpPr>
          <p:nvPr/>
        </p:nvSpPr>
        <p:spPr bwMode="auto">
          <a:xfrm>
            <a:off x="3063875" y="4854575"/>
            <a:ext cx="0" cy="409575"/>
          </a:xfrm>
          <a:prstGeom prst="line">
            <a:avLst/>
          </a:prstGeom>
          <a:noFill/>
          <a:ln w="31750">
            <a:solidFill>
              <a:schemeClr val="bg2"/>
            </a:solidFill>
            <a:round/>
            <a:headEnd/>
            <a:tailEnd type="triangle" w="med" len="med"/>
          </a:ln>
          <a:effectLst/>
        </p:spPr>
        <p:txBody>
          <a:bodyPr/>
          <a:lstStyle/>
          <a:p>
            <a:endParaRPr lang="fr-FR"/>
          </a:p>
        </p:txBody>
      </p:sp>
      <p:grpSp>
        <p:nvGrpSpPr>
          <p:cNvPr id="53306" name="Group 58"/>
          <p:cNvGrpSpPr>
            <a:grpSpLocks/>
          </p:cNvGrpSpPr>
          <p:nvPr/>
        </p:nvGrpSpPr>
        <p:grpSpPr bwMode="auto">
          <a:xfrm>
            <a:off x="2632075" y="5260975"/>
            <a:ext cx="989013" cy="842963"/>
            <a:chOff x="1496" y="3074"/>
            <a:chExt cx="1380" cy="514"/>
          </a:xfrm>
        </p:grpSpPr>
        <p:sp>
          <p:nvSpPr>
            <p:cNvPr id="53290" name="AutoShape 42"/>
            <p:cNvSpPr>
              <a:spLocks noChangeArrowheads="1"/>
            </p:cNvSpPr>
            <p:nvPr/>
          </p:nvSpPr>
          <p:spPr bwMode="auto">
            <a:xfrm>
              <a:off x="1496" y="3074"/>
              <a:ext cx="1380" cy="486"/>
            </a:xfrm>
            <a:prstGeom prst="roundRect">
              <a:avLst>
                <a:gd name="adj" fmla="val 16667"/>
              </a:avLst>
            </a:prstGeom>
            <a:noFill/>
            <a:ln w="28575">
              <a:solidFill>
                <a:srgbClr val="0000FF"/>
              </a:solidFill>
              <a:round/>
              <a:headEnd/>
              <a:tailEnd/>
            </a:ln>
            <a:effectLst/>
          </p:spPr>
          <p:txBody>
            <a:bodyPr wrap="none" anchor="ctr"/>
            <a:lstStyle/>
            <a:p>
              <a:endParaRPr lang="fr-FR"/>
            </a:p>
          </p:txBody>
        </p:sp>
        <p:sp>
          <p:nvSpPr>
            <p:cNvPr id="53291" name="Text Box 43"/>
            <p:cNvSpPr txBox="1">
              <a:spLocks noChangeArrowheads="1"/>
            </p:cNvSpPr>
            <p:nvPr/>
          </p:nvSpPr>
          <p:spPr bwMode="auto">
            <a:xfrm>
              <a:off x="1518" y="3108"/>
              <a:ext cx="1289" cy="480"/>
            </a:xfrm>
            <a:prstGeom prst="rect">
              <a:avLst/>
            </a:prstGeom>
            <a:noFill/>
            <a:ln w="9525">
              <a:noFill/>
              <a:miter lim="800000"/>
              <a:headEnd/>
              <a:tailEnd/>
            </a:ln>
            <a:effectLst/>
          </p:spPr>
          <p:txBody>
            <a:bodyPr>
              <a:spAutoFit/>
            </a:bodyPr>
            <a:lstStyle/>
            <a:p>
              <a:pPr algn="l">
                <a:spcBef>
                  <a:spcPct val="50000"/>
                </a:spcBef>
              </a:pPr>
              <a:r>
                <a:rPr lang="fr-FR" sz="1300">
                  <a:solidFill>
                    <a:schemeClr val="bg2"/>
                  </a:solidFill>
                </a:rPr>
                <a:t>Manager</a:t>
              </a:r>
            </a:p>
            <a:p>
              <a:pPr algn="l">
                <a:spcBef>
                  <a:spcPct val="50000"/>
                </a:spcBef>
              </a:pPr>
              <a:r>
                <a:rPr lang="fr-FR" sz="1300">
                  <a:solidFill>
                    <a:schemeClr val="bg2"/>
                  </a:solidFill>
                </a:rPr>
                <a:t>Fonction RH</a:t>
              </a:r>
            </a:p>
          </p:txBody>
        </p:sp>
      </p:grpSp>
      <p:grpSp>
        <p:nvGrpSpPr>
          <p:cNvPr id="53315" name="Group 67"/>
          <p:cNvGrpSpPr>
            <a:grpSpLocks/>
          </p:cNvGrpSpPr>
          <p:nvPr/>
        </p:nvGrpSpPr>
        <p:grpSpPr bwMode="auto">
          <a:xfrm>
            <a:off x="4857750" y="3295650"/>
            <a:ext cx="1897063" cy="1601788"/>
            <a:chOff x="2904" y="1818"/>
            <a:chExt cx="1320" cy="1046"/>
          </a:xfrm>
        </p:grpSpPr>
        <p:sp>
          <p:nvSpPr>
            <p:cNvPr id="53292" name="AutoShape 44"/>
            <p:cNvSpPr>
              <a:spLocks noChangeArrowheads="1"/>
            </p:cNvSpPr>
            <p:nvPr/>
          </p:nvSpPr>
          <p:spPr bwMode="auto">
            <a:xfrm>
              <a:off x="2922" y="1854"/>
              <a:ext cx="1302" cy="984"/>
            </a:xfrm>
            <a:prstGeom prst="roundRect">
              <a:avLst>
                <a:gd name="adj" fmla="val 16667"/>
              </a:avLst>
            </a:prstGeom>
            <a:noFill/>
            <a:ln w="28575">
              <a:solidFill>
                <a:srgbClr val="FF0000"/>
              </a:solidFill>
              <a:round/>
              <a:headEnd/>
              <a:tailEnd/>
            </a:ln>
            <a:effectLst/>
          </p:spPr>
          <p:txBody>
            <a:bodyPr wrap="none" anchor="ctr"/>
            <a:lstStyle/>
            <a:p>
              <a:endParaRPr lang="fr-FR"/>
            </a:p>
          </p:txBody>
        </p:sp>
        <p:sp>
          <p:nvSpPr>
            <p:cNvPr id="53293" name="Text Box 45"/>
            <p:cNvSpPr txBox="1">
              <a:spLocks noChangeArrowheads="1"/>
            </p:cNvSpPr>
            <p:nvPr/>
          </p:nvSpPr>
          <p:spPr bwMode="auto">
            <a:xfrm>
              <a:off x="2928" y="1818"/>
              <a:ext cx="1260" cy="449"/>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rPr>
                <a:t>Présomption de troubles psychosociaux</a:t>
              </a:r>
            </a:p>
          </p:txBody>
        </p:sp>
        <p:sp>
          <p:nvSpPr>
            <p:cNvPr id="53295" name="Text Box 47"/>
            <p:cNvSpPr txBox="1">
              <a:spLocks noChangeArrowheads="1"/>
            </p:cNvSpPr>
            <p:nvPr/>
          </p:nvSpPr>
          <p:spPr bwMode="auto">
            <a:xfrm>
              <a:off x="2904" y="2208"/>
              <a:ext cx="1266" cy="656"/>
            </a:xfrm>
            <a:prstGeom prst="rect">
              <a:avLst/>
            </a:prstGeom>
            <a:noFill/>
            <a:ln w="9525">
              <a:noFill/>
              <a:miter lim="800000"/>
              <a:headEnd/>
              <a:tailEnd/>
            </a:ln>
            <a:effectLst/>
          </p:spPr>
          <p:txBody>
            <a:bodyPr>
              <a:spAutoFit/>
            </a:bodyPr>
            <a:lstStyle/>
            <a:p>
              <a:pPr algn="l">
                <a:spcBef>
                  <a:spcPct val="50000"/>
                </a:spcBef>
              </a:pPr>
              <a:r>
                <a:rPr lang="fr-FR" sz="1200">
                  <a:solidFill>
                    <a:schemeClr val="bg2"/>
                  </a:solidFill>
                </a:rPr>
                <a:t>Cumul de faits répétés et objectivables – Fatigue décelable – Addiction – Relations difficiles</a:t>
              </a:r>
            </a:p>
          </p:txBody>
        </p:sp>
      </p:grpSp>
      <p:grpSp>
        <p:nvGrpSpPr>
          <p:cNvPr id="53314" name="Group 66"/>
          <p:cNvGrpSpPr>
            <a:grpSpLocks/>
          </p:cNvGrpSpPr>
          <p:nvPr/>
        </p:nvGrpSpPr>
        <p:grpSpPr bwMode="auto">
          <a:xfrm>
            <a:off x="4953000" y="6924675"/>
            <a:ext cx="1676400" cy="1154113"/>
            <a:chOff x="2904" y="3096"/>
            <a:chExt cx="1302" cy="618"/>
          </a:xfrm>
        </p:grpSpPr>
        <p:sp>
          <p:nvSpPr>
            <p:cNvPr id="53298" name="AutoShape 50"/>
            <p:cNvSpPr>
              <a:spLocks noChangeArrowheads="1"/>
            </p:cNvSpPr>
            <p:nvPr/>
          </p:nvSpPr>
          <p:spPr bwMode="auto">
            <a:xfrm>
              <a:off x="2904" y="3096"/>
              <a:ext cx="1302" cy="618"/>
            </a:xfrm>
            <a:prstGeom prst="roundRect">
              <a:avLst>
                <a:gd name="adj" fmla="val 16667"/>
              </a:avLst>
            </a:prstGeom>
            <a:noFill/>
            <a:ln w="28575">
              <a:solidFill>
                <a:srgbClr val="FF0000"/>
              </a:solidFill>
              <a:round/>
              <a:headEnd/>
              <a:tailEnd/>
            </a:ln>
            <a:effectLst/>
          </p:spPr>
          <p:txBody>
            <a:bodyPr wrap="none" anchor="ctr"/>
            <a:lstStyle/>
            <a:p>
              <a:endParaRPr lang="fr-FR"/>
            </a:p>
          </p:txBody>
        </p:sp>
        <p:sp>
          <p:nvSpPr>
            <p:cNvPr id="53299" name="Text Box 51"/>
            <p:cNvSpPr txBox="1">
              <a:spLocks noChangeArrowheads="1"/>
            </p:cNvSpPr>
            <p:nvPr/>
          </p:nvSpPr>
          <p:spPr bwMode="auto">
            <a:xfrm>
              <a:off x="2958" y="3126"/>
              <a:ext cx="1206" cy="581"/>
            </a:xfrm>
            <a:prstGeom prst="rect">
              <a:avLst/>
            </a:prstGeom>
            <a:noFill/>
            <a:ln w="9525">
              <a:noFill/>
              <a:miter lim="800000"/>
              <a:headEnd/>
              <a:tailEnd/>
            </a:ln>
            <a:effectLst/>
          </p:spPr>
          <p:txBody>
            <a:bodyPr>
              <a:spAutoFit/>
            </a:bodyPr>
            <a:lstStyle/>
            <a:p>
              <a:pPr algn="l">
                <a:spcBef>
                  <a:spcPct val="50000"/>
                </a:spcBef>
              </a:pPr>
              <a:r>
                <a:rPr lang="fr-FR" sz="1300">
                  <a:solidFill>
                    <a:schemeClr val="bg2"/>
                  </a:solidFill>
                </a:rPr>
                <a:t>Médecin du travail – Psychologue du travail – Prise en charge externe (Médecins…)</a:t>
              </a:r>
            </a:p>
          </p:txBody>
        </p:sp>
      </p:grpSp>
      <p:sp>
        <p:nvSpPr>
          <p:cNvPr id="53320" name="Line 72"/>
          <p:cNvSpPr>
            <a:spLocks noChangeShapeType="1"/>
          </p:cNvSpPr>
          <p:nvPr/>
        </p:nvSpPr>
        <p:spPr bwMode="auto">
          <a:xfrm flipH="1">
            <a:off x="1876425" y="2924175"/>
            <a:ext cx="1885950" cy="352425"/>
          </a:xfrm>
          <a:prstGeom prst="line">
            <a:avLst/>
          </a:prstGeom>
          <a:noFill/>
          <a:ln w="31750">
            <a:solidFill>
              <a:schemeClr val="bg2"/>
            </a:solidFill>
            <a:round/>
            <a:headEnd/>
            <a:tailEnd type="triangle" w="med" len="med"/>
          </a:ln>
          <a:effectLst/>
        </p:spPr>
        <p:txBody>
          <a:bodyPr/>
          <a:lstStyle/>
          <a:p>
            <a:endParaRPr lang="fr-FR"/>
          </a:p>
        </p:txBody>
      </p:sp>
      <p:sp>
        <p:nvSpPr>
          <p:cNvPr id="53321" name="Line 73"/>
          <p:cNvSpPr>
            <a:spLocks noChangeShapeType="1"/>
          </p:cNvSpPr>
          <p:nvPr/>
        </p:nvSpPr>
        <p:spPr bwMode="auto">
          <a:xfrm>
            <a:off x="3771900" y="2914650"/>
            <a:ext cx="0" cy="349250"/>
          </a:xfrm>
          <a:prstGeom prst="line">
            <a:avLst/>
          </a:prstGeom>
          <a:noFill/>
          <a:ln w="31750">
            <a:solidFill>
              <a:schemeClr val="bg2"/>
            </a:solidFill>
            <a:round/>
            <a:headEnd/>
            <a:tailEnd type="triangle" w="med" len="med"/>
          </a:ln>
          <a:effectLst/>
        </p:spPr>
        <p:txBody>
          <a:bodyPr/>
          <a:lstStyle/>
          <a:p>
            <a:endParaRPr lang="fr-FR"/>
          </a:p>
        </p:txBody>
      </p:sp>
      <p:sp>
        <p:nvSpPr>
          <p:cNvPr id="53322" name="Line 74"/>
          <p:cNvSpPr>
            <a:spLocks noChangeShapeType="1"/>
          </p:cNvSpPr>
          <p:nvPr/>
        </p:nvSpPr>
        <p:spPr bwMode="auto">
          <a:xfrm>
            <a:off x="3781425" y="2924175"/>
            <a:ext cx="2114550" cy="400050"/>
          </a:xfrm>
          <a:prstGeom prst="line">
            <a:avLst/>
          </a:prstGeom>
          <a:noFill/>
          <a:ln w="31750">
            <a:solidFill>
              <a:schemeClr val="bg2"/>
            </a:solidFill>
            <a:round/>
            <a:headEnd/>
            <a:tailEnd type="triangle" w="med" len="med"/>
          </a:ln>
          <a:effectLst/>
        </p:spPr>
        <p:txBody>
          <a:bodyPr/>
          <a:lstStyle/>
          <a:p>
            <a:endParaRPr lang="fr-FR"/>
          </a:p>
        </p:txBody>
      </p:sp>
      <p:grpSp>
        <p:nvGrpSpPr>
          <p:cNvPr id="53324" name="Group 76"/>
          <p:cNvGrpSpPr>
            <a:grpSpLocks/>
          </p:cNvGrpSpPr>
          <p:nvPr/>
        </p:nvGrpSpPr>
        <p:grpSpPr bwMode="auto">
          <a:xfrm>
            <a:off x="3667125" y="5257800"/>
            <a:ext cx="1096963" cy="1069975"/>
            <a:chOff x="1496" y="3074"/>
            <a:chExt cx="1380" cy="674"/>
          </a:xfrm>
        </p:grpSpPr>
        <p:sp>
          <p:nvSpPr>
            <p:cNvPr id="53325" name="AutoShape 77"/>
            <p:cNvSpPr>
              <a:spLocks noChangeArrowheads="1"/>
            </p:cNvSpPr>
            <p:nvPr/>
          </p:nvSpPr>
          <p:spPr bwMode="auto">
            <a:xfrm>
              <a:off x="1496" y="3074"/>
              <a:ext cx="1380" cy="486"/>
            </a:xfrm>
            <a:prstGeom prst="roundRect">
              <a:avLst>
                <a:gd name="adj" fmla="val 16667"/>
              </a:avLst>
            </a:prstGeom>
            <a:noFill/>
            <a:ln w="28575">
              <a:solidFill>
                <a:srgbClr val="0000FF"/>
              </a:solidFill>
              <a:round/>
              <a:headEnd/>
              <a:tailEnd/>
            </a:ln>
            <a:effectLst/>
          </p:spPr>
          <p:txBody>
            <a:bodyPr wrap="none" anchor="ctr"/>
            <a:lstStyle/>
            <a:p>
              <a:endParaRPr lang="fr-FR"/>
            </a:p>
          </p:txBody>
        </p:sp>
        <p:sp>
          <p:nvSpPr>
            <p:cNvPr id="53326" name="Text Box 78"/>
            <p:cNvSpPr txBox="1">
              <a:spLocks noChangeArrowheads="1"/>
            </p:cNvSpPr>
            <p:nvPr/>
          </p:nvSpPr>
          <p:spPr bwMode="auto">
            <a:xfrm>
              <a:off x="1518" y="3108"/>
              <a:ext cx="1290" cy="640"/>
            </a:xfrm>
            <a:prstGeom prst="rect">
              <a:avLst/>
            </a:prstGeom>
            <a:noFill/>
            <a:ln w="9525">
              <a:noFill/>
              <a:miter lim="800000"/>
              <a:headEnd/>
              <a:tailEnd/>
            </a:ln>
            <a:effectLst/>
          </p:spPr>
          <p:txBody>
            <a:bodyPr>
              <a:spAutoFit/>
            </a:bodyPr>
            <a:lstStyle/>
            <a:p>
              <a:pPr algn="l">
                <a:spcBef>
                  <a:spcPct val="50000"/>
                </a:spcBef>
                <a:buFontTx/>
                <a:buChar char="-"/>
              </a:pPr>
              <a:r>
                <a:rPr lang="fr-FR" sz="900" dirty="0" smtClean="0">
                  <a:solidFill>
                    <a:schemeClr val="bg2"/>
                  </a:solidFill>
                </a:rPr>
                <a:t>Formation d’adaptation</a:t>
              </a:r>
            </a:p>
            <a:p>
              <a:pPr algn="l">
                <a:spcBef>
                  <a:spcPct val="50000"/>
                </a:spcBef>
                <a:buFontTx/>
                <a:buChar char="-"/>
              </a:pPr>
              <a:r>
                <a:rPr lang="fr-FR" sz="900" dirty="0" smtClean="0">
                  <a:solidFill>
                    <a:schemeClr val="bg2"/>
                  </a:solidFill>
                </a:rPr>
                <a:t>Bilan </a:t>
              </a:r>
              <a:r>
                <a:rPr lang="fr-FR" sz="900" smtClean="0">
                  <a:solidFill>
                    <a:schemeClr val="bg2"/>
                  </a:solidFill>
                </a:rPr>
                <a:t>professionnel …</a:t>
              </a:r>
              <a:endParaRPr lang="fr-FR" sz="900" dirty="0" smtClean="0">
                <a:solidFill>
                  <a:schemeClr val="bg2"/>
                </a:solidFill>
              </a:endParaRPr>
            </a:p>
            <a:p>
              <a:pPr algn="l">
                <a:spcBef>
                  <a:spcPct val="50000"/>
                </a:spcBef>
                <a:buFontTx/>
                <a:buChar char="-"/>
              </a:pPr>
              <a:endParaRPr lang="fr-FR" sz="1300" dirty="0">
                <a:solidFill>
                  <a:schemeClr val="bg2"/>
                </a:solidFill>
              </a:endParaRPr>
            </a:p>
          </p:txBody>
        </p:sp>
      </p:grpSp>
      <p:sp>
        <p:nvSpPr>
          <p:cNvPr id="53327" name="Line 79"/>
          <p:cNvSpPr>
            <a:spLocks noChangeShapeType="1"/>
          </p:cNvSpPr>
          <p:nvPr/>
        </p:nvSpPr>
        <p:spPr bwMode="auto">
          <a:xfrm>
            <a:off x="4089400" y="4860925"/>
            <a:ext cx="9525" cy="381000"/>
          </a:xfrm>
          <a:prstGeom prst="line">
            <a:avLst/>
          </a:prstGeom>
          <a:noFill/>
          <a:ln w="31750">
            <a:solidFill>
              <a:schemeClr val="bg2"/>
            </a:solidFill>
            <a:round/>
            <a:headEnd/>
            <a:tailEnd type="triangle" w="med" len="med"/>
          </a:ln>
          <a:effectLst/>
        </p:spPr>
        <p:txBody>
          <a:bodyPr/>
          <a:lstStyle/>
          <a:p>
            <a:endParaRPr lang="fr-FR"/>
          </a:p>
        </p:txBody>
      </p:sp>
      <p:grpSp>
        <p:nvGrpSpPr>
          <p:cNvPr id="53328" name="Group 80"/>
          <p:cNvGrpSpPr>
            <a:grpSpLocks/>
          </p:cNvGrpSpPr>
          <p:nvPr/>
        </p:nvGrpSpPr>
        <p:grpSpPr bwMode="auto">
          <a:xfrm>
            <a:off x="4924425" y="5238750"/>
            <a:ext cx="989013" cy="865188"/>
            <a:chOff x="1496" y="3074"/>
            <a:chExt cx="1380" cy="545"/>
          </a:xfrm>
        </p:grpSpPr>
        <p:sp>
          <p:nvSpPr>
            <p:cNvPr id="53329" name="AutoShape 81"/>
            <p:cNvSpPr>
              <a:spLocks noChangeArrowheads="1"/>
            </p:cNvSpPr>
            <p:nvPr/>
          </p:nvSpPr>
          <p:spPr bwMode="auto">
            <a:xfrm>
              <a:off x="1496" y="3074"/>
              <a:ext cx="1380" cy="486"/>
            </a:xfrm>
            <a:prstGeom prst="roundRect">
              <a:avLst>
                <a:gd name="adj" fmla="val 16667"/>
              </a:avLst>
            </a:prstGeom>
            <a:noFill/>
            <a:ln w="28575">
              <a:solidFill>
                <a:srgbClr val="FF0000"/>
              </a:solidFill>
              <a:round/>
              <a:headEnd/>
              <a:tailEnd/>
            </a:ln>
            <a:effectLst/>
          </p:spPr>
          <p:txBody>
            <a:bodyPr wrap="none" anchor="ctr"/>
            <a:lstStyle/>
            <a:p>
              <a:endParaRPr lang="fr-FR"/>
            </a:p>
          </p:txBody>
        </p:sp>
        <p:sp>
          <p:nvSpPr>
            <p:cNvPr id="53330" name="Text Box 82"/>
            <p:cNvSpPr txBox="1">
              <a:spLocks noChangeArrowheads="1"/>
            </p:cNvSpPr>
            <p:nvPr/>
          </p:nvSpPr>
          <p:spPr bwMode="auto">
            <a:xfrm>
              <a:off x="1518" y="3108"/>
              <a:ext cx="1289" cy="511"/>
            </a:xfrm>
            <a:prstGeom prst="rect">
              <a:avLst/>
            </a:prstGeom>
            <a:noFill/>
            <a:ln w="9525">
              <a:noFill/>
              <a:miter lim="800000"/>
              <a:headEnd/>
              <a:tailEnd/>
            </a:ln>
            <a:effectLst/>
          </p:spPr>
          <p:txBody>
            <a:bodyPr>
              <a:spAutoFit/>
            </a:bodyPr>
            <a:lstStyle/>
            <a:p>
              <a:pPr algn="l">
                <a:spcBef>
                  <a:spcPct val="50000"/>
                </a:spcBef>
              </a:pPr>
              <a:endParaRPr lang="fr-FR" sz="800">
                <a:solidFill>
                  <a:schemeClr val="bg2"/>
                </a:solidFill>
              </a:endParaRPr>
            </a:p>
            <a:p>
              <a:pPr algn="l">
                <a:spcBef>
                  <a:spcPct val="50000"/>
                </a:spcBef>
              </a:pPr>
              <a:r>
                <a:rPr lang="fr-FR" sz="1300">
                  <a:solidFill>
                    <a:schemeClr val="bg2"/>
                  </a:solidFill>
                </a:rPr>
                <a:t>Manager</a:t>
              </a:r>
            </a:p>
            <a:p>
              <a:pPr algn="l">
                <a:spcBef>
                  <a:spcPct val="50000"/>
                </a:spcBef>
              </a:pPr>
              <a:endParaRPr lang="fr-FR" sz="1300">
                <a:solidFill>
                  <a:schemeClr val="bg2"/>
                </a:solidFill>
              </a:endParaRPr>
            </a:p>
          </p:txBody>
        </p:sp>
      </p:grpSp>
      <p:grpSp>
        <p:nvGrpSpPr>
          <p:cNvPr id="53331" name="Group 83"/>
          <p:cNvGrpSpPr>
            <a:grpSpLocks/>
          </p:cNvGrpSpPr>
          <p:nvPr/>
        </p:nvGrpSpPr>
        <p:grpSpPr bwMode="auto">
          <a:xfrm>
            <a:off x="6016625" y="5226050"/>
            <a:ext cx="717550" cy="865188"/>
            <a:chOff x="1496" y="3074"/>
            <a:chExt cx="1380" cy="545"/>
          </a:xfrm>
        </p:grpSpPr>
        <p:sp>
          <p:nvSpPr>
            <p:cNvPr id="53332" name="AutoShape 84"/>
            <p:cNvSpPr>
              <a:spLocks noChangeArrowheads="1"/>
            </p:cNvSpPr>
            <p:nvPr/>
          </p:nvSpPr>
          <p:spPr bwMode="auto">
            <a:xfrm>
              <a:off x="1496" y="3074"/>
              <a:ext cx="1380" cy="486"/>
            </a:xfrm>
            <a:prstGeom prst="roundRect">
              <a:avLst>
                <a:gd name="adj" fmla="val 16667"/>
              </a:avLst>
            </a:prstGeom>
            <a:noFill/>
            <a:ln w="28575">
              <a:solidFill>
                <a:srgbClr val="FF0000"/>
              </a:solidFill>
              <a:round/>
              <a:headEnd/>
              <a:tailEnd/>
            </a:ln>
            <a:effectLst/>
          </p:spPr>
          <p:txBody>
            <a:bodyPr wrap="none" anchor="ctr"/>
            <a:lstStyle/>
            <a:p>
              <a:endParaRPr lang="fr-FR"/>
            </a:p>
          </p:txBody>
        </p:sp>
        <p:sp>
          <p:nvSpPr>
            <p:cNvPr id="53333" name="Text Box 85"/>
            <p:cNvSpPr txBox="1">
              <a:spLocks noChangeArrowheads="1"/>
            </p:cNvSpPr>
            <p:nvPr/>
          </p:nvSpPr>
          <p:spPr bwMode="auto">
            <a:xfrm>
              <a:off x="1518" y="3108"/>
              <a:ext cx="1289" cy="511"/>
            </a:xfrm>
            <a:prstGeom prst="rect">
              <a:avLst/>
            </a:prstGeom>
            <a:noFill/>
            <a:ln w="9525">
              <a:noFill/>
              <a:miter lim="800000"/>
              <a:headEnd/>
              <a:tailEnd/>
            </a:ln>
            <a:effectLst/>
          </p:spPr>
          <p:txBody>
            <a:bodyPr>
              <a:spAutoFit/>
            </a:bodyPr>
            <a:lstStyle/>
            <a:p>
              <a:pPr algn="l">
                <a:spcBef>
                  <a:spcPct val="50000"/>
                </a:spcBef>
              </a:pPr>
              <a:endParaRPr lang="fr-FR" sz="800">
                <a:solidFill>
                  <a:schemeClr val="bg2"/>
                </a:solidFill>
              </a:endParaRPr>
            </a:p>
            <a:p>
              <a:pPr algn="l">
                <a:spcBef>
                  <a:spcPct val="50000"/>
                </a:spcBef>
              </a:pPr>
              <a:r>
                <a:rPr lang="fr-FR" sz="1300">
                  <a:solidFill>
                    <a:schemeClr val="bg2"/>
                  </a:solidFill>
                </a:rPr>
                <a:t>RRH</a:t>
              </a:r>
            </a:p>
            <a:p>
              <a:pPr algn="l">
                <a:spcBef>
                  <a:spcPct val="50000"/>
                </a:spcBef>
              </a:pPr>
              <a:endParaRPr lang="fr-FR" sz="1300">
                <a:solidFill>
                  <a:schemeClr val="bg2"/>
                </a:solidFill>
              </a:endParaRPr>
            </a:p>
          </p:txBody>
        </p:sp>
      </p:grpSp>
      <p:sp>
        <p:nvSpPr>
          <p:cNvPr id="53334" name="Line 86"/>
          <p:cNvSpPr>
            <a:spLocks noChangeShapeType="1"/>
          </p:cNvSpPr>
          <p:nvPr/>
        </p:nvSpPr>
        <p:spPr bwMode="auto">
          <a:xfrm>
            <a:off x="5410200" y="4867275"/>
            <a:ext cx="9525" cy="381000"/>
          </a:xfrm>
          <a:prstGeom prst="line">
            <a:avLst/>
          </a:prstGeom>
          <a:noFill/>
          <a:ln w="31750">
            <a:solidFill>
              <a:schemeClr val="bg2"/>
            </a:solidFill>
            <a:round/>
            <a:headEnd/>
            <a:tailEnd type="triangle" w="med" len="med"/>
          </a:ln>
          <a:effectLst/>
        </p:spPr>
        <p:txBody>
          <a:bodyPr/>
          <a:lstStyle/>
          <a:p>
            <a:endParaRPr lang="fr-FR"/>
          </a:p>
        </p:txBody>
      </p:sp>
      <p:sp>
        <p:nvSpPr>
          <p:cNvPr id="53335" name="Line 87"/>
          <p:cNvSpPr>
            <a:spLocks noChangeShapeType="1"/>
          </p:cNvSpPr>
          <p:nvPr/>
        </p:nvSpPr>
        <p:spPr bwMode="auto">
          <a:xfrm>
            <a:off x="6350000" y="4864100"/>
            <a:ext cx="9525" cy="381000"/>
          </a:xfrm>
          <a:prstGeom prst="line">
            <a:avLst/>
          </a:prstGeom>
          <a:noFill/>
          <a:ln w="31750">
            <a:solidFill>
              <a:schemeClr val="bg2"/>
            </a:solidFill>
            <a:round/>
            <a:headEnd/>
            <a:tailEnd type="triangle" w="med" len="med"/>
          </a:ln>
          <a:effectLst/>
        </p:spPr>
        <p:txBody>
          <a:bodyPr/>
          <a:lstStyle/>
          <a:p>
            <a:endParaRPr lang="fr-FR"/>
          </a:p>
        </p:txBody>
      </p:sp>
      <p:sp>
        <p:nvSpPr>
          <p:cNvPr id="53345" name="Text Box 97"/>
          <p:cNvSpPr txBox="1">
            <a:spLocks noChangeArrowheads="1"/>
          </p:cNvSpPr>
          <p:nvPr/>
        </p:nvSpPr>
        <p:spPr bwMode="auto">
          <a:xfrm>
            <a:off x="457200" y="140970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8 – Orienter le salarié</a:t>
            </a:r>
          </a:p>
        </p:txBody>
      </p:sp>
      <p:sp>
        <p:nvSpPr>
          <p:cNvPr id="53346" name="Text Box 98"/>
          <p:cNvSpPr txBox="1">
            <a:spLocks noChangeArrowheads="1"/>
          </p:cNvSpPr>
          <p:nvPr/>
        </p:nvSpPr>
        <p:spPr bwMode="auto">
          <a:xfrm>
            <a:off x="342900" y="1838325"/>
            <a:ext cx="6372225" cy="336550"/>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PROCESSUS</a:t>
            </a:r>
          </a:p>
        </p:txBody>
      </p:sp>
      <p:sp>
        <p:nvSpPr>
          <p:cNvPr id="53348" name="Line 100"/>
          <p:cNvSpPr>
            <a:spLocks noChangeShapeType="1"/>
          </p:cNvSpPr>
          <p:nvPr/>
        </p:nvSpPr>
        <p:spPr bwMode="auto">
          <a:xfrm>
            <a:off x="739775" y="3797300"/>
            <a:ext cx="1819275" cy="0"/>
          </a:xfrm>
          <a:prstGeom prst="line">
            <a:avLst/>
          </a:prstGeom>
          <a:noFill/>
          <a:ln w="9525">
            <a:solidFill>
              <a:schemeClr val="tx1"/>
            </a:solidFill>
            <a:round/>
            <a:headEnd/>
            <a:tailEnd/>
          </a:ln>
          <a:effectLst/>
        </p:spPr>
        <p:txBody>
          <a:bodyPr/>
          <a:lstStyle/>
          <a:p>
            <a:endParaRPr lang="fr-FR"/>
          </a:p>
        </p:txBody>
      </p:sp>
      <p:sp>
        <p:nvSpPr>
          <p:cNvPr id="53353" name="Line 105"/>
          <p:cNvSpPr>
            <a:spLocks noChangeShapeType="1"/>
          </p:cNvSpPr>
          <p:nvPr/>
        </p:nvSpPr>
        <p:spPr bwMode="auto">
          <a:xfrm>
            <a:off x="5816600" y="6550025"/>
            <a:ext cx="0" cy="361950"/>
          </a:xfrm>
          <a:prstGeom prst="line">
            <a:avLst/>
          </a:prstGeom>
          <a:noFill/>
          <a:ln w="31750">
            <a:solidFill>
              <a:schemeClr val="bg2"/>
            </a:solidFill>
            <a:round/>
            <a:headEnd/>
            <a:tailEnd type="triangle" w="med" len="med"/>
          </a:ln>
          <a:effectLst/>
        </p:spPr>
        <p:txBody>
          <a:bodyPr/>
          <a:lstStyle/>
          <a:p>
            <a:endParaRPr lang="fr-FR"/>
          </a:p>
        </p:txBody>
      </p:sp>
      <p:sp>
        <p:nvSpPr>
          <p:cNvPr id="53354" name="Line 106"/>
          <p:cNvSpPr>
            <a:spLocks noChangeShapeType="1"/>
          </p:cNvSpPr>
          <p:nvPr/>
        </p:nvSpPr>
        <p:spPr bwMode="auto">
          <a:xfrm>
            <a:off x="5800725" y="6524625"/>
            <a:ext cx="581025" cy="9525"/>
          </a:xfrm>
          <a:prstGeom prst="line">
            <a:avLst/>
          </a:prstGeom>
          <a:noFill/>
          <a:ln w="31750">
            <a:solidFill>
              <a:schemeClr val="bg2"/>
            </a:solidFill>
            <a:round/>
            <a:headEnd/>
            <a:tailEnd/>
          </a:ln>
          <a:effectLst/>
        </p:spPr>
        <p:txBody>
          <a:bodyPr/>
          <a:lstStyle/>
          <a:p>
            <a:endParaRPr lang="fr-FR"/>
          </a:p>
        </p:txBody>
      </p:sp>
      <p:sp>
        <p:nvSpPr>
          <p:cNvPr id="53355" name="Line 107"/>
          <p:cNvSpPr>
            <a:spLocks noChangeShapeType="1"/>
          </p:cNvSpPr>
          <p:nvPr/>
        </p:nvSpPr>
        <p:spPr bwMode="auto">
          <a:xfrm>
            <a:off x="6372225" y="6000750"/>
            <a:ext cx="0" cy="514350"/>
          </a:xfrm>
          <a:prstGeom prst="line">
            <a:avLst/>
          </a:prstGeom>
          <a:noFill/>
          <a:ln w="31750">
            <a:solidFill>
              <a:schemeClr val="bg2"/>
            </a:solidFill>
            <a:round/>
            <a:headEnd/>
            <a:tailEnd/>
          </a:ln>
          <a:effectLst/>
        </p:spPr>
        <p:txBody>
          <a:bodyPr/>
          <a:lstStyle/>
          <a:p>
            <a:endParaRPr lang="fr-FR"/>
          </a:p>
        </p:txBody>
      </p:sp>
      <p:sp>
        <p:nvSpPr>
          <p:cNvPr id="53356" name="Line 108"/>
          <p:cNvSpPr>
            <a:spLocks noChangeShapeType="1"/>
          </p:cNvSpPr>
          <p:nvPr/>
        </p:nvSpPr>
        <p:spPr bwMode="auto">
          <a:xfrm>
            <a:off x="5391150" y="6000750"/>
            <a:ext cx="0" cy="523875"/>
          </a:xfrm>
          <a:prstGeom prst="line">
            <a:avLst/>
          </a:prstGeom>
          <a:noFill/>
          <a:ln w="31750">
            <a:solidFill>
              <a:schemeClr val="bg2"/>
            </a:solidFill>
            <a:round/>
            <a:headEnd/>
            <a:tailEnd/>
          </a:ln>
          <a:effectLst/>
        </p:spPr>
        <p:txBody>
          <a:bodyPr/>
          <a:lstStyle/>
          <a:p>
            <a:endParaRPr lang="fr-FR"/>
          </a:p>
        </p:txBody>
      </p:sp>
      <p:sp>
        <p:nvSpPr>
          <p:cNvPr id="59" name="Line 106"/>
          <p:cNvSpPr>
            <a:spLocks noChangeShapeType="1"/>
          </p:cNvSpPr>
          <p:nvPr/>
        </p:nvSpPr>
        <p:spPr bwMode="auto">
          <a:xfrm>
            <a:off x="5362575" y="6515100"/>
            <a:ext cx="581025" cy="9525"/>
          </a:xfrm>
          <a:prstGeom prst="line">
            <a:avLst/>
          </a:prstGeom>
          <a:noFill/>
          <a:ln w="31750">
            <a:solidFill>
              <a:schemeClr val="bg2"/>
            </a:solidFill>
            <a:round/>
            <a:headEnd/>
            <a:tailEnd/>
          </a:ln>
          <a:effectLst/>
        </p:spPr>
        <p:txBody>
          <a:bodyPr/>
          <a:lstStyle/>
          <a:p>
            <a:endParaRPr lang="fr-F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Espace réservé du numéro de diapositive 4"/>
          <p:cNvSpPr>
            <a:spLocks noGrp="1" noChangeArrowheads="1"/>
          </p:cNvSpPr>
          <p:nvPr>
            <p:ph type="sldNum" sz="quarter" idx="10"/>
          </p:nvPr>
        </p:nvSpPr>
        <p:spPr/>
        <p:txBody>
          <a:bodyPr/>
          <a:lstStyle/>
          <a:p>
            <a:pPr>
              <a:defRPr/>
            </a:pPr>
            <a:fld id="{11628FBD-BCB9-46AC-A462-2AC01BD70757}" type="slidenum">
              <a:rPr lang="fr-FR"/>
              <a:pPr>
                <a:defRPr/>
              </a:pPr>
              <a:t>75</a:t>
            </a:fld>
            <a:endParaRPr lang="fr-FR"/>
          </a:p>
        </p:txBody>
      </p:sp>
      <p:sp>
        <p:nvSpPr>
          <p:cNvPr id="168963" name="Text Box 3"/>
          <p:cNvSpPr txBox="1">
            <a:spLocks noChangeArrowheads="1"/>
          </p:cNvSpPr>
          <p:nvPr/>
        </p:nvSpPr>
        <p:spPr bwMode="auto">
          <a:xfrm>
            <a:off x="-2035175" y="23272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168964" name="Text Box 4"/>
          <p:cNvSpPr txBox="1">
            <a:spLocks noChangeArrowheads="1"/>
          </p:cNvSpPr>
          <p:nvPr/>
        </p:nvSpPr>
        <p:spPr bwMode="auto">
          <a:xfrm>
            <a:off x="-1819275" y="25431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169004" name="Text Box 44"/>
          <p:cNvSpPr txBox="1">
            <a:spLocks noChangeArrowheads="1"/>
          </p:cNvSpPr>
          <p:nvPr/>
        </p:nvSpPr>
        <p:spPr bwMode="auto">
          <a:xfrm>
            <a:off x="466725" y="4762500"/>
            <a:ext cx="6162675"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sp>
        <p:nvSpPr>
          <p:cNvPr id="169005" name="AutoShape 45"/>
          <p:cNvSpPr>
            <a:spLocks noChangeArrowheads="1"/>
          </p:cNvSpPr>
          <p:nvPr/>
        </p:nvSpPr>
        <p:spPr bwMode="auto">
          <a:xfrm>
            <a:off x="349250" y="5111750"/>
            <a:ext cx="6353175" cy="2828925"/>
          </a:xfrm>
          <a:prstGeom prst="roundRect">
            <a:avLst>
              <a:gd name="adj" fmla="val 16667"/>
            </a:avLst>
          </a:prstGeom>
          <a:noFill/>
          <a:ln w="38100">
            <a:solidFill>
              <a:srgbClr val="0000FF"/>
            </a:solidFill>
            <a:round/>
            <a:headEnd/>
            <a:tailEnd/>
          </a:ln>
          <a:effectLst/>
        </p:spPr>
        <p:txBody>
          <a:bodyPr wrap="none" anchor="ctr"/>
          <a:lstStyle/>
          <a:p>
            <a:endParaRPr lang="fr-FR"/>
          </a:p>
        </p:txBody>
      </p:sp>
      <p:sp>
        <p:nvSpPr>
          <p:cNvPr id="169008" name="Text Box 48"/>
          <p:cNvSpPr txBox="1">
            <a:spLocks noChangeArrowheads="1"/>
          </p:cNvSpPr>
          <p:nvPr/>
        </p:nvSpPr>
        <p:spPr bwMode="auto">
          <a:xfrm>
            <a:off x="377825" y="8131175"/>
            <a:ext cx="6162675"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sp>
        <p:nvSpPr>
          <p:cNvPr id="169011" name="Text Box 51"/>
          <p:cNvSpPr txBox="1">
            <a:spLocks noChangeArrowheads="1"/>
          </p:cNvSpPr>
          <p:nvPr/>
        </p:nvSpPr>
        <p:spPr bwMode="auto">
          <a:xfrm>
            <a:off x="314325" y="1952625"/>
            <a:ext cx="60483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ILLUSTRATION DU PROCESSUS</a:t>
            </a:r>
          </a:p>
        </p:txBody>
      </p:sp>
      <p:grpSp>
        <p:nvGrpSpPr>
          <p:cNvPr id="169017" name="Group 57"/>
          <p:cNvGrpSpPr>
            <a:grpSpLocks/>
          </p:cNvGrpSpPr>
          <p:nvPr/>
        </p:nvGrpSpPr>
        <p:grpSpPr bwMode="auto">
          <a:xfrm>
            <a:off x="352425" y="2409825"/>
            <a:ext cx="6381750" cy="2276475"/>
            <a:chOff x="150" y="1314"/>
            <a:chExt cx="4020" cy="1434"/>
          </a:xfrm>
        </p:grpSpPr>
        <p:sp>
          <p:nvSpPr>
            <p:cNvPr id="169002" name="Text Box 42"/>
            <p:cNvSpPr txBox="1">
              <a:spLocks noChangeArrowheads="1"/>
            </p:cNvSpPr>
            <p:nvPr/>
          </p:nvSpPr>
          <p:spPr bwMode="auto">
            <a:xfrm>
              <a:off x="150" y="1608"/>
              <a:ext cx="3972" cy="940"/>
            </a:xfrm>
            <a:prstGeom prst="rect">
              <a:avLst/>
            </a:prstGeom>
            <a:noFill/>
            <a:ln w="9525">
              <a:noFill/>
              <a:miter lim="800000"/>
              <a:headEnd/>
              <a:tailEnd/>
            </a:ln>
            <a:effectLst/>
          </p:spPr>
          <p:txBody>
            <a:bodyPr>
              <a:spAutoFit/>
            </a:bodyPr>
            <a:lstStyle/>
            <a:p>
              <a:pPr algn="just">
                <a:spcBef>
                  <a:spcPct val="50000"/>
                </a:spcBef>
              </a:pPr>
              <a:r>
                <a:rPr lang="fr-FR" sz="1300" dirty="0">
                  <a:solidFill>
                    <a:schemeClr val="bg2"/>
                  </a:solidFill>
                </a:rPr>
                <a:t>Le salarié expose les raisons de son mal être en parlant de ses soucis personnels :</a:t>
              </a:r>
            </a:p>
            <a:p>
              <a:pPr algn="just">
                <a:spcBef>
                  <a:spcPct val="50000"/>
                </a:spcBef>
              </a:pPr>
              <a:r>
                <a:rPr lang="fr-FR" sz="1300" dirty="0">
                  <a:solidFill>
                    <a:schemeClr val="bg2"/>
                  </a:solidFill>
                </a:rPr>
                <a:t>La porosité de plus en plus prégnante entre vie privée et vie</a:t>
              </a:r>
              <a:r>
                <a:rPr lang="fr-FR" sz="1300" dirty="0" smtClean="0">
                  <a:solidFill>
                    <a:schemeClr val="bg2"/>
                  </a:solidFill>
                </a:rPr>
                <a:t> professionnelle </a:t>
              </a:r>
              <a:r>
                <a:rPr lang="fr-FR" sz="1300" dirty="0">
                  <a:solidFill>
                    <a:schemeClr val="bg2"/>
                  </a:solidFill>
                </a:rPr>
                <a:t>fait que si quelqu’un va mal dans sa vie privée cela a</a:t>
              </a:r>
              <a:r>
                <a:rPr lang="fr-FR" sz="1300" dirty="0" smtClean="0">
                  <a:solidFill>
                    <a:schemeClr val="bg2"/>
                  </a:solidFill>
                </a:rPr>
                <a:t> des </a:t>
              </a:r>
              <a:r>
                <a:rPr lang="fr-FR" sz="1300" dirty="0">
                  <a:solidFill>
                    <a:schemeClr val="bg2"/>
                  </a:solidFill>
                </a:rPr>
                <a:t>conséquences dans sa vie professionnelle. L’inverse est vrai également. </a:t>
              </a:r>
              <a:endParaRPr lang="fr-FR" sz="1300" dirty="0" smtClean="0">
                <a:solidFill>
                  <a:schemeClr val="bg2"/>
                </a:solidFill>
              </a:endParaRPr>
            </a:p>
            <a:p>
              <a:pPr algn="just">
                <a:spcBef>
                  <a:spcPct val="50000"/>
                </a:spcBef>
                <a:buFont typeface="Wingdings" pitchFamily="2" charset="2"/>
                <a:buNone/>
              </a:pPr>
              <a:r>
                <a:rPr lang="fr-FR" sz="1300" dirty="0" err="1" smtClean="0">
                  <a:solidFill>
                    <a:schemeClr val="bg2"/>
                  </a:solidFill>
                  <a:sym typeface="Wingdings" pitchFamily="2" charset="2"/>
                </a:rPr>
                <a:t></a:t>
              </a:r>
              <a:r>
                <a:rPr lang="fr-FR" sz="1300" dirty="0" smtClean="0">
                  <a:solidFill>
                    <a:schemeClr val="bg2"/>
                  </a:solidFill>
                  <a:sym typeface="Wingdings" pitchFamily="2" charset="2"/>
                </a:rPr>
                <a:t> </a:t>
              </a:r>
              <a:r>
                <a:rPr lang="fr-FR" sz="1300" dirty="0">
                  <a:solidFill>
                    <a:schemeClr val="bg2"/>
                  </a:solidFill>
                </a:rPr>
                <a:t>L’écoute est importante, mais les assistantes sociales et/ou les 	services sociaux de son domicile seront plus à même de l’aider à</a:t>
              </a:r>
              <a:r>
                <a:rPr lang="fr-FR" sz="1300" dirty="0" smtClean="0">
                  <a:solidFill>
                    <a:schemeClr val="bg2"/>
                  </a:solidFill>
                </a:rPr>
                <a:t> régler </a:t>
              </a:r>
              <a:r>
                <a:rPr lang="fr-FR" sz="1300" dirty="0">
                  <a:solidFill>
                    <a:schemeClr val="bg2"/>
                  </a:solidFill>
                </a:rPr>
                <a:t>son problème. </a:t>
              </a:r>
            </a:p>
          </p:txBody>
        </p:sp>
        <p:sp>
          <p:nvSpPr>
            <p:cNvPr id="169003" name="AutoShape 43"/>
            <p:cNvSpPr>
              <a:spLocks noChangeArrowheads="1"/>
            </p:cNvSpPr>
            <p:nvPr/>
          </p:nvSpPr>
          <p:spPr bwMode="auto">
            <a:xfrm>
              <a:off x="168" y="1314"/>
              <a:ext cx="4002" cy="1434"/>
            </a:xfrm>
            <a:prstGeom prst="roundRect">
              <a:avLst>
                <a:gd name="adj" fmla="val 16667"/>
              </a:avLst>
            </a:prstGeom>
            <a:noFill/>
            <a:ln w="38100">
              <a:solidFill>
                <a:srgbClr val="FF6600"/>
              </a:solidFill>
              <a:round/>
              <a:headEnd/>
              <a:tailEnd/>
            </a:ln>
            <a:effectLst/>
          </p:spPr>
          <p:txBody>
            <a:bodyPr wrap="none" anchor="ctr"/>
            <a:lstStyle/>
            <a:p>
              <a:endParaRPr lang="fr-FR"/>
            </a:p>
          </p:txBody>
        </p:sp>
        <p:sp>
          <p:nvSpPr>
            <p:cNvPr id="169014" name="Text Box 54"/>
            <p:cNvSpPr txBox="1">
              <a:spLocks noChangeArrowheads="1"/>
            </p:cNvSpPr>
            <p:nvPr/>
          </p:nvSpPr>
          <p:spPr bwMode="auto">
            <a:xfrm>
              <a:off x="248" y="1345"/>
              <a:ext cx="1798" cy="192"/>
            </a:xfrm>
            <a:prstGeom prst="rect">
              <a:avLst/>
            </a:prstGeom>
            <a:noFill/>
            <a:ln w="9525">
              <a:noFill/>
              <a:miter lim="800000"/>
              <a:headEnd/>
              <a:tailEnd/>
            </a:ln>
            <a:effectLst/>
          </p:spPr>
          <p:txBody>
            <a:bodyPr wrap="none">
              <a:spAutoFit/>
            </a:bodyPr>
            <a:lstStyle/>
            <a:p>
              <a:pPr algn="l"/>
              <a:r>
                <a:rPr lang="fr-FR" sz="1300" b="1">
                  <a:solidFill>
                    <a:schemeClr val="bg2"/>
                  </a:solidFill>
                  <a:sym typeface="Wingdings" pitchFamily="2" charset="2"/>
                </a:rPr>
                <a:t> </a:t>
              </a:r>
              <a:r>
                <a:rPr lang="fr-FR" sz="1400" b="1" u="sng">
                  <a:solidFill>
                    <a:schemeClr val="bg2"/>
                  </a:solidFill>
                </a:rPr>
                <a:t>Problème extra professionnel</a:t>
              </a:r>
            </a:p>
          </p:txBody>
        </p:sp>
      </p:grpSp>
      <p:grpSp>
        <p:nvGrpSpPr>
          <p:cNvPr id="169016" name="Group 56"/>
          <p:cNvGrpSpPr>
            <a:grpSpLocks/>
          </p:cNvGrpSpPr>
          <p:nvPr/>
        </p:nvGrpSpPr>
        <p:grpSpPr bwMode="auto">
          <a:xfrm>
            <a:off x="457200" y="5180013"/>
            <a:ext cx="6210300" cy="2446337"/>
            <a:chOff x="180" y="3089"/>
            <a:chExt cx="3912" cy="1541"/>
          </a:xfrm>
        </p:grpSpPr>
        <p:sp>
          <p:nvSpPr>
            <p:cNvPr id="169007" name="Text Box 47"/>
            <p:cNvSpPr txBox="1">
              <a:spLocks noChangeArrowheads="1"/>
            </p:cNvSpPr>
            <p:nvPr/>
          </p:nvSpPr>
          <p:spPr bwMode="auto">
            <a:xfrm>
              <a:off x="180" y="3312"/>
              <a:ext cx="3912" cy="1318"/>
            </a:xfrm>
            <a:prstGeom prst="rect">
              <a:avLst/>
            </a:prstGeom>
            <a:noFill/>
            <a:ln w="9525">
              <a:noFill/>
              <a:miter lim="800000"/>
              <a:headEnd/>
              <a:tailEnd/>
            </a:ln>
            <a:effectLst/>
          </p:spPr>
          <p:txBody>
            <a:bodyPr>
              <a:spAutoFit/>
            </a:bodyPr>
            <a:lstStyle/>
            <a:p>
              <a:pPr algn="l">
                <a:spcBef>
                  <a:spcPct val="50000"/>
                </a:spcBef>
              </a:pPr>
              <a:r>
                <a:rPr lang="fr-FR" sz="1300" dirty="0">
                  <a:solidFill>
                    <a:schemeClr val="bg2"/>
                  </a:solidFill>
                </a:rPr>
                <a:t>C’est un sujet qui revient souvent. Le salarié ressent un déficit de reconnaissance  car sa position n’est pas celle qu’il pense mériter. Il peut également se dire « discriminé ».</a:t>
              </a:r>
              <a:endParaRPr lang="fr-FR" sz="1300" dirty="0" smtClean="0">
                <a:solidFill>
                  <a:schemeClr val="bg2"/>
                </a:solidFill>
              </a:endParaRPr>
            </a:p>
            <a:p>
              <a:pPr algn="l">
                <a:spcBef>
                  <a:spcPct val="50000"/>
                </a:spcBef>
                <a:buFont typeface="Wingdings" charset="2"/>
                <a:buChar char="ü"/>
              </a:pPr>
              <a:r>
                <a:rPr lang="fr-FR" sz="1300" dirty="0" smtClean="0">
                  <a:solidFill>
                    <a:schemeClr val="bg2"/>
                  </a:solidFill>
                  <a:sym typeface="Wingdings" pitchFamily="2" charset="2"/>
                </a:rPr>
                <a:t>Là </a:t>
              </a:r>
              <a:r>
                <a:rPr lang="fr-FR" sz="1300" dirty="0">
                  <a:solidFill>
                    <a:schemeClr val="bg2"/>
                  </a:solidFill>
                  <a:sym typeface="Wingdings" pitchFamily="2" charset="2"/>
                </a:rPr>
                <a:t>encore l’écoute peut être un exutoire. Mais les interlocuteurs</a:t>
              </a:r>
              <a:r>
                <a:rPr lang="fr-FR" sz="1300" dirty="0" smtClean="0">
                  <a:solidFill>
                    <a:schemeClr val="bg2"/>
                  </a:solidFill>
                  <a:sym typeface="Wingdings" pitchFamily="2" charset="2"/>
                </a:rPr>
                <a:t> naturels </a:t>
              </a:r>
              <a:r>
                <a:rPr lang="fr-FR" sz="1300" dirty="0">
                  <a:solidFill>
                    <a:schemeClr val="bg2"/>
                  </a:solidFill>
                  <a:sym typeface="Wingdings" pitchFamily="2" charset="2"/>
                </a:rPr>
                <a:t>dans ce genre de situation sont le manager et le RRH de</a:t>
              </a:r>
              <a:r>
                <a:rPr lang="fr-FR" sz="1300" dirty="0" smtClean="0">
                  <a:solidFill>
                    <a:schemeClr val="bg2"/>
                  </a:solidFill>
                  <a:sym typeface="Wingdings" pitchFamily="2" charset="2"/>
                </a:rPr>
                <a:t> proximité</a:t>
              </a:r>
              <a:r>
                <a:rPr lang="fr-FR" sz="1300" dirty="0">
                  <a:solidFill>
                    <a:schemeClr val="bg2"/>
                  </a:solidFill>
                  <a:sym typeface="Wingdings" pitchFamily="2" charset="2"/>
                </a:rPr>
                <a:t>. Conseiller au salarié de se rapprocher d’eux. Lui </a:t>
              </a:r>
              <a:r>
                <a:rPr lang="fr-FR" sz="1300" dirty="0" err="1">
                  <a:solidFill>
                    <a:schemeClr val="bg2"/>
                  </a:solidFill>
                  <a:sym typeface="Wingdings" pitchFamily="2" charset="2"/>
                </a:rPr>
                <a:t>proposer</a:t>
              </a:r>
              <a:r>
                <a:rPr lang="fr-FR" sz="1300" dirty="0" err="1" smtClean="0">
                  <a:solidFill>
                    <a:schemeClr val="bg2"/>
                  </a:solidFill>
                  <a:sym typeface="Wingdings" pitchFamily="2" charset="2"/>
                </a:rPr>
                <a:t>,par</a:t>
              </a:r>
              <a:r>
                <a:rPr lang="fr-FR" sz="1300" dirty="0" smtClean="0">
                  <a:solidFill>
                    <a:schemeClr val="bg2"/>
                  </a:solidFill>
                  <a:sym typeface="Wingdings" pitchFamily="2" charset="2"/>
                </a:rPr>
                <a:t> </a:t>
              </a:r>
              <a:r>
                <a:rPr lang="fr-FR" sz="1300" dirty="0">
                  <a:solidFill>
                    <a:schemeClr val="bg2"/>
                  </a:solidFill>
                  <a:sym typeface="Wingdings" pitchFamily="2" charset="2"/>
                </a:rPr>
                <a:t>exemple, de les appeler ensemble pour fixer un rendez vous.</a:t>
              </a:r>
              <a:endParaRPr lang="fr-FR" sz="1300" dirty="0" smtClean="0">
                <a:solidFill>
                  <a:schemeClr val="bg2"/>
                </a:solidFill>
                <a:sym typeface="Wingdings" pitchFamily="2" charset="2"/>
              </a:endParaRPr>
            </a:p>
            <a:p>
              <a:pPr algn="l">
                <a:spcBef>
                  <a:spcPct val="50000"/>
                </a:spcBef>
                <a:buFont typeface="Wingdings" charset="2"/>
                <a:buChar char="ü"/>
              </a:pPr>
              <a:r>
                <a:rPr lang="fr-FR" sz="1300" dirty="0" err="1" smtClean="0">
                  <a:solidFill>
                    <a:schemeClr val="bg2"/>
                  </a:solidFill>
                  <a:sym typeface="Wingdings" pitchFamily="2" charset="2"/>
                </a:rPr>
                <a:t></a:t>
              </a:r>
              <a:r>
                <a:rPr lang="fr-FR" sz="1300" dirty="0" smtClean="0">
                  <a:solidFill>
                    <a:schemeClr val="bg2"/>
                  </a:solidFill>
                  <a:sym typeface="Wingdings" pitchFamily="2" charset="2"/>
                </a:rPr>
                <a:t> Lui proposer de demander un rendez vous avec la DRH pour obtenir un point carrière, un bilan professionnel, formations….</a:t>
              </a:r>
              <a:endParaRPr lang="fr-FR" sz="1300" dirty="0">
                <a:solidFill>
                  <a:schemeClr val="bg2"/>
                </a:solidFill>
                <a:sym typeface="Wingdings" pitchFamily="2" charset="2"/>
              </a:endParaRPr>
            </a:p>
          </p:txBody>
        </p:sp>
        <p:sp>
          <p:nvSpPr>
            <p:cNvPr id="169015" name="Text Box 55"/>
            <p:cNvSpPr txBox="1">
              <a:spLocks noChangeArrowheads="1"/>
            </p:cNvSpPr>
            <p:nvPr/>
          </p:nvSpPr>
          <p:spPr bwMode="auto">
            <a:xfrm>
              <a:off x="258" y="3089"/>
              <a:ext cx="1247" cy="192"/>
            </a:xfrm>
            <a:prstGeom prst="rect">
              <a:avLst/>
            </a:prstGeom>
            <a:noFill/>
            <a:ln w="9525">
              <a:noFill/>
              <a:miter lim="800000"/>
              <a:headEnd/>
              <a:tailEnd/>
            </a:ln>
            <a:effectLst/>
          </p:spPr>
          <p:txBody>
            <a:bodyPr wrap="none">
              <a:spAutoFit/>
            </a:bodyPr>
            <a:lstStyle/>
            <a:p>
              <a:pPr algn="l"/>
              <a:r>
                <a:rPr lang="fr-FR" sz="1300" b="1">
                  <a:solidFill>
                    <a:schemeClr val="bg2"/>
                  </a:solidFill>
                  <a:sym typeface="Wingdings" pitchFamily="2" charset="2"/>
                </a:rPr>
                <a:t> </a:t>
              </a:r>
              <a:r>
                <a:rPr lang="fr-FR" sz="1400" b="1" u="sng">
                  <a:solidFill>
                    <a:schemeClr val="bg2"/>
                  </a:solidFill>
                </a:rPr>
                <a:t>Déroulé de carrière</a:t>
              </a:r>
            </a:p>
          </p:txBody>
        </p:sp>
      </p:grpSp>
      <p:sp>
        <p:nvSpPr>
          <p:cNvPr id="169018" name="Text Box 58"/>
          <p:cNvSpPr txBox="1">
            <a:spLocks noChangeArrowheads="1"/>
          </p:cNvSpPr>
          <p:nvPr/>
        </p:nvSpPr>
        <p:spPr bwMode="auto">
          <a:xfrm>
            <a:off x="457200" y="140970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8 – Orienter le salarié</a:t>
            </a: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Espace réservé du numéro de diapositive 4"/>
          <p:cNvSpPr>
            <a:spLocks noGrp="1" noChangeArrowheads="1"/>
          </p:cNvSpPr>
          <p:nvPr>
            <p:ph type="sldNum" sz="quarter" idx="10"/>
          </p:nvPr>
        </p:nvSpPr>
        <p:spPr/>
        <p:txBody>
          <a:bodyPr/>
          <a:lstStyle/>
          <a:p>
            <a:pPr>
              <a:defRPr/>
            </a:pPr>
            <a:fld id="{773053B2-F880-4AAF-8C5D-C42DB8A18C23}" type="slidenum">
              <a:rPr lang="fr-FR"/>
              <a:pPr>
                <a:defRPr/>
              </a:pPr>
              <a:t>76</a:t>
            </a:fld>
            <a:endParaRPr lang="fr-FR"/>
          </a:p>
        </p:txBody>
      </p:sp>
      <p:sp>
        <p:nvSpPr>
          <p:cNvPr id="169987" name="Text Box 3"/>
          <p:cNvSpPr txBox="1">
            <a:spLocks noChangeArrowheads="1"/>
          </p:cNvSpPr>
          <p:nvPr/>
        </p:nvSpPr>
        <p:spPr bwMode="auto">
          <a:xfrm>
            <a:off x="-2035175" y="2327275"/>
            <a:ext cx="184150" cy="290513"/>
          </a:xfrm>
          <a:prstGeom prst="rect">
            <a:avLst/>
          </a:prstGeom>
          <a:noFill/>
          <a:ln w="9525">
            <a:noFill/>
            <a:miter lim="800000"/>
            <a:headEnd/>
            <a:tailEnd/>
          </a:ln>
          <a:effectLst/>
        </p:spPr>
        <p:txBody>
          <a:bodyPr wrap="none">
            <a:spAutoFit/>
          </a:bodyPr>
          <a:lstStyle/>
          <a:p>
            <a:pPr algn="l"/>
            <a:endParaRPr lang="fr-FR" sz="1300"/>
          </a:p>
        </p:txBody>
      </p:sp>
      <p:sp>
        <p:nvSpPr>
          <p:cNvPr id="169988" name="Text Box 4"/>
          <p:cNvSpPr txBox="1">
            <a:spLocks noChangeArrowheads="1"/>
          </p:cNvSpPr>
          <p:nvPr/>
        </p:nvSpPr>
        <p:spPr bwMode="auto">
          <a:xfrm>
            <a:off x="-1819275" y="2543175"/>
            <a:ext cx="184150" cy="290513"/>
          </a:xfrm>
          <a:prstGeom prst="rect">
            <a:avLst/>
          </a:prstGeom>
          <a:noFill/>
          <a:ln w="9525">
            <a:noFill/>
            <a:miter lim="800000"/>
            <a:headEnd/>
            <a:tailEnd/>
          </a:ln>
          <a:effectLst/>
        </p:spPr>
        <p:txBody>
          <a:bodyPr wrap="none">
            <a:spAutoFit/>
          </a:bodyPr>
          <a:lstStyle/>
          <a:p>
            <a:pPr algn="l"/>
            <a:endParaRPr lang="fr-FR" sz="1300"/>
          </a:p>
        </p:txBody>
      </p:sp>
      <p:grpSp>
        <p:nvGrpSpPr>
          <p:cNvPr id="170016" name="Group 32"/>
          <p:cNvGrpSpPr>
            <a:grpSpLocks/>
          </p:cNvGrpSpPr>
          <p:nvPr/>
        </p:nvGrpSpPr>
        <p:grpSpPr bwMode="auto">
          <a:xfrm>
            <a:off x="371475" y="2422525"/>
            <a:ext cx="6305550" cy="5124450"/>
            <a:chOff x="150" y="1520"/>
            <a:chExt cx="3972" cy="3228"/>
          </a:xfrm>
        </p:grpSpPr>
        <p:sp>
          <p:nvSpPr>
            <p:cNvPr id="170001" name="AutoShape 17"/>
            <p:cNvSpPr>
              <a:spLocks noChangeArrowheads="1"/>
            </p:cNvSpPr>
            <p:nvPr/>
          </p:nvSpPr>
          <p:spPr bwMode="auto">
            <a:xfrm>
              <a:off x="150" y="1520"/>
              <a:ext cx="3972" cy="3228"/>
            </a:xfrm>
            <a:prstGeom prst="roundRect">
              <a:avLst>
                <a:gd name="adj" fmla="val 16667"/>
              </a:avLst>
            </a:prstGeom>
            <a:noFill/>
            <a:ln w="38100">
              <a:solidFill>
                <a:srgbClr val="FF0000"/>
              </a:solidFill>
              <a:round/>
              <a:headEnd/>
              <a:tailEnd/>
            </a:ln>
            <a:effectLst/>
          </p:spPr>
          <p:txBody>
            <a:bodyPr wrap="none" anchor="ctr"/>
            <a:lstStyle/>
            <a:p>
              <a:endParaRPr lang="fr-FR"/>
            </a:p>
          </p:txBody>
        </p:sp>
        <p:sp>
          <p:nvSpPr>
            <p:cNvPr id="170002" name="Text Box 18"/>
            <p:cNvSpPr txBox="1">
              <a:spLocks noChangeArrowheads="1"/>
            </p:cNvSpPr>
            <p:nvPr/>
          </p:nvSpPr>
          <p:spPr bwMode="auto">
            <a:xfrm>
              <a:off x="514" y="1615"/>
              <a:ext cx="2387" cy="192"/>
            </a:xfrm>
            <a:prstGeom prst="rect">
              <a:avLst/>
            </a:prstGeom>
            <a:noFill/>
            <a:ln w="9525">
              <a:noFill/>
              <a:miter lim="800000"/>
              <a:headEnd/>
              <a:tailEnd/>
            </a:ln>
            <a:effectLst/>
          </p:spPr>
          <p:txBody>
            <a:bodyPr wrap="none">
              <a:spAutoFit/>
            </a:bodyPr>
            <a:lstStyle/>
            <a:p>
              <a:pPr algn="l"/>
              <a:r>
                <a:rPr lang="fr-FR" sz="1400" b="1">
                  <a:solidFill>
                    <a:schemeClr val="bg2"/>
                  </a:solidFill>
                  <a:sym typeface="Wingdings" pitchFamily="2" charset="2"/>
                </a:rPr>
                <a:t> </a:t>
              </a:r>
              <a:r>
                <a:rPr lang="fr-FR" sz="1400" b="1" u="sng">
                  <a:solidFill>
                    <a:schemeClr val="bg2"/>
                  </a:solidFill>
                </a:rPr>
                <a:t>Présomption de troubles psychosociaux</a:t>
              </a:r>
            </a:p>
          </p:txBody>
        </p:sp>
        <p:sp>
          <p:nvSpPr>
            <p:cNvPr id="170003" name="Text Box 19"/>
            <p:cNvSpPr txBox="1">
              <a:spLocks noChangeArrowheads="1"/>
            </p:cNvSpPr>
            <p:nvPr/>
          </p:nvSpPr>
          <p:spPr bwMode="auto">
            <a:xfrm>
              <a:off x="305" y="1832"/>
              <a:ext cx="3809" cy="2462"/>
            </a:xfrm>
            <a:prstGeom prst="rect">
              <a:avLst/>
            </a:prstGeom>
            <a:noFill/>
            <a:ln w="9525">
              <a:noFill/>
              <a:miter lim="800000"/>
              <a:headEnd/>
              <a:tailEnd/>
            </a:ln>
            <a:effectLst/>
          </p:spPr>
          <p:txBody>
            <a:bodyPr>
              <a:spAutoFit/>
            </a:bodyPr>
            <a:lstStyle/>
            <a:p>
              <a:pPr algn="just"/>
              <a:r>
                <a:rPr lang="fr-FR" sz="1400" dirty="0">
                  <a:solidFill>
                    <a:schemeClr val="bg2"/>
                  </a:solidFill>
                </a:rPr>
                <a:t>Le salarié expose des faits de nature à poser questions sur ses conditions de travail.</a:t>
              </a:r>
            </a:p>
            <a:p>
              <a:pPr algn="just"/>
              <a:endParaRPr lang="fr-FR" dirty="0">
                <a:solidFill>
                  <a:schemeClr val="bg2"/>
                </a:solidFill>
              </a:endParaRPr>
            </a:p>
            <a:p>
              <a:pPr algn="just"/>
              <a:r>
                <a:rPr lang="fr-FR" sz="1400" dirty="0">
                  <a:solidFill>
                    <a:schemeClr val="bg2"/>
                  </a:solidFill>
                </a:rPr>
                <a:t>A la fin de l’entretien il est possible que :</a:t>
              </a:r>
            </a:p>
            <a:p>
              <a:pPr algn="just"/>
              <a:endParaRPr lang="fr-FR" sz="1400" dirty="0" smtClean="0">
                <a:solidFill>
                  <a:schemeClr val="bg2"/>
                </a:solidFill>
              </a:endParaRPr>
            </a:p>
            <a:p>
              <a:pPr algn="just"/>
              <a:r>
                <a:rPr lang="fr-FR" sz="1400" dirty="0" err="1" smtClean="0">
                  <a:solidFill>
                    <a:schemeClr val="bg2"/>
                  </a:solidFill>
                  <a:sym typeface="Wingdings" pitchFamily="2" charset="2"/>
                </a:rPr>
                <a:t></a:t>
              </a:r>
              <a:r>
                <a:rPr lang="fr-FR" sz="1400" dirty="0" smtClean="0">
                  <a:solidFill>
                    <a:schemeClr val="bg2"/>
                  </a:solidFill>
                  <a:sym typeface="Wingdings" pitchFamily="2" charset="2"/>
                </a:rPr>
                <a:t> </a:t>
              </a:r>
              <a:r>
                <a:rPr lang="fr-FR" sz="1400" dirty="0">
                  <a:solidFill>
                    <a:schemeClr val="bg2"/>
                  </a:solidFill>
                  <a:sym typeface="Wingdings" pitchFamily="2" charset="2"/>
                </a:rPr>
                <a:t>Parler a été bénéfique au salarié. Mettre des mots sur des</a:t>
              </a:r>
              <a:r>
                <a:rPr lang="fr-FR" sz="1400" dirty="0" smtClean="0">
                  <a:solidFill>
                    <a:schemeClr val="bg2"/>
                  </a:solidFill>
                  <a:sym typeface="Wingdings" pitchFamily="2" charset="2"/>
                </a:rPr>
                <a:t> maux </a:t>
              </a:r>
              <a:r>
                <a:rPr lang="fr-FR" sz="1400" dirty="0">
                  <a:solidFill>
                    <a:schemeClr val="bg2"/>
                  </a:solidFill>
                  <a:sym typeface="Wingdings" pitchFamily="2" charset="2"/>
                </a:rPr>
                <a:t>lui ont permis de relativiser le problème. L’orienter</a:t>
              </a:r>
              <a:r>
                <a:rPr lang="fr-FR" sz="1400" dirty="0" smtClean="0">
                  <a:solidFill>
                    <a:schemeClr val="bg2"/>
                  </a:solidFill>
                  <a:sym typeface="Wingdings" pitchFamily="2" charset="2"/>
                </a:rPr>
                <a:t> malgré </a:t>
              </a:r>
              <a:r>
                <a:rPr lang="fr-FR" sz="1400" dirty="0">
                  <a:solidFill>
                    <a:schemeClr val="bg2"/>
                  </a:solidFill>
                  <a:sym typeface="Wingdings" pitchFamily="2" charset="2"/>
                </a:rPr>
                <a:t>tout vers </a:t>
              </a:r>
              <a:r>
                <a:rPr lang="fr-FR" sz="1400" dirty="0" smtClean="0">
                  <a:solidFill>
                    <a:schemeClr val="bg2"/>
                  </a:solidFill>
                  <a:sym typeface="Wingdings" pitchFamily="2" charset="2"/>
                </a:rPr>
                <a:t>le service de santé au travail.</a:t>
              </a:r>
              <a:endParaRPr lang="fr-FR" sz="1400" dirty="0">
                <a:solidFill>
                  <a:schemeClr val="bg2"/>
                </a:solidFill>
                <a:sym typeface="Wingdings" pitchFamily="2" charset="2"/>
              </a:endParaRPr>
            </a:p>
            <a:p>
              <a:pPr algn="just"/>
              <a:endParaRPr lang="fr-FR" sz="1400" dirty="0" smtClean="0">
                <a:solidFill>
                  <a:schemeClr val="bg2"/>
                </a:solidFill>
                <a:sym typeface="Wingdings" pitchFamily="2" charset="2"/>
              </a:endParaRPr>
            </a:p>
            <a:p>
              <a:pPr algn="just"/>
              <a:r>
                <a:rPr lang="fr-FR" sz="1400" dirty="0" err="1" smtClean="0">
                  <a:solidFill>
                    <a:schemeClr val="bg2"/>
                  </a:solidFill>
                  <a:sym typeface="Wingdings" pitchFamily="2" charset="2"/>
                </a:rPr>
                <a:t></a:t>
              </a:r>
              <a:r>
                <a:rPr lang="fr-FR" sz="1400" dirty="0" smtClean="0">
                  <a:solidFill>
                    <a:schemeClr val="bg2"/>
                  </a:solidFill>
                  <a:sym typeface="Wingdings" pitchFamily="2" charset="2"/>
                </a:rPr>
                <a:t> </a:t>
              </a:r>
              <a:r>
                <a:rPr lang="fr-FR" sz="1400" dirty="0">
                  <a:solidFill>
                    <a:schemeClr val="bg2"/>
                  </a:solidFill>
                  <a:sym typeface="Wingdings" pitchFamily="2" charset="2"/>
                </a:rPr>
                <a:t>L’écoute a mis à jour un ressenti négatif dû à des faits</a:t>
              </a:r>
              <a:r>
                <a:rPr lang="fr-FR" sz="1400" dirty="0" smtClean="0">
                  <a:solidFill>
                    <a:schemeClr val="bg2"/>
                  </a:solidFill>
                  <a:sym typeface="Wingdings" pitchFamily="2" charset="2"/>
                </a:rPr>
                <a:t> objectivables</a:t>
              </a:r>
              <a:r>
                <a:rPr lang="fr-FR" sz="1400" dirty="0">
                  <a:solidFill>
                    <a:schemeClr val="bg2"/>
                  </a:solidFill>
                  <a:sym typeface="Wingdings" pitchFamily="2" charset="2"/>
                </a:rPr>
                <a:t>. L’orienter vers le manager ou le RRH</a:t>
              </a:r>
              <a:r>
                <a:rPr lang="fr-FR" sz="1400" dirty="0" smtClean="0">
                  <a:solidFill>
                    <a:schemeClr val="bg2"/>
                  </a:solidFill>
                  <a:sym typeface="Wingdings" pitchFamily="2" charset="2"/>
                </a:rPr>
                <a:t>. Conseiller  une visite spontanée à la </a:t>
              </a:r>
              <a:r>
                <a:rPr lang="fr-FR" sz="1400" dirty="0">
                  <a:solidFill>
                    <a:schemeClr val="bg2"/>
                  </a:solidFill>
                  <a:sym typeface="Wingdings" pitchFamily="2" charset="2"/>
                </a:rPr>
                <a:t>médecine du travail. Si ces professionnels ne</a:t>
              </a:r>
              <a:r>
                <a:rPr lang="fr-FR" sz="1400" dirty="0" smtClean="0">
                  <a:solidFill>
                    <a:schemeClr val="bg2"/>
                  </a:solidFill>
                  <a:sym typeface="Wingdings" pitchFamily="2" charset="2"/>
                </a:rPr>
                <a:t> sont </a:t>
              </a:r>
              <a:r>
                <a:rPr lang="fr-FR" sz="1400" dirty="0">
                  <a:solidFill>
                    <a:schemeClr val="bg2"/>
                  </a:solidFill>
                  <a:sym typeface="Wingdings" pitchFamily="2" charset="2"/>
                </a:rPr>
                <a:t>pas sur place,</a:t>
              </a:r>
              <a:r>
                <a:rPr lang="fr-FR" sz="1400" dirty="0" smtClean="0">
                  <a:solidFill>
                    <a:schemeClr val="bg2"/>
                  </a:solidFill>
                  <a:sym typeface="Wingdings" pitchFamily="2" charset="2"/>
                </a:rPr>
                <a:t> vers </a:t>
              </a:r>
              <a:r>
                <a:rPr lang="fr-FR" sz="1400" dirty="0">
                  <a:solidFill>
                    <a:schemeClr val="bg2"/>
                  </a:solidFill>
                  <a:sym typeface="Wingdings" pitchFamily="2" charset="2"/>
                </a:rPr>
                <a:t>d’autres</a:t>
              </a:r>
              <a:r>
                <a:rPr lang="fr-FR" sz="1400" dirty="0" smtClean="0">
                  <a:solidFill>
                    <a:schemeClr val="bg2"/>
                  </a:solidFill>
                  <a:sym typeface="Wingdings" pitchFamily="2" charset="2"/>
                </a:rPr>
                <a:t> soutiens </a:t>
              </a:r>
              <a:r>
                <a:rPr lang="fr-FR" sz="1400" dirty="0">
                  <a:solidFill>
                    <a:schemeClr val="bg2"/>
                  </a:solidFill>
                  <a:sym typeface="Wingdings" pitchFamily="2" charset="2"/>
                </a:rPr>
                <a:t>extérieurs comme son médecin </a:t>
              </a:r>
              <a:r>
                <a:rPr lang="fr-FR" sz="1400" dirty="0" smtClean="0">
                  <a:solidFill>
                    <a:schemeClr val="bg2"/>
                  </a:solidFill>
                  <a:sym typeface="Wingdings" pitchFamily="2" charset="2"/>
                </a:rPr>
                <a:t>traitant ou une consultation spécialisée.</a:t>
              </a:r>
            </a:p>
            <a:p>
              <a:pPr algn="just"/>
              <a:endParaRPr lang="fr-FR" sz="1400" dirty="0">
                <a:solidFill>
                  <a:schemeClr val="bg2"/>
                </a:solidFill>
                <a:sym typeface="Wingdings" pitchFamily="2" charset="2"/>
              </a:endParaRPr>
            </a:p>
            <a:p>
              <a:pPr algn="just"/>
              <a:r>
                <a:rPr lang="fr-FR" sz="1400" dirty="0">
                  <a:solidFill>
                    <a:schemeClr val="bg2"/>
                  </a:solidFill>
                  <a:sym typeface="Wingdings" pitchFamily="2" charset="2"/>
                </a:rPr>
                <a:t>Dans tous les cas, lui proposer un second entretien. Si le salarié donne son accord, informer les autres personnes ressources comme le RRH de proximité</a:t>
              </a:r>
              <a:r>
                <a:rPr lang="fr-FR" sz="1400" dirty="0" smtClean="0">
                  <a:solidFill>
                    <a:schemeClr val="bg2"/>
                  </a:solidFill>
                  <a:sym typeface="Wingdings" pitchFamily="2" charset="2"/>
                </a:rPr>
                <a:t>.</a:t>
              </a:r>
              <a:endParaRPr lang="fr-FR" sz="1400" dirty="0">
                <a:solidFill>
                  <a:schemeClr val="bg2"/>
                </a:solidFill>
                <a:sym typeface="Wingdings" pitchFamily="2" charset="2"/>
              </a:endParaRPr>
            </a:p>
          </p:txBody>
        </p:sp>
      </p:grpSp>
      <p:sp>
        <p:nvSpPr>
          <p:cNvPr id="170010" name="Text Box 26"/>
          <p:cNvSpPr txBox="1">
            <a:spLocks noChangeArrowheads="1"/>
          </p:cNvSpPr>
          <p:nvPr/>
        </p:nvSpPr>
        <p:spPr bwMode="auto">
          <a:xfrm>
            <a:off x="457200" y="140970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8 – Orienter le salarié</a:t>
            </a:r>
          </a:p>
        </p:txBody>
      </p:sp>
      <p:sp>
        <p:nvSpPr>
          <p:cNvPr id="170011" name="Text Box 27"/>
          <p:cNvSpPr txBox="1">
            <a:spLocks noChangeArrowheads="1"/>
          </p:cNvSpPr>
          <p:nvPr/>
        </p:nvSpPr>
        <p:spPr bwMode="auto">
          <a:xfrm>
            <a:off x="314325" y="1952625"/>
            <a:ext cx="60483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ILLUSTRATION DU PROCESSUS</a:t>
            </a:r>
          </a:p>
        </p:txBody>
      </p:sp>
      <p:pic>
        <p:nvPicPr>
          <p:cNvPr id="170012" name="Picture 28" descr="MC900346317[1]"/>
          <p:cNvPicPr>
            <a:picLocks noChangeAspect="1" noChangeArrowheads="1"/>
          </p:cNvPicPr>
          <p:nvPr/>
        </p:nvPicPr>
        <p:blipFill>
          <a:blip r:embed="rId2" cstate="print"/>
          <a:srcRect/>
          <a:stretch>
            <a:fillRect/>
          </a:stretch>
        </p:blipFill>
        <p:spPr bwMode="auto">
          <a:xfrm>
            <a:off x="614363" y="7604125"/>
            <a:ext cx="560387" cy="498475"/>
          </a:xfrm>
          <a:prstGeom prst="rect">
            <a:avLst/>
          </a:prstGeom>
          <a:noFill/>
        </p:spPr>
      </p:pic>
      <p:sp>
        <p:nvSpPr>
          <p:cNvPr id="170013" name="Rectangle 29"/>
          <p:cNvSpPr>
            <a:spLocks noChangeArrowheads="1"/>
          </p:cNvSpPr>
          <p:nvPr/>
        </p:nvSpPr>
        <p:spPr bwMode="auto">
          <a:xfrm>
            <a:off x="1287463" y="7708900"/>
            <a:ext cx="6148387" cy="304800"/>
          </a:xfrm>
          <a:prstGeom prst="rect">
            <a:avLst/>
          </a:prstGeom>
          <a:noFill/>
          <a:ln w="9525">
            <a:noFill/>
            <a:miter lim="800000"/>
            <a:headEnd/>
            <a:tailEnd/>
          </a:ln>
          <a:effectLst/>
        </p:spPr>
        <p:txBody>
          <a:bodyPr>
            <a:spAutoFit/>
          </a:bodyPr>
          <a:lstStyle/>
          <a:p>
            <a:pPr algn="l"/>
            <a:r>
              <a:rPr lang="fr-FR" sz="1400" b="1">
                <a:solidFill>
                  <a:schemeClr val="accent1"/>
                </a:solidFill>
                <a:effectLst>
                  <a:outerShdw blurRad="38100" dist="38100" dir="2700000" algn="tl">
                    <a:srgbClr val="C0C0C0"/>
                  </a:outerShdw>
                </a:effectLst>
              </a:rPr>
              <a:t>Repérer une personne en danger</a:t>
            </a:r>
          </a:p>
        </p:txBody>
      </p:sp>
      <p:pic>
        <p:nvPicPr>
          <p:cNvPr id="170014" name="Image 1"/>
          <p:cNvPicPr>
            <a:picLocks noChangeAspect="1"/>
          </p:cNvPicPr>
          <p:nvPr/>
        </p:nvPicPr>
        <p:blipFill>
          <a:blip r:embed="rId3" cstate="print"/>
          <a:srcRect/>
          <a:stretch>
            <a:fillRect/>
          </a:stretch>
        </p:blipFill>
        <p:spPr bwMode="auto">
          <a:xfrm>
            <a:off x="603250" y="8313738"/>
            <a:ext cx="527050" cy="515937"/>
          </a:xfrm>
          <a:prstGeom prst="rect">
            <a:avLst/>
          </a:prstGeom>
          <a:solidFill>
            <a:schemeClr val="bg1"/>
          </a:solidFill>
          <a:ln w="9525">
            <a:noFill/>
            <a:miter lim="800000"/>
            <a:headEnd/>
            <a:tailEnd/>
          </a:ln>
        </p:spPr>
      </p:pic>
      <p:sp>
        <p:nvSpPr>
          <p:cNvPr id="170015" name="Rectangle 31"/>
          <p:cNvSpPr>
            <a:spLocks noChangeArrowheads="1"/>
          </p:cNvSpPr>
          <p:nvPr/>
        </p:nvSpPr>
        <p:spPr bwMode="auto">
          <a:xfrm>
            <a:off x="1290638" y="8375650"/>
            <a:ext cx="2068512" cy="304800"/>
          </a:xfrm>
          <a:prstGeom prst="rect">
            <a:avLst/>
          </a:prstGeom>
          <a:noFill/>
          <a:ln w="9525">
            <a:noFill/>
            <a:miter lim="800000"/>
            <a:headEnd/>
            <a:tailEnd/>
          </a:ln>
          <a:effectLst/>
        </p:spPr>
        <p:txBody>
          <a:bodyPr wrap="none">
            <a:spAutoFit/>
          </a:bodyPr>
          <a:lstStyle/>
          <a:p>
            <a:r>
              <a:rPr lang="fr-FR" sz="1400" b="1">
                <a:solidFill>
                  <a:schemeClr val="accent1"/>
                </a:solidFill>
                <a:effectLst>
                  <a:outerShdw blurRad="38100" dist="38100" dir="2700000" algn="tl">
                    <a:srgbClr val="C0C0C0"/>
                  </a:outerShdw>
                </a:effectLst>
              </a:rPr>
              <a:t>L’instrumentalisation</a:t>
            </a:r>
            <a:r>
              <a:rPr lang="fr-FR" sz="1200" b="1" u="sng">
                <a:solidFill>
                  <a:schemeClr val="accent1"/>
                </a:solidFill>
              </a:rPr>
              <a:t> :</a:t>
            </a: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Espace réservé du numéro de diapositive 4"/>
          <p:cNvSpPr>
            <a:spLocks noGrp="1" noChangeArrowheads="1"/>
          </p:cNvSpPr>
          <p:nvPr>
            <p:ph type="sldNum" sz="quarter" idx="10"/>
          </p:nvPr>
        </p:nvSpPr>
        <p:spPr/>
        <p:txBody>
          <a:bodyPr/>
          <a:lstStyle/>
          <a:p>
            <a:pPr>
              <a:defRPr/>
            </a:pPr>
            <a:fld id="{2BA0514E-D221-469F-B9F8-E2D26A4896D5}" type="slidenum">
              <a:rPr lang="fr-FR"/>
              <a:pPr>
                <a:defRPr/>
              </a:pPr>
              <a:t>77</a:t>
            </a:fld>
            <a:endParaRPr lang="fr-FR"/>
          </a:p>
        </p:txBody>
      </p:sp>
      <p:sp>
        <p:nvSpPr>
          <p:cNvPr id="164867"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64868"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64869"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64870" name="Text Box 6"/>
          <p:cNvSpPr txBox="1">
            <a:spLocks noChangeArrowheads="1"/>
          </p:cNvSpPr>
          <p:nvPr/>
        </p:nvSpPr>
        <p:spPr bwMode="auto">
          <a:xfrm>
            <a:off x="295275" y="3352800"/>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Chapitre 9 – Vos personnes ressources</a:t>
            </a:r>
          </a:p>
        </p:txBody>
      </p:sp>
      <p:grpSp>
        <p:nvGrpSpPr>
          <p:cNvPr id="164874" name="Group 10"/>
          <p:cNvGrpSpPr>
            <a:grpSpLocks/>
          </p:cNvGrpSpPr>
          <p:nvPr/>
        </p:nvGrpSpPr>
        <p:grpSpPr bwMode="auto">
          <a:xfrm>
            <a:off x="1109663" y="4371975"/>
            <a:ext cx="4286250" cy="3533775"/>
            <a:chOff x="1239" y="3036"/>
            <a:chExt cx="1777" cy="762"/>
          </a:xfrm>
        </p:grpSpPr>
        <p:pic>
          <p:nvPicPr>
            <p:cNvPr id="164872" name="Picture 8" descr="Partners : 3d personne - équipe multicolores énigmes. 3d image. Fond blanc. Banque d'image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39" y="3036"/>
              <a:ext cx="801" cy="744"/>
            </a:xfrm>
            <a:prstGeom prst="rect">
              <a:avLst/>
            </a:prstGeom>
            <a:noFill/>
          </p:spPr>
        </p:pic>
        <p:pic>
          <p:nvPicPr>
            <p:cNvPr id="164873" name="Picture 9" descr="3d Man Health Partners : médecin et son patient sur fond blanc. Image 3D isolé"/>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08" y="3042"/>
              <a:ext cx="1008" cy="756"/>
            </a:xfrm>
            <a:prstGeom prst="rect">
              <a:avLst/>
            </a:prstGeom>
            <a:noFill/>
          </p:spPr>
        </p:pic>
      </p:gr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numéro de diapositive 4"/>
          <p:cNvSpPr>
            <a:spLocks noGrp="1" noChangeArrowheads="1"/>
          </p:cNvSpPr>
          <p:nvPr>
            <p:ph type="sldNum" sz="quarter" idx="10"/>
          </p:nvPr>
        </p:nvSpPr>
        <p:spPr/>
        <p:txBody>
          <a:bodyPr/>
          <a:lstStyle/>
          <a:p>
            <a:pPr>
              <a:defRPr/>
            </a:pPr>
            <a:fld id="{356C6816-CC86-4413-8A71-414B7FC035A3}" type="slidenum">
              <a:rPr lang="fr-FR"/>
              <a:pPr>
                <a:defRPr/>
              </a:pPr>
              <a:t>78</a:t>
            </a:fld>
            <a:endParaRPr lang="fr-FR"/>
          </a:p>
        </p:txBody>
      </p:sp>
      <p:sp>
        <p:nvSpPr>
          <p:cNvPr id="267267" name="Text Box 3"/>
          <p:cNvSpPr txBox="1">
            <a:spLocks noChangeArrowheads="1"/>
          </p:cNvSpPr>
          <p:nvPr/>
        </p:nvSpPr>
        <p:spPr bwMode="auto">
          <a:xfrm>
            <a:off x="757238" y="2479675"/>
            <a:ext cx="5867400" cy="3046988"/>
          </a:xfrm>
          <a:prstGeom prst="rect">
            <a:avLst/>
          </a:prstGeom>
          <a:noFill/>
          <a:ln w="9525">
            <a:noFill/>
            <a:miter lim="800000"/>
            <a:headEnd/>
            <a:tailEnd/>
          </a:ln>
          <a:effectLst/>
        </p:spPr>
        <p:txBody>
          <a:bodyPr>
            <a:spAutoFit/>
          </a:bodyPr>
          <a:lstStyle/>
          <a:p>
            <a:pPr marL="174625" indent="-174625" algn="l">
              <a:buFontTx/>
              <a:buChar char="•"/>
            </a:pPr>
            <a:r>
              <a:rPr lang="fr-FR" sz="1600" dirty="0">
                <a:solidFill>
                  <a:schemeClr val="bg2"/>
                </a:solidFill>
                <a:sym typeface="Wingdings" pitchFamily="2" charset="2"/>
              </a:rPr>
              <a:t>Rapprochez vous :</a:t>
            </a:r>
          </a:p>
          <a:p>
            <a:pPr marL="174625" indent="-174625" algn="l"/>
            <a:r>
              <a:rPr lang="fr-FR" sz="1600" dirty="0">
                <a:solidFill>
                  <a:schemeClr val="bg2"/>
                </a:solidFill>
                <a:sym typeface="Wingdings" pitchFamily="2" charset="2"/>
              </a:rPr>
              <a:t>		 de votre responsable des Ressources Humaines. 	 du Président du CHSCT.</a:t>
            </a:r>
          </a:p>
          <a:p>
            <a:pPr marL="174625" indent="-174625" algn="l"/>
            <a:endParaRPr lang="fr-FR" sz="1600" dirty="0">
              <a:solidFill>
                <a:schemeClr val="bg2"/>
              </a:solidFill>
              <a:sym typeface="Wingdings" pitchFamily="2" charset="2"/>
            </a:endParaRPr>
          </a:p>
          <a:p>
            <a:pPr marL="174625" indent="-174625" algn="l">
              <a:buFont typeface="Wingdings" pitchFamily="2" charset="2"/>
              <a:buChar char="§"/>
            </a:pPr>
            <a:r>
              <a:rPr lang="fr-FR" sz="1600" dirty="0">
                <a:solidFill>
                  <a:schemeClr val="bg2"/>
                </a:solidFill>
                <a:sym typeface="Wingdings" pitchFamily="2" charset="2"/>
              </a:rPr>
              <a:t>Pour connaître : </a:t>
            </a:r>
          </a:p>
          <a:p>
            <a:pPr marL="174625" indent="-174625" algn="l">
              <a:buFontTx/>
              <a:buChar char="•"/>
            </a:pPr>
            <a:r>
              <a:rPr lang="fr-FR" sz="1600" dirty="0">
                <a:solidFill>
                  <a:schemeClr val="bg2"/>
                </a:solidFill>
                <a:sym typeface="Wingdings" pitchFamily="2" charset="2"/>
              </a:rPr>
              <a:t>Les responsables Hygiène </a:t>
            </a:r>
            <a:r>
              <a:rPr lang="fr-FR" sz="1600" dirty="0" smtClean="0">
                <a:solidFill>
                  <a:schemeClr val="bg2"/>
                </a:solidFill>
                <a:sym typeface="Wingdings" pitchFamily="2" charset="2"/>
              </a:rPr>
              <a:t>Sécurité</a:t>
            </a:r>
          </a:p>
          <a:p>
            <a:pPr marL="174625" indent="-174625" algn="l">
              <a:buFontTx/>
              <a:buChar char="•"/>
            </a:pPr>
            <a:r>
              <a:rPr lang="fr-FR" sz="1600" dirty="0">
                <a:solidFill>
                  <a:schemeClr val="bg2"/>
                </a:solidFill>
                <a:sym typeface="Wingdings" pitchFamily="2" charset="2"/>
              </a:rPr>
              <a:t>Les Animateurs Prévention </a:t>
            </a:r>
            <a:r>
              <a:rPr lang="fr-FR" sz="1600" dirty="0" smtClean="0">
                <a:solidFill>
                  <a:schemeClr val="bg2"/>
                </a:solidFill>
                <a:sym typeface="Wingdings" pitchFamily="2" charset="2"/>
              </a:rPr>
              <a:t>Sécurité</a:t>
            </a:r>
          </a:p>
          <a:p>
            <a:pPr marL="174625" indent="-174625" algn="l">
              <a:buFontTx/>
              <a:buChar char="•"/>
            </a:pPr>
            <a:r>
              <a:rPr lang="fr-FR" sz="1600" dirty="0">
                <a:solidFill>
                  <a:schemeClr val="bg2"/>
                </a:solidFill>
                <a:sym typeface="Wingdings" pitchFamily="2" charset="2"/>
              </a:rPr>
              <a:t>Le service de </a:t>
            </a:r>
            <a:r>
              <a:rPr lang="fr-FR" sz="1600" dirty="0" smtClean="0">
                <a:solidFill>
                  <a:schemeClr val="bg2"/>
                </a:solidFill>
                <a:sym typeface="Wingdings" pitchFamily="2" charset="2"/>
              </a:rPr>
              <a:t>santé au travail</a:t>
            </a:r>
          </a:p>
          <a:p>
            <a:pPr marL="174625" indent="-174625" algn="l">
              <a:buFontTx/>
              <a:buChar char="•"/>
            </a:pPr>
            <a:r>
              <a:rPr lang="fr-FR" sz="1600" dirty="0">
                <a:solidFill>
                  <a:schemeClr val="bg2"/>
                </a:solidFill>
                <a:sym typeface="Wingdings" pitchFamily="2" charset="2"/>
              </a:rPr>
              <a:t>Les psychologues du </a:t>
            </a:r>
            <a:r>
              <a:rPr lang="fr-FR" sz="1600" dirty="0" smtClean="0">
                <a:solidFill>
                  <a:schemeClr val="bg2"/>
                </a:solidFill>
                <a:sym typeface="Wingdings" pitchFamily="2" charset="2"/>
              </a:rPr>
              <a:t>travail</a:t>
            </a:r>
            <a:endParaRPr lang="fr-FR" sz="1600" dirty="0">
              <a:solidFill>
                <a:schemeClr val="bg2"/>
              </a:solidFill>
              <a:sym typeface="Wingdings" pitchFamily="2" charset="2"/>
            </a:endParaRPr>
          </a:p>
          <a:p>
            <a:pPr marL="174625" indent="-174625" algn="l">
              <a:buFontTx/>
              <a:buChar char="•"/>
            </a:pPr>
            <a:r>
              <a:rPr lang="fr-FR" sz="1600" dirty="0">
                <a:solidFill>
                  <a:schemeClr val="bg2"/>
                </a:solidFill>
                <a:sym typeface="Wingdings" pitchFamily="2" charset="2"/>
              </a:rPr>
              <a:t>Les assistantes sociales</a:t>
            </a:r>
          </a:p>
          <a:p>
            <a:pPr marL="174625" indent="-174625" algn="l">
              <a:buFont typeface="Wingdings" pitchFamily="2" charset="2"/>
              <a:buNone/>
            </a:pPr>
            <a:endParaRPr lang="fr-FR" sz="1600" dirty="0">
              <a:solidFill>
                <a:schemeClr val="bg2"/>
              </a:solidFill>
              <a:sym typeface="Wingdings" pitchFamily="2" charset="2"/>
            </a:endParaRPr>
          </a:p>
          <a:p>
            <a:pPr marL="174625" indent="-174625" algn="l"/>
            <a:endParaRPr lang="fr-FR" sz="1600" b="1" i="1" dirty="0">
              <a:solidFill>
                <a:schemeClr val="bg2"/>
              </a:solidFill>
              <a:sym typeface="Wingdings" pitchFamily="2" charset="2"/>
            </a:endParaRPr>
          </a:p>
          <a:p>
            <a:pPr marL="174625" indent="-174625" algn="l"/>
            <a:endParaRPr lang="fr-FR" sz="1600" dirty="0">
              <a:sym typeface="Wingdings" pitchFamily="2" charset="2"/>
            </a:endParaRPr>
          </a:p>
        </p:txBody>
      </p:sp>
      <p:sp>
        <p:nvSpPr>
          <p:cNvPr id="267269" name="Text Box 5"/>
          <p:cNvSpPr txBox="1">
            <a:spLocks noChangeArrowheads="1"/>
          </p:cNvSpPr>
          <p:nvPr/>
        </p:nvSpPr>
        <p:spPr bwMode="auto">
          <a:xfrm>
            <a:off x="333375" y="14382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9 – Vos personnes ressources</a:t>
            </a:r>
          </a:p>
        </p:txBody>
      </p:sp>
      <p:sp>
        <p:nvSpPr>
          <p:cNvPr id="267270" name="Text Box 6"/>
          <p:cNvSpPr txBox="1">
            <a:spLocks noChangeArrowheads="1"/>
          </p:cNvSpPr>
          <p:nvPr/>
        </p:nvSpPr>
        <p:spPr bwMode="auto">
          <a:xfrm>
            <a:off x="314325" y="1952625"/>
            <a:ext cx="60483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CONTACTER LES PERSONNES RESSOURCES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Espace réservé du numéro de diapositive 4"/>
          <p:cNvSpPr>
            <a:spLocks noGrp="1" noChangeArrowheads="1"/>
          </p:cNvSpPr>
          <p:nvPr>
            <p:ph type="sldNum" sz="quarter" idx="10"/>
          </p:nvPr>
        </p:nvSpPr>
        <p:spPr/>
        <p:txBody>
          <a:bodyPr/>
          <a:lstStyle/>
          <a:p>
            <a:pPr>
              <a:defRPr/>
            </a:pPr>
            <a:fld id="{D134BD3D-0F5A-40EB-9FB7-4E1494CE276E}" type="slidenum">
              <a:rPr lang="fr-FR"/>
              <a:pPr>
                <a:defRPr/>
              </a:pPr>
              <a:t>79</a:t>
            </a:fld>
            <a:endParaRPr lang="fr-FR"/>
          </a:p>
        </p:txBody>
      </p:sp>
      <p:sp>
        <p:nvSpPr>
          <p:cNvPr id="155652" name="Text Box 4"/>
          <p:cNvSpPr txBox="1">
            <a:spLocks noChangeArrowheads="1"/>
          </p:cNvSpPr>
          <p:nvPr/>
        </p:nvSpPr>
        <p:spPr bwMode="auto">
          <a:xfrm>
            <a:off x="266700" y="1543050"/>
            <a:ext cx="4962525" cy="290513"/>
          </a:xfrm>
          <a:prstGeom prst="rect">
            <a:avLst/>
          </a:prstGeom>
          <a:noFill/>
          <a:ln w="9525">
            <a:noFill/>
            <a:miter lim="800000"/>
            <a:headEnd/>
            <a:tailEnd/>
          </a:ln>
          <a:effectLst/>
        </p:spPr>
        <p:txBody>
          <a:bodyPr>
            <a:spAutoFit/>
          </a:bodyPr>
          <a:lstStyle/>
          <a:p>
            <a:pPr algn="l">
              <a:spcBef>
                <a:spcPct val="50000"/>
              </a:spcBef>
            </a:pPr>
            <a:endParaRPr lang="fr-FR" sz="1300"/>
          </a:p>
        </p:txBody>
      </p:sp>
      <p:grpSp>
        <p:nvGrpSpPr>
          <p:cNvPr id="155665" name="Group 17"/>
          <p:cNvGrpSpPr>
            <a:grpSpLocks/>
          </p:cNvGrpSpPr>
          <p:nvPr/>
        </p:nvGrpSpPr>
        <p:grpSpPr bwMode="auto">
          <a:xfrm>
            <a:off x="523875" y="2284413"/>
            <a:ext cx="6143625" cy="2278062"/>
            <a:chOff x="0" y="845"/>
            <a:chExt cx="4230" cy="1441"/>
          </a:xfrm>
        </p:grpSpPr>
        <p:sp>
          <p:nvSpPr>
            <p:cNvPr id="155655" name="Rectangle 7"/>
            <p:cNvSpPr>
              <a:spLocks noChangeArrowheads="1"/>
            </p:cNvSpPr>
            <p:nvPr/>
          </p:nvSpPr>
          <p:spPr bwMode="auto">
            <a:xfrm>
              <a:off x="0" y="845"/>
              <a:ext cx="3287" cy="232"/>
            </a:xfrm>
            <a:prstGeom prst="rect">
              <a:avLst/>
            </a:prstGeom>
            <a:noFill/>
            <a:ln w="9525">
              <a:noFill/>
              <a:miter lim="800000"/>
              <a:headEnd/>
              <a:tailEnd/>
            </a:ln>
            <a:effectLst/>
          </p:spPr>
          <p:txBody>
            <a:bodyPr>
              <a:spAutoFit/>
            </a:bodyPr>
            <a:lstStyle/>
            <a:p>
              <a:pPr algn="l"/>
              <a:r>
                <a:rPr lang="fr-FR" altLang="ja-JP" sz="1300">
                  <a:solidFill>
                    <a:srgbClr val="990099"/>
                  </a:solidFill>
                  <a:ea typeface="ＭＳ Ｐゴシック" pitchFamily="34" charset="-128"/>
                  <a:sym typeface="Wingdings" pitchFamily="2" charset="2"/>
                </a:rPr>
                <a:t>	</a:t>
              </a:r>
              <a:r>
                <a:rPr lang="fr-FR" altLang="ja-JP" sz="1800">
                  <a:solidFill>
                    <a:schemeClr val="bg2"/>
                  </a:solidFill>
                  <a:ea typeface="ＭＳ Ｐゴシック" pitchFamily="34" charset="-128"/>
                  <a:sym typeface="Wingdings" pitchFamily="2" charset="2"/>
                </a:rPr>
                <a:t> </a:t>
              </a:r>
              <a:r>
                <a:rPr lang="fr-FR" altLang="ja-JP" sz="1800" u="sng">
                  <a:solidFill>
                    <a:schemeClr val="bg2"/>
                  </a:solidFill>
                  <a:ea typeface="ＭＳ Ｐゴシック" pitchFamily="34" charset="-128"/>
                </a:rPr>
                <a:t>Le réseau des acteurs RH</a:t>
              </a:r>
            </a:p>
          </p:txBody>
        </p:sp>
        <p:sp>
          <p:nvSpPr>
            <p:cNvPr id="155656" name="Rectangle 8"/>
            <p:cNvSpPr>
              <a:spLocks noChangeArrowheads="1"/>
            </p:cNvSpPr>
            <p:nvPr/>
          </p:nvSpPr>
          <p:spPr bwMode="auto">
            <a:xfrm>
              <a:off x="162" y="1164"/>
              <a:ext cx="3983" cy="812"/>
            </a:xfrm>
            <a:prstGeom prst="rect">
              <a:avLst/>
            </a:prstGeom>
            <a:noFill/>
            <a:ln w="9525">
              <a:noFill/>
              <a:miter lim="800000"/>
              <a:headEnd/>
              <a:tailEnd/>
            </a:ln>
            <a:effectLst/>
          </p:spPr>
          <p:txBody>
            <a:bodyPr>
              <a:spAutoFit/>
            </a:bodyPr>
            <a:lstStyle/>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Participe au développement d’une culture sécurité et santé durable.</a:t>
              </a:r>
            </a:p>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Représente un véritable partenaire de santé au travail.</a:t>
              </a:r>
            </a:p>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Se positionne ainsi comme coordonateur de l’action Sécurité et Santé, car à la frontière des différents réseaux, institutionnels comme médicaux</a:t>
              </a:r>
            </a:p>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Soutient, construit, dialogue et accompagne les processus, outils, réseaux et actions</a:t>
              </a:r>
            </a:p>
          </p:txBody>
        </p:sp>
        <p:sp>
          <p:nvSpPr>
            <p:cNvPr id="155657" name="AutoShape 9"/>
            <p:cNvSpPr>
              <a:spLocks noChangeArrowheads="1"/>
            </p:cNvSpPr>
            <p:nvPr/>
          </p:nvSpPr>
          <p:spPr bwMode="auto">
            <a:xfrm>
              <a:off x="132" y="852"/>
              <a:ext cx="4098" cy="1434"/>
            </a:xfrm>
            <a:prstGeom prst="roundRect">
              <a:avLst>
                <a:gd name="adj" fmla="val 16667"/>
              </a:avLst>
            </a:prstGeom>
            <a:noFill/>
            <a:ln w="9525">
              <a:solidFill>
                <a:schemeClr val="tx1"/>
              </a:solidFill>
              <a:round/>
              <a:headEnd/>
              <a:tailEnd/>
            </a:ln>
            <a:effectLst/>
          </p:spPr>
          <p:txBody>
            <a:bodyPr wrap="none" anchor="ctr"/>
            <a:lstStyle/>
            <a:p>
              <a:endParaRPr lang="fr-FR" sz="1200">
                <a:solidFill>
                  <a:schemeClr val="bg2"/>
                </a:solidFill>
              </a:endParaRPr>
            </a:p>
          </p:txBody>
        </p:sp>
      </p:grpSp>
      <p:sp>
        <p:nvSpPr>
          <p:cNvPr id="155658" name="Text Box 10"/>
          <p:cNvSpPr txBox="1">
            <a:spLocks noChangeArrowheads="1"/>
          </p:cNvSpPr>
          <p:nvPr/>
        </p:nvSpPr>
        <p:spPr bwMode="auto">
          <a:xfrm>
            <a:off x="247650" y="4705350"/>
            <a:ext cx="6410325"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grpSp>
        <p:nvGrpSpPr>
          <p:cNvPr id="155669" name="Group 21"/>
          <p:cNvGrpSpPr>
            <a:grpSpLocks/>
          </p:cNvGrpSpPr>
          <p:nvPr/>
        </p:nvGrpSpPr>
        <p:grpSpPr bwMode="auto">
          <a:xfrm>
            <a:off x="414338" y="5321300"/>
            <a:ext cx="6230937" cy="2276475"/>
            <a:chOff x="159" y="3352"/>
            <a:chExt cx="4027" cy="1434"/>
          </a:xfrm>
        </p:grpSpPr>
        <p:sp>
          <p:nvSpPr>
            <p:cNvPr id="155660" name="AutoShape 12"/>
            <p:cNvSpPr>
              <a:spLocks noChangeArrowheads="1"/>
            </p:cNvSpPr>
            <p:nvPr/>
          </p:nvSpPr>
          <p:spPr bwMode="auto">
            <a:xfrm>
              <a:off x="328" y="3352"/>
              <a:ext cx="3858" cy="1434"/>
            </a:xfrm>
            <a:prstGeom prst="roundRect">
              <a:avLst>
                <a:gd name="adj" fmla="val 16667"/>
              </a:avLst>
            </a:prstGeom>
            <a:noFill/>
            <a:ln w="9525">
              <a:solidFill>
                <a:schemeClr val="tx1"/>
              </a:solidFill>
              <a:round/>
              <a:headEnd/>
              <a:tailEnd/>
            </a:ln>
            <a:effectLst/>
          </p:spPr>
          <p:txBody>
            <a:bodyPr wrap="none" anchor="ctr"/>
            <a:lstStyle/>
            <a:p>
              <a:endParaRPr lang="fr-FR"/>
            </a:p>
          </p:txBody>
        </p:sp>
        <p:sp>
          <p:nvSpPr>
            <p:cNvPr id="155661" name="Rectangle 13"/>
            <p:cNvSpPr>
              <a:spLocks noChangeArrowheads="1"/>
            </p:cNvSpPr>
            <p:nvPr/>
          </p:nvSpPr>
          <p:spPr bwMode="auto">
            <a:xfrm>
              <a:off x="159" y="3365"/>
              <a:ext cx="3865" cy="334"/>
            </a:xfrm>
            <a:prstGeom prst="rect">
              <a:avLst/>
            </a:prstGeom>
            <a:noFill/>
            <a:ln w="9525">
              <a:noFill/>
              <a:miter lim="800000"/>
              <a:headEnd/>
              <a:tailEnd/>
            </a:ln>
            <a:effectLst/>
          </p:spPr>
          <p:txBody>
            <a:bodyPr>
              <a:spAutoFit/>
            </a:bodyPr>
            <a:lstStyle/>
            <a:p>
              <a:pPr algn="l" eaLnBrk="0" hangingPunct="0">
                <a:lnSpc>
                  <a:spcPct val="80000"/>
                </a:lnSpc>
                <a:spcBef>
                  <a:spcPct val="20000"/>
                </a:spcBef>
                <a:buFont typeface="Wingdings" pitchFamily="2" charset="2"/>
                <a:buNone/>
              </a:pPr>
              <a:r>
                <a:rPr lang="fr-FR" altLang="ja-JP" sz="1300">
                  <a:solidFill>
                    <a:schemeClr val="bg2"/>
                  </a:solidFill>
                  <a:ea typeface="ＭＳ Ｐゴシック" pitchFamily="34" charset="-128"/>
                  <a:sym typeface="Wingdings" pitchFamily="2" charset="2"/>
                </a:rPr>
                <a:t>	</a:t>
              </a:r>
              <a:r>
                <a:rPr lang="fr-FR" altLang="ja-JP" sz="1800">
                  <a:solidFill>
                    <a:schemeClr val="bg2"/>
                  </a:solidFill>
                  <a:ea typeface="ＭＳ Ｐゴシック" pitchFamily="34" charset="-128"/>
                  <a:sym typeface="Wingdings" pitchFamily="2" charset="2"/>
                </a:rPr>
                <a:t> </a:t>
              </a:r>
              <a:r>
                <a:rPr lang="fr-FR" altLang="ja-JP" sz="1800" u="sng">
                  <a:solidFill>
                    <a:schemeClr val="bg2"/>
                  </a:solidFill>
                  <a:ea typeface="ＭＳ Ｐゴシック" pitchFamily="34" charset="-128"/>
                </a:rPr>
                <a:t>Le réseau des Comités d’Hygiène, Sécurité </a:t>
              </a:r>
              <a:r>
                <a:rPr lang="fr-FR" altLang="ja-JP" sz="1800">
                  <a:solidFill>
                    <a:schemeClr val="bg2"/>
                  </a:solidFill>
                  <a:ea typeface="ＭＳ Ｐゴシック" pitchFamily="34" charset="-128"/>
                </a:rPr>
                <a:t>	</a:t>
              </a:r>
              <a:r>
                <a:rPr lang="fr-FR" altLang="ja-JP" sz="1800" u="sng">
                  <a:solidFill>
                    <a:schemeClr val="bg2"/>
                  </a:solidFill>
                  <a:ea typeface="ＭＳ Ｐゴシック" pitchFamily="34" charset="-128"/>
                </a:rPr>
                <a:t>et Conditions de Travail (</a:t>
              </a:r>
              <a:r>
                <a:rPr lang="fr-FR" altLang="ja-JP" sz="1800" i="1" u="sng">
                  <a:solidFill>
                    <a:schemeClr val="bg2"/>
                  </a:solidFill>
                  <a:ea typeface="ＭＳ Ｐゴシック" pitchFamily="34" charset="-128"/>
                </a:rPr>
                <a:t>CHSCT</a:t>
              </a:r>
              <a:r>
                <a:rPr lang="fr-FR" altLang="ja-JP" sz="1800" u="sng">
                  <a:solidFill>
                    <a:schemeClr val="bg2"/>
                  </a:solidFill>
                  <a:ea typeface="ＭＳ Ｐゴシック" pitchFamily="34" charset="-128"/>
                </a:rPr>
                <a:t>)</a:t>
              </a:r>
            </a:p>
          </p:txBody>
        </p:sp>
        <p:sp>
          <p:nvSpPr>
            <p:cNvPr id="155662" name="Rectangle 14"/>
            <p:cNvSpPr>
              <a:spLocks noChangeArrowheads="1"/>
            </p:cNvSpPr>
            <p:nvPr/>
          </p:nvSpPr>
          <p:spPr bwMode="auto">
            <a:xfrm>
              <a:off x="372" y="3794"/>
              <a:ext cx="3780" cy="933"/>
            </a:xfrm>
            <a:prstGeom prst="rect">
              <a:avLst/>
            </a:prstGeom>
            <a:noFill/>
            <a:ln w="9525">
              <a:noFill/>
              <a:miter lim="800000"/>
              <a:headEnd/>
              <a:tailEnd/>
            </a:ln>
            <a:effectLst/>
          </p:spPr>
          <p:txBody>
            <a:bodyPr>
              <a:spAutoFit/>
            </a:bodyPr>
            <a:lstStyle/>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Assure une mission de surveillance et d’intervention quotidiennement et en cas de danger grave et imminent</a:t>
              </a:r>
            </a:p>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Est force de proposition en matière d’actions de préventions des risques professionnels et d’amélioration des conditions de travail</a:t>
              </a:r>
            </a:p>
            <a:p>
              <a:pPr algn="just"/>
              <a:r>
                <a:rPr lang="fr-FR" altLang="ja-JP" sz="1300" i="1">
                  <a:solidFill>
                    <a:schemeClr val="bg2"/>
                  </a:solidFill>
                  <a:ea typeface="ＭＳ Ｐゴシック" pitchFamily="34" charset="-128"/>
                  <a:sym typeface="Wingdings" pitchFamily="2" charset="2"/>
                </a:rPr>
                <a:t> </a:t>
              </a:r>
              <a:r>
                <a:rPr lang="fr-FR" altLang="ja-JP" sz="1300" i="1">
                  <a:solidFill>
                    <a:schemeClr val="bg2"/>
                  </a:solidFill>
                  <a:ea typeface="ＭＳ Ｐゴシック" pitchFamily="34" charset="-128"/>
                </a:rPr>
                <a:t>Peut intervenir sur saisine du directeur, d’un délégué du personnel ou d’un salarié en matière d’hygiène, de sécurité ou de conditions de travail</a:t>
              </a:r>
            </a:p>
            <a:p>
              <a:pPr algn="l" eaLnBrk="0" hangingPunct="0">
                <a:lnSpc>
                  <a:spcPct val="80000"/>
                </a:lnSpc>
                <a:spcBef>
                  <a:spcPct val="20000"/>
                </a:spcBef>
              </a:pPr>
              <a:endParaRPr lang="fr-FR" altLang="ja-JP" sz="1300" b="1">
                <a:solidFill>
                  <a:schemeClr val="bg2"/>
                </a:solidFill>
                <a:ea typeface="ＭＳ Ｐゴシック" pitchFamily="34" charset="-128"/>
              </a:endParaRPr>
            </a:p>
          </p:txBody>
        </p:sp>
      </p:grpSp>
      <p:sp>
        <p:nvSpPr>
          <p:cNvPr id="155663" name="Text Box 15"/>
          <p:cNvSpPr txBox="1">
            <a:spLocks noChangeArrowheads="1"/>
          </p:cNvSpPr>
          <p:nvPr/>
        </p:nvSpPr>
        <p:spPr bwMode="auto">
          <a:xfrm>
            <a:off x="177800" y="7950200"/>
            <a:ext cx="6410325"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sp>
        <p:nvSpPr>
          <p:cNvPr id="155666" name="Text Box 18"/>
          <p:cNvSpPr txBox="1">
            <a:spLocks noChangeArrowheads="1"/>
          </p:cNvSpPr>
          <p:nvPr/>
        </p:nvSpPr>
        <p:spPr bwMode="auto">
          <a:xfrm>
            <a:off x="333375" y="143827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9 – Vos personnes ressources</a:t>
            </a:r>
          </a:p>
        </p:txBody>
      </p:sp>
      <p:sp>
        <p:nvSpPr>
          <p:cNvPr id="155668" name="Text Box 20"/>
          <p:cNvSpPr txBox="1">
            <a:spLocks noChangeArrowheads="1"/>
          </p:cNvSpPr>
          <p:nvPr/>
        </p:nvSpPr>
        <p:spPr bwMode="auto">
          <a:xfrm>
            <a:off x="314325" y="1885950"/>
            <a:ext cx="60483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VOS PARTENAIRES INSTITUTIONNELS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Espace réservé du numéro de diapositive 4"/>
          <p:cNvSpPr>
            <a:spLocks noGrp="1" noChangeArrowheads="1"/>
          </p:cNvSpPr>
          <p:nvPr>
            <p:ph type="sldNum" sz="quarter" idx="10"/>
          </p:nvPr>
        </p:nvSpPr>
        <p:spPr/>
        <p:txBody>
          <a:bodyPr/>
          <a:lstStyle/>
          <a:p>
            <a:pPr>
              <a:defRPr/>
            </a:pPr>
            <a:fld id="{A9C8D121-548D-4624-AEAA-B5F98C91F60F}" type="slidenum">
              <a:rPr lang="fr-FR"/>
              <a:pPr>
                <a:defRPr/>
              </a:pPr>
              <a:t>8</a:t>
            </a:fld>
            <a:endParaRPr lang="fr-FR"/>
          </a:p>
        </p:txBody>
      </p:sp>
      <p:sp>
        <p:nvSpPr>
          <p:cNvPr id="1043"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044" name="Text Box 12"/>
          <p:cNvSpPr txBox="1">
            <a:spLocks noChangeArrowheads="1"/>
          </p:cNvSpPr>
          <p:nvPr/>
        </p:nvSpPr>
        <p:spPr bwMode="auto">
          <a:xfrm>
            <a:off x="139700" y="1252538"/>
            <a:ext cx="6559550" cy="3711785"/>
          </a:xfrm>
          <a:prstGeom prst="rect">
            <a:avLst/>
          </a:prstGeom>
          <a:noFill/>
          <a:ln w="9525">
            <a:noFill/>
            <a:miter lim="800000"/>
            <a:headEnd/>
            <a:tailEnd/>
          </a:ln>
          <a:effectLst/>
        </p:spPr>
        <p:txBody>
          <a:bodyPr>
            <a:spAutoFit/>
          </a:bodyPr>
          <a:lstStyle/>
          <a:p>
            <a:pPr algn="l"/>
            <a:r>
              <a:rPr lang="fr-FR" sz="1600" b="1" dirty="0">
                <a:solidFill>
                  <a:srgbClr val="990099"/>
                </a:solidFill>
                <a:sym typeface="Wingdings" pitchFamily="2" charset="2"/>
              </a:rPr>
              <a:t>  </a:t>
            </a:r>
          </a:p>
          <a:p>
            <a:pPr algn="l"/>
            <a:r>
              <a:rPr lang="fr-FR" sz="1800" b="1" dirty="0">
                <a:solidFill>
                  <a:schemeClr val="bg2"/>
                </a:solidFill>
                <a:sym typeface="Wingdings" pitchFamily="2" charset="2"/>
              </a:rPr>
              <a:t></a:t>
            </a:r>
            <a:r>
              <a:rPr lang="fr-FR" sz="1600" b="1" dirty="0">
                <a:solidFill>
                  <a:schemeClr val="bg2"/>
                </a:solidFill>
                <a:sym typeface="Wingdings" pitchFamily="2" charset="2"/>
              </a:rPr>
              <a:t> </a:t>
            </a:r>
            <a:r>
              <a:rPr lang="fr-FR" sz="1800" b="1" u="sng" dirty="0">
                <a:solidFill>
                  <a:schemeClr val="bg2"/>
                </a:solidFill>
              </a:rPr>
              <a:t>Qui peut acquérir la compétence « primo écoutant?</a:t>
            </a:r>
          </a:p>
          <a:p>
            <a:pPr algn="just"/>
            <a:endParaRPr lang="fr-FR" sz="800" dirty="0">
              <a:solidFill>
                <a:srgbClr val="990099"/>
              </a:solidFill>
            </a:endParaRPr>
          </a:p>
          <a:p>
            <a:pPr algn="just">
              <a:buFont typeface="Wingdings" pitchFamily="2" charset="2"/>
              <a:buNone/>
            </a:pPr>
            <a:r>
              <a:rPr lang="fr-FR" sz="1400" dirty="0">
                <a:solidFill>
                  <a:schemeClr val="bg2"/>
                </a:solidFill>
                <a:sym typeface="Wingdings" pitchFamily="2" charset="2"/>
              </a:rPr>
              <a:t> L’entourage professionnel se doit d’être présent et joue un rôle clé, du fait de sa connaissance des réalités et exigences du métier et de sa proximité.</a:t>
            </a:r>
          </a:p>
          <a:p>
            <a:pPr algn="just">
              <a:buFont typeface="Wingdings" pitchFamily="2" charset="2"/>
              <a:buChar char="Ü"/>
            </a:pPr>
            <a:endParaRPr lang="fr-FR" sz="1400" dirty="0">
              <a:solidFill>
                <a:schemeClr val="bg2"/>
              </a:solidFill>
              <a:sym typeface="Wingdings" pitchFamily="2" charset="2"/>
            </a:endParaRPr>
          </a:p>
          <a:p>
            <a:pPr algn="just">
              <a:buFont typeface="Wingdings" pitchFamily="2" charset="2"/>
              <a:buNone/>
            </a:pPr>
            <a:r>
              <a:rPr lang="fr-FR" sz="1400" dirty="0">
                <a:solidFill>
                  <a:schemeClr val="bg2"/>
                </a:solidFill>
                <a:sym typeface="Wingdings" pitchFamily="2" charset="2"/>
              </a:rPr>
              <a:t> Peuvent devenir primo écoutant différents acteurs de prévention :</a:t>
            </a:r>
          </a:p>
          <a:p>
            <a:pPr algn="just"/>
            <a:r>
              <a:rPr lang="fr-FR" sz="1400" dirty="0">
                <a:solidFill>
                  <a:schemeClr val="bg2"/>
                </a:solidFill>
                <a:sym typeface="Wingdings" pitchFamily="2" charset="2"/>
              </a:rPr>
              <a:t>	 personnel encadrant</a:t>
            </a:r>
            <a:r>
              <a:rPr lang="fr-FR" sz="1400" dirty="0" smtClean="0">
                <a:solidFill>
                  <a:schemeClr val="bg2"/>
                </a:solidFill>
                <a:sym typeface="Wingdings" pitchFamily="2" charset="2"/>
              </a:rPr>
              <a:t>,</a:t>
            </a:r>
            <a:endParaRPr lang="fr-FR" sz="1400" dirty="0">
              <a:solidFill>
                <a:schemeClr val="bg2"/>
              </a:solidFill>
              <a:sym typeface="Wingdings" pitchFamily="2" charset="2"/>
            </a:endParaRPr>
          </a:p>
          <a:p>
            <a:pPr algn="just"/>
            <a:r>
              <a:rPr lang="fr-FR" sz="1400" dirty="0">
                <a:solidFill>
                  <a:schemeClr val="bg2"/>
                </a:solidFill>
                <a:sym typeface="Wingdings" pitchFamily="2" charset="2"/>
              </a:rPr>
              <a:t>	 animateurs Prévention Sécurité</a:t>
            </a:r>
          </a:p>
          <a:p>
            <a:pPr algn="just"/>
            <a:r>
              <a:rPr lang="fr-FR" sz="1400" dirty="0">
                <a:solidFill>
                  <a:schemeClr val="bg2"/>
                </a:solidFill>
                <a:sym typeface="Wingdings" pitchFamily="2" charset="2"/>
              </a:rPr>
              <a:t>	 correspondants Risques </a:t>
            </a:r>
            <a:r>
              <a:rPr lang="fr-FR" sz="1400" dirty="0" smtClean="0">
                <a:solidFill>
                  <a:schemeClr val="bg2"/>
                </a:solidFill>
                <a:sym typeface="Wingdings" pitchFamily="2" charset="2"/>
              </a:rPr>
              <a:t>Psychosociaux</a:t>
            </a:r>
            <a:endParaRPr lang="fr-FR" sz="1400" dirty="0">
              <a:solidFill>
                <a:schemeClr val="bg2"/>
              </a:solidFill>
              <a:sym typeface="Wingdings" pitchFamily="2" charset="2"/>
            </a:endParaRPr>
          </a:p>
          <a:p>
            <a:pPr algn="just"/>
            <a:r>
              <a:rPr lang="fr-FR" sz="1400" dirty="0">
                <a:solidFill>
                  <a:schemeClr val="bg2"/>
                </a:solidFill>
                <a:sym typeface="Wingdings" pitchFamily="2" charset="2"/>
              </a:rPr>
              <a:t>	 salariés ayant une aspiration à s’impliquer dans la démarche.</a:t>
            </a:r>
          </a:p>
          <a:p>
            <a:pPr algn="just"/>
            <a:endParaRPr lang="fr-FR" sz="800" dirty="0">
              <a:solidFill>
                <a:schemeClr val="bg2"/>
              </a:solidFill>
              <a:sym typeface="Wingdings" pitchFamily="2" charset="2"/>
            </a:endParaRPr>
          </a:p>
          <a:p>
            <a:pPr algn="just"/>
            <a:endParaRPr lang="fr-FR" sz="800" dirty="0">
              <a:sym typeface="Wingdings" pitchFamily="2" charset="2"/>
            </a:endParaRPr>
          </a:p>
          <a:p>
            <a:pPr algn="l" eaLnBrk="0" hangingPunct="0">
              <a:lnSpc>
                <a:spcPct val="80000"/>
              </a:lnSpc>
              <a:spcBef>
                <a:spcPct val="20000"/>
              </a:spcBef>
              <a:buFont typeface="Wingdings" pitchFamily="2" charset="2"/>
              <a:buNone/>
            </a:pPr>
            <a:r>
              <a:rPr lang="fr-FR" sz="1400" b="1" smtClean="0">
                <a:solidFill>
                  <a:schemeClr val="bg2"/>
                </a:solidFill>
              </a:rPr>
              <a:t>L’acquisition </a:t>
            </a:r>
            <a:r>
              <a:rPr lang="fr-FR" sz="1400" b="1" dirty="0">
                <a:solidFill>
                  <a:schemeClr val="bg2"/>
                </a:solidFill>
              </a:rPr>
              <a:t>de cette</a:t>
            </a:r>
            <a:r>
              <a:rPr lang="fr-FR" sz="1400" b="1" dirty="0"/>
              <a:t> </a:t>
            </a:r>
            <a:r>
              <a:rPr lang="fr-FR" sz="1400" b="1" dirty="0">
                <a:solidFill>
                  <a:schemeClr val="bg2"/>
                </a:solidFill>
              </a:rPr>
              <a:t>compétence se base sur le volontariat et la disponibilité de chacun</a:t>
            </a:r>
          </a:p>
          <a:p>
            <a:pPr algn="l" eaLnBrk="0" hangingPunct="0">
              <a:lnSpc>
                <a:spcPct val="80000"/>
              </a:lnSpc>
              <a:spcBef>
                <a:spcPct val="20000"/>
              </a:spcBef>
              <a:buFont typeface="Wingdings" pitchFamily="2" charset="2"/>
              <a:buNone/>
            </a:pPr>
            <a:endParaRPr lang="fr-FR" sz="1400" b="1" dirty="0">
              <a:solidFill>
                <a:schemeClr val="bg2"/>
              </a:solidFill>
            </a:endParaRPr>
          </a:p>
          <a:p>
            <a:pPr eaLnBrk="0" hangingPunct="0">
              <a:lnSpc>
                <a:spcPct val="80000"/>
              </a:lnSpc>
              <a:spcBef>
                <a:spcPct val="20000"/>
              </a:spcBef>
              <a:buFont typeface="Wingdings" pitchFamily="2" charset="2"/>
              <a:buNone/>
            </a:pPr>
            <a:r>
              <a:rPr lang="fr-FR" sz="1400" dirty="0">
                <a:solidFill>
                  <a:schemeClr val="bg2"/>
                </a:solidFill>
                <a:sym typeface="Wingdings" pitchFamily="2" charset="2"/>
              </a:rPr>
              <a:t></a:t>
            </a:r>
          </a:p>
          <a:p>
            <a:pPr eaLnBrk="0" hangingPunct="0">
              <a:lnSpc>
                <a:spcPct val="80000"/>
              </a:lnSpc>
              <a:spcBef>
                <a:spcPct val="20000"/>
              </a:spcBef>
              <a:buFont typeface="Wingdings" pitchFamily="2" charset="2"/>
              <a:buNone/>
            </a:pPr>
            <a:endParaRPr lang="fr-FR" sz="1200" b="1" u="sng" dirty="0">
              <a:solidFill>
                <a:schemeClr val="bg2"/>
              </a:solidFill>
              <a:sym typeface="Wingdings" pitchFamily="2" charset="2"/>
            </a:endParaRPr>
          </a:p>
        </p:txBody>
      </p:sp>
      <p:sp>
        <p:nvSpPr>
          <p:cNvPr id="1087" name="Rectangle 63"/>
          <p:cNvSpPr>
            <a:spLocks noChangeArrowheads="1"/>
          </p:cNvSpPr>
          <p:nvPr/>
        </p:nvSpPr>
        <p:spPr bwMode="auto">
          <a:xfrm>
            <a:off x="173038" y="5635625"/>
            <a:ext cx="6408737" cy="2523768"/>
          </a:xfrm>
          <a:prstGeom prst="rect">
            <a:avLst/>
          </a:prstGeom>
          <a:noFill/>
          <a:ln w="9525">
            <a:noFill/>
            <a:miter lim="800000"/>
            <a:headEnd/>
            <a:tailEnd/>
          </a:ln>
          <a:effectLst/>
        </p:spPr>
        <p:txBody>
          <a:bodyPr>
            <a:spAutoFit/>
          </a:bodyPr>
          <a:lstStyle/>
          <a:p>
            <a:pPr algn="just">
              <a:buFontTx/>
              <a:buChar char="•"/>
            </a:pPr>
            <a:r>
              <a:rPr lang="fr-FR" sz="1600" dirty="0">
                <a:solidFill>
                  <a:schemeClr val="bg2"/>
                </a:solidFill>
              </a:rPr>
              <a:t> par un engagement individuel basé sur le volontariat</a:t>
            </a:r>
          </a:p>
          <a:p>
            <a:pPr algn="just">
              <a:buFontTx/>
              <a:buChar char="•"/>
            </a:pPr>
            <a:r>
              <a:rPr lang="fr-FR" sz="1600" dirty="0">
                <a:solidFill>
                  <a:schemeClr val="bg2"/>
                </a:solidFill>
              </a:rPr>
              <a:t> après accord de sa hiérarchie</a:t>
            </a:r>
            <a:endParaRPr lang="fr-FR" sz="1600" dirty="0" smtClean="0">
              <a:solidFill>
                <a:schemeClr val="bg2"/>
              </a:solidFill>
            </a:endParaRPr>
          </a:p>
          <a:p>
            <a:pPr algn="just">
              <a:buFontTx/>
              <a:buChar char="•"/>
            </a:pPr>
            <a:r>
              <a:rPr lang="fr-FR" sz="1600" dirty="0">
                <a:solidFill>
                  <a:schemeClr val="bg2"/>
                </a:solidFill>
              </a:rPr>
              <a:t> </a:t>
            </a:r>
            <a:r>
              <a:rPr lang="fr-FR" sz="1600" dirty="0" smtClean="0">
                <a:solidFill>
                  <a:schemeClr val="bg2"/>
                </a:solidFill>
              </a:rPr>
              <a:t>en </a:t>
            </a:r>
            <a:r>
              <a:rPr lang="fr-FR" sz="1600" dirty="0">
                <a:solidFill>
                  <a:schemeClr val="bg2"/>
                </a:solidFill>
              </a:rPr>
              <a:t>suivant la formation et en s’appropriant le guide qui              l’accompagne</a:t>
            </a:r>
            <a:endParaRPr lang="fr-FR" sz="1600" dirty="0" smtClean="0">
              <a:solidFill>
                <a:schemeClr val="bg2"/>
              </a:solidFill>
            </a:endParaRPr>
          </a:p>
          <a:p>
            <a:pPr algn="just">
              <a:buFontTx/>
              <a:buChar char="•"/>
            </a:pPr>
            <a:r>
              <a:rPr lang="fr-FR" sz="1600" dirty="0" smtClean="0">
                <a:solidFill>
                  <a:schemeClr val="bg2"/>
                </a:solidFill>
              </a:rPr>
              <a:t> en obtenant l’officialisation de la compétence par la Direction</a:t>
            </a:r>
          </a:p>
          <a:p>
            <a:pPr algn="just">
              <a:buFontTx/>
              <a:buChar char="•"/>
            </a:pPr>
            <a:endParaRPr lang="fr-FR" sz="1600" dirty="0" smtClean="0">
              <a:solidFill>
                <a:schemeClr val="bg2"/>
              </a:solidFill>
            </a:endParaRPr>
          </a:p>
          <a:p>
            <a:pPr algn="just">
              <a:buFontTx/>
              <a:buChar char="•"/>
            </a:pPr>
            <a:r>
              <a:rPr lang="fr-FR" sz="1600" b="1" dirty="0" smtClean="0">
                <a:solidFill>
                  <a:srgbClr val="FF0000"/>
                </a:solidFill>
              </a:rPr>
              <a:t>La compétence primo-écoutant étant basée sur le volontariat, le désistement est possible à tout moment.</a:t>
            </a:r>
          </a:p>
          <a:p>
            <a:pPr algn="just">
              <a:buFontTx/>
              <a:buChar char="•"/>
            </a:pPr>
            <a:endParaRPr lang="fr-FR" sz="1600" dirty="0">
              <a:solidFill>
                <a:schemeClr val="bg2"/>
              </a:solidFill>
            </a:endParaRPr>
          </a:p>
          <a:p>
            <a:pPr algn="just">
              <a:buFontTx/>
              <a:buChar char="•"/>
            </a:pPr>
            <a:endParaRPr lang="fr-FR" sz="1400" dirty="0">
              <a:solidFill>
                <a:schemeClr val="bg2"/>
              </a:solidFill>
            </a:endParaRPr>
          </a:p>
        </p:txBody>
      </p:sp>
      <p:sp>
        <p:nvSpPr>
          <p:cNvPr id="1091" name="Rectangle 67"/>
          <p:cNvSpPr>
            <a:spLocks noChangeArrowheads="1"/>
          </p:cNvSpPr>
          <p:nvPr/>
        </p:nvSpPr>
        <p:spPr bwMode="auto">
          <a:xfrm>
            <a:off x="157163" y="5232400"/>
            <a:ext cx="6515100" cy="366713"/>
          </a:xfrm>
          <a:prstGeom prst="rect">
            <a:avLst/>
          </a:prstGeom>
          <a:noFill/>
          <a:ln w="9525">
            <a:noFill/>
            <a:miter lim="800000"/>
            <a:headEnd/>
            <a:tailEnd/>
          </a:ln>
          <a:effectLst/>
        </p:spPr>
        <p:txBody>
          <a:bodyPr>
            <a:spAutoFit/>
          </a:bodyPr>
          <a:lstStyle/>
          <a:p>
            <a:pPr algn="l"/>
            <a:r>
              <a:rPr lang="fr-FR" sz="1800" b="1">
                <a:solidFill>
                  <a:schemeClr val="bg2"/>
                </a:solidFill>
                <a:sym typeface="Wingdings" pitchFamily="2" charset="2"/>
              </a:rPr>
              <a:t> </a:t>
            </a:r>
            <a:r>
              <a:rPr lang="fr-FR" sz="1800" b="1" u="sng">
                <a:solidFill>
                  <a:schemeClr val="bg2"/>
                </a:solidFill>
                <a:sym typeface="Wingdings" pitchFamily="2" charset="2"/>
              </a:rPr>
              <a:t>Comment acquérir la compétence « primo écoutant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2BDDB81A-6196-4752-A43E-EEBBB672D388}" type="slidenum">
              <a:rPr lang="fr-FR"/>
              <a:pPr>
                <a:defRPr/>
              </a:pPr>
              <a:t>80</a:t>
            </a:fld>
            <a:endParaRPr lang="fr-FR"/>
          </a:p>
        </p:txBody>
      </p:sp>
      <p:sp>
        <p:nvSpPr>
          <p:cNvPr id="156676" name="Text Box 4"/>
          <p:cNvSpPr txBox="1">
            <a:spLocks noChangeArrowheads="1"/>
          </p:cNvSpPr>
          <p:nvPr/>
        </p:nvSpPr>
        <p:spPr bwMode="auto">
          <a:xfrm>
            <a:off x="266700" y="1543050"/>
            <a:ext cx="496252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56679" name="Rectangle 7"/>
          <p:cNvSpPr>
            <a:spLocks noChangeArrowheads="1"/>
          </p:cNvSpPr>
          <p:nvPr/>
        </p:nvSpPr>
        <p:spPr bwMode="auto">
          <a:xfrm>
            <a:off x="666750" y="2427288"/>
            <a:ext cx="5218113" cy="369332"/>
          </a:xfrm>
          <a:prstGeom prst="rect">
            <a:avLst/>
          </a:prstGeom>
          <a:noFill/>
          <a:ln w="9525">
            <a:noFill/>
            <a:miter lim="800000"/>
            <a:headEnd/>
            <a:tailEnd/>
          </a:ln>
          <a:effectLst/>
        </p:spPr>
        <p:txBody>
          <a:bodyPr>
            <a:spAutoFit/>
          </a:bodyPr>
          <a:lstStyle/>
          <a:p>
            <a:pPr algn="l"/>
            <a:r>
              <a:rPr lang="fr-FR" altLang="ja-JP" sz="1300" dirty="0">
                <a:solidFill>
                  <a:schemeClr val="bg2"/>
                </a:solidFill>
                <a:ea typeface="ＭＳ Ｐゴシック" pitchFamily="34" charset="-128"/>
                <a:sym typeface="Wingdings" pitchFamily="2" charset="2"/>
              </a:rPr>
              <a:t>	</a:t>
            </a:r>
            <a:r>
              <a:rPr lang="fr-FR" altLang="ja-JP" sz="1800" dirty="0" err="1" smtClean="0">
                <a:solidFill>
                  <a:schemeClr val="bg2"/>
                </a:solidFill>
                <a:ea typeface="ＭＳ Ｐゴシック" pitchFamily="34" charset="-128"/>
                <a:sym typeface="Wingdings" pitchFamily="2" charset="2"/>
              </a:rPr>
              <a:t></a:t>
            </a:r>
            <a:r>
              <a:rPr lang="fr-FR" altLang="ja-JP" sz="1800" dirty="0" smtClean="0">
                <a:solidFill>
                  <a:schemeClr val="bg2"/>
                </a:solidFill>
                <a:ea typeface="ＭＳ Ｐゴシック" pitchFamily="34" charset="-128"/>
                <a:sym typeface="Wingdings" pitchFamily="2" charset="2"/>
              </a:rPr>
              <a:t> Le service de santé au travail</a:t>
            </a:r>
            <a:endParaRPr lang="fr-FR" altLang="ja-JP" sz="1800" u="sng" dirty="0" smtClean="0">
              <a:solidFill>
                <a:schemeClr val="bg2"/>
              </a:solidFill>
              <a:ea typeface="ＭＳ Ｐゴシック" pitchFamily="34" charset="-128"/>
            </a:endParaRPr>
          </a:p>
          <a:p>
            <a:pPr algn="l"/>
            <a:endParaRPr lang="fr-FR" sz="1800" i="1" u="sng" dirty="0">
              <a:solidFill>
                <a:schemeClr val="bg2"/>
              </a:solidFill>
            </a:endParaRPr>
          </a:p>
        </p:txBody>
      </p:sp>
      <p:sp>
        <p:nvSpPr>
          <p:cNvPr id="156680" name="Rectangle 8"/>
          <p:cNvSpPr>
            <a:spLocks noChangeArrowheads="1"/>
          </p:cNvSpPr>
          <p:nvPr/>
        </p:nvSpPr>
        <p:spPr bwMode="auto">
          <a:xfrm>
            <a:off x="561975" y="2962275"/>
            <a:ext cx="6019800" cy="5310188"/>
          </a:xfrm>
          <a:prstGeom prst="rect">
            <a:avLst/>
          </a:prstGeom>
          <a:noFill/>
          <a:ln w="9525">
            <a:noFill/>
            <a:miter lim="800000"/>
            <a:headEnd/>
            <a:tailEnd/>
          </a:ln>
          <a:effectLst/>
        </p:spPr>
        <p:txBody>
          <a:bodyPr>
            <a:spAutoFit/>
          </a:bodyPr>
          <a:lstStyle/>
          <a:p>
            <a:pPr algn="just">
              <a:buFont typeface="Wingdings" pitchFamily="2" charset="2"/>
              <a:buChar char="ü"/>
            </a:pPr>
            <a:r>
              <a:rPr lang="fr-FR" altLang="ja-JP" sz="1800" i="1" dirty="0">
                <a:solidFill>
                  <a:schemeClr val="bg2"/>
                </a:solidFill>
                <a:ea typeface="ＭＳ Ｐゴシック" pitchFamily="34" charset="-128"/>
              </a:rPr>
              <a:t>Prévient toute altération de la santé des </a:t>
            </a:r>
            <a:r>
              <a:rPr lang="fr-FR" altLang="ja-JP" sz="1800" i="1" dirty="0" smtClean="0">
                <a:solidFill>
                  <a:schemeClr val="bg2"/>
                </a:solidFill>
                <a:ea typeface="ＭＳ Ｐゴシック" pitchFamily="34" charset="-128"/>
              </a:rPr>
              <a:t>salariés. </a:t>
            </a:r>
            <a:r>
              <a:rPr lang="fr-FR" altLang="ja-JP" sz="1800" i="1" dirty="0">
                <a:solidFill>
                  <a:schemeClr val="bg2"/>
                </a:solidFill>
                <a:ea typeface="ＭＳ Ｐゴシック" pitchFamily="34" charset="-128"/>
              </a:rPr>
              <a:t>Dans ce cadre</a:t>
            </a:r>
            <a:r>
              <a:rPr lang="fr-FR" altLang="ja-JP" sz="1800" i="1" dirty="0" smtClean="0">
                <a:solidFill>
                  <a:schemeClr val="bg2"/>
                </a:solidFill>
                <a:ea typeface="ＭＳ Ｐゴシック" pitchFamily="34" charset="-128"/>
              </a:rPr>
              <a:t>, le médecin du travail a </a:t>
            </a:r>
            <a:r>
              <a:rPr lang="fr-FR" altLang="ja-JP" sz="1800" i="1" dirty="0">
                <a:solidFill>
                  <a:schemeClr val="bg2"/>
                </a:solidFill>
                <a:ea typeface="ＭＳ Ｐゴシック" pitchFamily="34" charset="-128"/>
              </a:rPr>
              <a:t>un rôle de conseil de l’employeur et du salarié. </a:t>
            </a:r>
          </a:p>
          <a:p>
            <a:pPr algn="just">
              <a:buFont typeface="Wingdings" pitchFamily="2" charset="2"/>
              <a:buNone/>
            </a:pPr>
            <a:endParaRPr lang="fr-FR" altLang="ja-JP" sz="1800" i="1" dirty="0">
              <a:solidFill>
                <a:schemeClr val="bg2"/>
              </a:solidFill>
              <a:ea typeface="ＭＳ Ｐゴシック" pitchFamily="34" charset="-128"/>
            </a:endParaRPr>
          </a:p>
          <a:p>
            <a:pPr algn="just">
              <a:buFont typeface="Wingdings" pitchFamily="2" charset="2"/>
              <a:buChar char="ü"/>
            </a:pPr>
            <a:r>
              <a:rPr lang="fr-FR" altLang="ja-JP" sz="1800" i="1" dirty="0">
                <a:solidFill>
                  <a:schemeClr val="bg2"/>
                </a:solidFill>
                <a:ea typeface="ＭＳ Ｐゴシック" pitchFamily="34" charset="-128"/>
              </a:rPr>
              <a:t>Le médecin du travail surveille l’état de santé des salariés par des examens médicaux périodiques et non périodiques, à la demande du salarié (visites spontanées) ou de l’employeur.</a:t>
            </a:r>
          </a:p>
          <a:p>
            <a:pPr algn="just"/>
            <a:endParaRPr lang="fr-FR" altLang="ja-JP" sz="1800" i="1" dirty="0">
              <a:solidFill>
                <a:schemeClr val="bg2"/>
              </a:solidFill>
              <a:ea typeface="ＭＳ Ｐゴシック" pitchFamily="34" charset="-128"/>
            </a:endParaRPr>
          </a:p>
          <a:p>
            <a:pPr algn="just">
              <a:buFont typeface="Wingdings" pitchFamily="2" charset="2"/>
              <a:buChar char="ü"/>
            </a:pPr>
            <a:r>
              <a:rPr lang="fr-FR" altLang="ja-JP" sz="1800" i="1" dirty="0">
                <a:solidFill>
                  <a:schemeClr val="bg2"/>
                </a:solidFill>
                <a:ea typeface="ＭＳ Ｐゴシック" pitchFamily="34" charset="-128"/>
                <a:sym typeface="Wingdings" pitchFamily="2" charset="2"/>
              </a:rPr>
              <a:t>Déclare des inaptitudes, temporaires ou définitives, partielles ou totales.</a:t>
            </a:r>
          </a:p>
          <a:p>
            <a:pPr algn="just">
              <a:buFont typeface="Wingdings" pitchFamily="2" charset="2"/>
              <a:buNone/>
            </a:pPr>
            <a:endParaRPr lang="fr-FR" altLang="ja-JP" sz="1800" i="1" dirty="0">
              <a:solidFill>
                <a:schemeClr val="bg2"/>
              </a:solidFill>
              <a:ea typeface="ＭＳ Ｐゴシック" pitchFamily="34" charset="-128"/>
              <a:sym typeface="Wingdings" pitchFamily="2" charset="2"/>
            </a:endParaRPr>
          </a:p>
          <a:p>
            <a:pPr algn="just">
              <a:buFont typeface="Wingdings" pitchFamily="2" charset="2"/>
              <a:buNone/>
            </a:pPr>
            <a:r>
              <a:rPr lang="fr-FR" altLang="ja-JP" sz="1800" i="1" dirty="0" err="1">
                <a:solidFill>
                  <a:schemeClr val="bg2"/>
                </a:solidFill>
                <a:ea typeface="ＭＳ Ｐゴシック" pitchFamily="34" charset="-128"/>
                <a:sym typeface="Wingdings" pitchFamily="2" charset="2"/>
              </a:rPr>
              <a:t></a:t>
            </a:r>
            <a:r>
              <a:rPr lang="fr-FR" altLang="ja-JP" sz="1800" i="1" dirty="0">
                <a:solidFill>
                  <a:schemeClr val="bg2"/>
                </a:solidFill>
                <a:ea typeface="ＭＳ Ｐゴシック" pitchFamily="34" charset="-128"/>
                <a:sym typeface="Wingdings" pitchFamily="2" charset="2"/>
              </a:rPr>
              <a:t> Membre de droit du CHSCT, il participe à l’évaluation des risques professionnels.</a:t>
            </a:r>
          </a:p>
          <a:p>
            <a:pPr algn="just"/>
            <a:endParaRPr lang="fr-FR" altLang="ja-JP" sz="1800" i="1" dirty="0">
              <a:solidFill>
                <a:schemeClr val="bg2"/>
              </a:solidFill>
              <a:ea typeface="ＭＳ Ｐゴシック" pitchFamily="34" charset="-128"/>
            </a:endParaRPr>
          </a:p>
          <a:p>
            <a:pPr algn="just"/>
            <a:r>
              <a:rPr lang="fr-FR" altLang="ja-JP" sz="1800" i="1" dirty="0" err="1">
                <a:solidFill>
                  <a:schemeClr val="bg2"/>
                </a:solidFill>
                <a:ea typeface="ＭＳ Ｐゴシック" pitchFamily="34" charset="-128"/>
                <a:sym typeface="Wingdings" pitchFamily="2" charset="2"/>
              </a:rPr>
              <a:t></a:t>
            </a:r>
            <a:r>
              <a:rPr lang="fr-FR" altLang="ja-JP" sz="1800" i="1" dirty="0">
                <a:solidFill>
                  <a:schemeClr val="bg2"/>
                </a:solidFill>
                <a:ea typeface="ＭＳ Ｐゴシック" pitchFamily="34" charset="-128"/>
                <a:sym typeface="Wingdings" pitchFamily="2" charset="2"/>
              </a:rPr>
              <a:t> </a:t>
            </a:r>
            <a:r>
              <a:rPr lang="fr-FR" altLang="ja-JP" sz="1800" i="1" dirty="0">
                <a:solidFill>
                  <a:schemeClr val="bg2"/>
                </a:solidFill>
                <a:ea typeface="ＭＳ Ｐゴシック" pitchFamily="34" charset="-128"/>
              </a:rPr>
              <a:t>En parallèle, l’infirmier(e) assiste, lorsqu’il est présent, le médecin du travail dans l’ensemble de ses missions et effectue des examens complémentaires nécessaires lors des visites médicales.</a:t>
            </a:r>
          </a:p>
        </p:txBody>
      </p:sp>
      <p:sp>
        <p:nvSpPr>
          <p:cNvPr id="156681" name="AutoShape 9"/>
          <p:cNvSpPr>
            <a:spLocks noChangeArrowheads="1"/>
          </p:cNvSpPr>
          <p:nvPr/>
        </p:nvSpPr>
        <p:spPr bwMode="auto">
          <a:xfrm>
            <a:off x="466725" y="2419350"/>
            <a:ext cx="6200775" cy="6200775"/>
          </a:xfrm>
          <a:prstGeom prst="roundRect">
            <a:avLst>
              <a:gd name="adj" fmla="val 16667"/>
            </a:avLst>
          </a:prstGeom>
          <a:noFill/>
          <a:ln w="9525">
            <a:solidFill>
              <a:schemeClr val="tx1"/>
            </a:solidFill>
            <a:round/>
            <a:headEnd/>
            <a:tailEnd/>
          </a:ln>
          <a:effectLst/>
        </p:spPr>
        <p:txBody>
          <a:bodyPr wrap="none" anchor="ctr"/>
          <a:lstStyle/>
          <a:p>
            <a:endParaRPr lang="fr-FR"/>
          </a:p>
        </p:txBody>
      </p:sp>
      <p:sp>
        <p:nvSpPr>
          <p:cNvPr id="156697" name="Text Box 25"/>
          <p:cNvSpPr txBox="1">
            <a:spLocks noChangeArrowheads="1"/>
          </p:cNvSpPr>
          <p:nvPr/>
        </p:nvSpPr>
        <p:spPr bwMode="auto">
          <a:xfrm>
            <a:off x="333375" y="13811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9 – Vos personnes ressources</a:t>
            </a:r>
          </a:p>
        </p:txBody>
      </p:sp>
      <p:sp>
        <p:nvSpPr>
          <p:cNvPr id="156698" name="Text Box 26"/>
          <p:cNvSpPr txBox="1">
            <a:spLocks noChangeArrowheads="1"/>
          </p:cNvSpPr>
          <p:nvPr/>
        </p:nvSpPr>
        <p:spPr bwMode="auto">
          <a:xfrm>
            <a:off x="314325" y="1905000"/>
            <a:ext cx="65436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VOS PARTENAIRES PROFESSIONNELS DE SANTE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BD440ED1-25D9-4B9C-83C7-171C6E1A8B6E}" type="slidenum">
              <a:rPr lang="fr-FR"/>
              <a:pPr>
                <a:defRPr/>
              </a:pPr>
              <a:t>81</a:t>
            </a:fld>
            <a:endParaRPr lang="fr-FR"/>
          </a:p>
        </p:txBody>
      </p:sp>
      <p:sp>
        <p:nvSpPr>
          <p:cNvPr id="268290" name="Text Box 2"/>
          <p:cNvSpPr txBox="1">
            <a:spLocks noChangeArrowheads="1"/>
          </p:cNvSpPr>
          <p:nvPr/>
        </p:nvSpPr>
        <p:spPr bwMode="auto">
          <a:xfrm>
            <a:off x="266700" y="1543050"/>
            <a:ext cx="496252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68302" name="Text Box 14"/>
          <p:cNvSpPr txBox="1">
            <a:spLocks noChangeArrowheads="1"/>
          </p:cNvSpPr>
          <p:nvPr/>
        </p:nvSpPr>
        <p:spPr bwMode="auto">
          <a:xfrm>
            <a:off x="323850" y="14192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9 – Vos personnes ressources</a:t>
            </a:r>
          </a:p>
        </p:txBody>
      </p:sp>
      <p:sp>
        <p:nvSpPr>
          <p:cNvPr id="268303" name="Text Box 15"/>
          <p:cNvSpPr txBox="1">
            <a:spLocks noChangeArrowheads="1"/>
          </p:cNvSpPr>
          <p:nvPr/>
        </p:nvSpPr>
        <p:spPr bwMode="auto">
          <a:xfrm>
            <a:off x="314325" y="2019300"/>
            <a:ext cx="65436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VOS PARTENAIRES PROFESSIONNELS DE SANTE</a:t>
            </a:r>
          </a:p>
        </p:txBody>
      </p:sp>
      <p:sp>
        <p:nvSpPr>
          <p:cNvPr id="268300" name="Rectangle 12"/>
          <p:cNvSpPr>
            <a:spLocks noChangeArrowheads="1"/>
          </p:cNvSpPr>
          <p:nvPr/>
        </p:nvSpPr>
        <p:spPr bwMode="auto">
          <a:xfrm>
            <a:off x="735013" y="2446338"/>
            <a:ext cx="5538787" cy="311150"/>
          </a:xfrm>
          <a:prstGeom prst="rect">
            <a:avLst/>
          </a:prstGeom>
          <a:noFill/>
          <a:ln w="9525">
            <a:noFill/>
            <a:miter lim="800000"/>
            <a:headEnd/>
            <a:tailEnd/>
          </a:ln>
          <a:effectLst/>
        </p:spPr>
        <p:txBody>
          <a:bodyPr>
            <a:spAutoFit/>
          </a:bodyPr>
          <a:lstStyle/>
          <a:p>
            <a:pPr algn="l" eaLnBrk="0" hangingPunct="0">
              <a:lnSpc>
                <a:spcPct val="80000"/>
              </a:lnSpc>
              <a:spcBef>
                <a:spcPct val="20000"/>
              </a:spcBef>
              <a:buFont typeface="Wingdings" pitchFamily="2" charset="2"/>
              <a:buNone/>
            </a:pPr>
            <a:r>
              <a:rPr lang="fr-FR" altLang="ja-JP" sz="1300">
                <a:solidFill>
                  <a:schemeClr val="bg2"/>
                </a:solidFill>
                <a:ea typeface="ＭＳ Ｐゴシック" pitchFamily="34" charset="-128"/>
                <a:sym typeface="Wingdings" pitchFamily="2" charset="2"/>
              </a:rPr>
              <a:t>	</a:t>
            </a:r>
            <a:r>
              <a:rPr lang="fr-FR" altLang="ja-JP" sz="1800">
                <a:solidFill>
                  <a:schemeClr val="bg2"/>
                </a:solidFill>
                <a:ea typeface="ＭＳ Ｐゴシック" pitchFamily="34" charset="-128"/>
                <a:sym typeface="Wingdings" pitchFamily="2" charset="2"/>
              </a:rPr>
              <a:t> </a:t>
            </a:r>
            <a:r>
              <a:rPr lang="fr-FR" altLang="ja-JP" sz="1800" u="sng">
                <a:solidFill>
                  <a:schemeClr val="bg2"/>
                </a:solidFill>
                <a:ea typeface="ＭＳ Ｐゴシック" pitchFamily="34" charset="-128"/>
                <a:sym typeface="Wingdings" pitchFamily="2" charset="2"/>
              </a:rPr>
              <a:t>Le réseau des psychologues du travail</a:t>
            </a:r>
          </a:p>
        </p:txBody>
      </p:sp>
      <p:sp>
        <p:nvSpPr>
          <p:cNvPr id="268301" name="Rectangle 13"/>
          <p:cNvSpPr>
            <a:spLocks noChangeArrowheads="1"/>
          </p:cNvSpPr>
          <p:nvPr/>
        </p:nvSpPr>
        <p:spPr bwMode="auto">
          <a:xfrm>
            <a:off x="774700" y="2808288"/>
            <a:ext cx="5751513" cy="3754874"/>
          </a:xfrm>
          <a:prstGeom prst="rect">
            <a:avLst/>
          </a:prstGeom>
          <a:noFill/>
          <a:ln w="9525">
            <a:noFill/>
            <a:miter lim="800000"/>
            <a:headEnd/>
            <a:tailEnd/>
          </a:ln>
          <a:effectLst/>
        </p:spPr>
        <p:txBody>
          <a:bodyPr>
            <a:spAutoFit/>
          </a:bodyPr>
          <a:lstStyle/>
          <a:p>
            <a:pPr algn="l">
              <a:buFont typeface="Wingdings" pitchFamily="2" charset="2"/>
              <a:buNone/>
            </a:pPr>
            <a:r>
              <a:rPr lang="fr-FR" altLang="ja-JP" sz="1400" i="1" dirty="0" err="1">
                <a:solidFill>
                  <a:schemeClr val="bg2"/>
                </a:solidFill>
                <a:ea typeface="ＭＳ Ｐゴシック" pitchFamily="34" charset="-128"/>
                <a:sym typeface="Wingdings" pitchFamily="2" charset="2"/>
              </a:rPr>
              <a:t></a:t>
            </a:r>
            <a:r>
              <a:rPr lang="fr-FR" altLang="ja-JP" sz="1400" i="1" dirty="0">
                <a:solidFill>
                  <a:schemeClr val="bg2"/>
                </a:solidFill>
                <a:ea typeface="ＭＳ Ｐゴシック" pitchFamily="34" charset="-128"/>
                <a:sym typeface="Wingdings" pitchFamily="2" charset="2"/>
              </a:rPr>
              <a:t> </a:t>
            </a:r>
            <a:r>
              <a:rPr lang="fr-FR" altLang="ja-JP" sz="1400" b="1" i="1" u="sng" dirty="0">
                <a:solidFill>
                  <a:schemeClr val="bg2"/>
                </a:solidFill>
                <a:ea typeface="ＭＳ Ｐゴシック" pitchFamily="34" charset="-128"/>
                <a:sym typeface="Wingdings" pitchFamily="2" charset="2"/>
              </a:rPr>
              <a:t>Consultations psychologiques dédiées aux salariés</a:t>
            </a:r>
          </a:p>
          <a:p>
            <a:pPr algn="just">
              <a:buFont typeface="Wingdings" pitchFamily="2" charset="2"/>
              <a:buNone/>
            </a:pPr>
            <a:r>
              <a:rPr lang="fr-FR" altLang="ja-JP" sz="1400" i="1" dirty="0" err="1">
                <a:solidFill>
                  <a:schemeClr val="bg2"/>
                </a:solidFill>
                <a:ea typeface="ＭＳ Ｐゴシック" pitchFamily="34" charset="-128"/>
                <a:sym typeface="Wingdings" pitchFamily="2" charset="2"/>
              </a:rPr>
              <a:t></a:t>
            </a:r>
            <a:r>
              <a:rPr lang="fr-FR" altLang="ja-JP" sz="1400" i="1" dirty="0">
                <a:solidFill>
                  <a:schemeClr val="bg2"/>
                </a:solidFill>
                <a:ea typeface="ＭＳ Ｐゴシック" pitchFamily="34" charset="-128"/>
                <a:sym typeface="Wingdings" pitchFamily="2" charset="2"/>
              </a:rPr>
              <a:t> </a:t>
            </a:r>
            <a:r>
              <a:rPr lang="fr-FR" altLang="ja-JP" sz="1400" i="1" dirty="0">
                <a:solidFill>
                  <a:schemeClr val="bg2"/>
                </a:solidFill>
                <a:ea typeface="ＭＳ Ｐゴシック" pitchFamily="34" charset="-128"/>
              </a:rPr>
              <a:t>Propose un accompagnement des salariés dans le respect des règles éthiques et déontologiques. Ce n’est pas une psychothérapie individuelle ou collective, l’accompagnement reste axé sur le problème professionnel. </a:t>
            </a:r>
          </a:p>
          <a:p>
            <a:pPr algn="just">
              <a:buFont typeface="Wingdings" pitchFamily="2" charset="2"/>
              <a:buNone/>
            </a:pPr>
            <a:endParaRPr lang="fr-FR" altLang="ja-JP" sz="1400" i="1" dirty="0">
              <a:solidFill>
                <a:schemeClr val="bg2"/>
              </a:solidFill>
              <a:ea typeface="ＭＳ Ｐゴシック" pitchFamily="34" charset="-128"/>
            </a:endParaRPr>
          </a:p>
          <a:p>
            <a:pPr algn="just">
              <a:buFont typeface="Wingdings" pitchFamily="2" charset="2"/>
              <a:buChar char="ü"/>
            </a:pPr>
            <a:r>
              <a:rPr lang="fr-FR" altLang="ja-JP" sz="1400" i="1" dirty="0">
                <a:solidFill>
                  <a:schemeClr val="bg2"/>
                </a:solidFill>
                <a:ea typeface="ＭＳ Ｐゴシック" pitchFamily="34" charset="-128"/>
              </a:rPr>
              <a:t>L’entretien est basé sur : l’écoute, l’expression des émotions, l’identification des difficultés, et l’analyse des événements et leur positionnement dans la vie.</a:t>
            </a:r>
          </a:p>
          <a:p>
            <a:pPr algn="just">
              <a:buFont typeface="Wingdings" pitchFamily="2" charset="2"/>
              <a:buNone/>
            </a:pPr>
            <a:endParaRPr lang="fr-FR" altLang="ja-JP" sz="1400" i="1" dirty="0">
              <a:solidFill>
                <a:schemeClr val="bg2"/>
              </a:solidFill>
              <a:ea typeface="ＭＳ Ｐゴシック" pitchFamily="34" charset="-128"/>
            </a:endParaRPr>
          </a:p>
          <a:p>
            <a:pPr algn="l">
              <a:buFont typeface="Wingdings" pitchFamily="2" charset="2"/>
              <a:buChar char="Ø"/>
            </a:pPr>
            <a:r>
              <a:rPr lang="fr-FR" altLang="ja-JP" sz="1400" b="1" i="1" u="sng" dirty="0">
                <a:solidFill>
                  <a:schemeClr val="bg2"/>
                </a:solidFill>
                <a:ea typeface="ＭＳ Ｐゴシック" pitchFamily="34" charset="-128"/>
                <a:sym typeface="Wingdings" pitchFamily="2" charset="2"/>
              </a:rPr>
              <a:t>Dialogue et appui aux managers / Accompagnement collectif</a:t>
            </a:r>
          </a:p>
          <a:p>
            <a:pPr algn="l">
              <a:buFont typeface="Wingdings" pitchFamily="2" charset="2"/>
              <a:buChar char="ü"/>
            </a:pPr>
            <a:r>
              <a:rPr lang="fr-FR" altLang="ja-JP" sz="1400" i="1" dirty="0">
                <a:solidFill>
                  <a:schemeClr val="bg2"/>
                </a:solidFill>
                <a:ea typeface="ＭＳ Ｐゴシック" pitchFamily="34" charset="-128"/>
                <a:sym typeface="Wingdings" pitchFamily="2" charset="2"/>
              </a:rPr>
              <a:t>Le psychologue est un acteur ressource de l’entreprise</a:t>
            </a:r>
          </a:p>
          <a:p>
            <a:pPr algn="l">
              <a:buFont typeface="Wingdings" pitchFamily="2" charset="2"/>
              <a:buChar char="ü"/>
            </a:pPr>
            <a:r>
              <a:rPr lang="fr-FR" altLang="ja-JP" sz="1400" i="1" dirty="0">
                <a:solidFill>
                  <a:schemeClr val="bg2"/>
                </a:solidFill>
                <a:ea typeface="ＭＳ Ｐゴシック" pitchFamily="34" charset="-128"/>
                <a:sym typeface="Wingdings" pitchFamily="2" charset="2"/>
              </a:rPr>
              <a:t> Il peut se positionner en tant que conseil auprès de la direction dans les domaines des RPS, stress, phénomènes collectifs. Il eut ainsi être interpellé sur de nombreuses missions (conseil, formation, conduite du changement, assistance des collectifs, médiation, gestion de conflit…)</a:t>
            </a:r>
            <a:endParaRPr lang="fr-FR" altLang="ja-JP" sz="1400" i="1" dirty="0" smtClean="0">
              <a:solidFill>
                <a:schemeClr val="bg2"/>
              </a:solidFill>
              <a:ea typeface="ＭＳ Ｐゴシック" pitchFamily="34" charset="-128"/>
              <a:sym typeface="Wingdings" pitchFamily="2" charset="2"/>
            </a:endParaRPr>
          </a:p>
          <a:p>
            <a:pPr algn="l">
              <a:buFont typeface="Wingdings" pitchFamily="2" charset="2"/>
              <a:buNone/>
            </a:pPr>
            <a:endParaRPr lang="fr-FR" altLang="ja-JP" sz="1400" i="1" dirty="0" smtClean="0">
              <a:solidFill>
                <a:schemeClr val="bg2"/>
              </a:solidFill>
              <a:ea typeface="ＭＳ Ｐゴシック" pitchFamily="34" charset="-128"/>
              <a:sym typeface="Wingdings" pitchFamily="2" charset="2"/>
            </a:endParaRPr>
          </a:p>
          <a:p>
            <a:pPr algn="l">
              <a:buFont typeface="Wingdings" pitchFamily="2" charset="2"/>
              <a:buChar char="ü"/>
            </a:pPr>
            <a:endParaRPr lang="fr-FR" sz="1400" i="1" dirty="0">
              <a:solidFill>
                <a:schemeClr val="bg2"/>
              </a:solidFill>
            </a:endParaRPr>
          </a:p>
        </p:txBody>
      </p:sp>
      <p:sp>
        <p:nvSpPr>
          <p:cNvPr id="268304" name="AutoShape 16"/>
          <p:cNvSpPr>
            <a:spLocks noChangeArrowheads="1"/>
          </p:cNvSpPr>
          <p:nvPr/>
        </p:nvSpPr>
        <p:spPr bwMode="auto">
          <a:xfrm>
            <a:off x="700088" y="2403475"/>
            <a:ext cx="5872162" cy="6219825"/>
          </a:xfrm>
          <a:prstGeom prst="roundRect">
            <a:avLst>
              <a:gd name="adj" fmla="val 16667"/>
            </a:avLst>
          </a:prstGeom>
          <a:noFill/>
          <a:ln w="9525">
            <a:solidFill>
              <a:schemeClr val="tx1"/>
            </a:solidFill>
            <a:round/>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numéro de diapositive 4"/>
          <p:cNvSpPr>
            <a:spLocks noGrp="1" noChangeArrowheads="1"/>
          </p:cNvSpPr>
          <p:nvPr>
            <p:ph type="sldNum" sz="quarter" idx="10"/>
          </p:nvPr>
        </p:nvSpPr>
        <p:spPr/>
        <p:txBody>
          <a:bodyPr/>
          <a:lstStyle/>
          <a:p>
            <a:pPr>
              <a:defRPr/>
            </a:pPr>
            <a:fld id="{14D07039-FC44-4AB7-A6F0-28ED3F1F8D07}" type="slidenum">
              <a:rPr lang="fr-FR"/>
              <a:pPr>
                <a:defRPr/>
              </a:pPr>
              <a:t>82</a:t>
            </a:fld>
            <a:endParaRPr lang="fr-FR"/>
          </a:p>
        </p:txBody>
      </p:sp>
      <p:sp>
        <p:nvSpPr>
          <p:cNvPr id="283650" name="Text Box 2"/>
          <p:cNvSpPr txBox="1">
            <a:spLocks noChangeArrowheads="1"/>
          </p:cNvSpPr>
          <p:nvPr/>
        </p:nvSpPr>
        <p:spPr bwMode="auto">
          <a:xfrm>
            <a:off x="266700" y="1543050"/>
            <a:ext cx="496252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83652" name="AutoShape 4"/>
          <p:cNvSpPr>
            <a:spLocks noChangeArrowheads="1"/>
          </p:cNvSpPr>
          <p:nvPr/>
        </p:nvSpPr>
        <p:spPr bwMode="auto">
          <a:xfrm>
            <a:off x="688975" y="2749550"/>
            <a:ext cx="5873750" cy="4200525"/>
          </a:xfrm>
          <a:prstGeom prst="roundRect">
            <a:avLst>
              <a:gd name="adj" fmla="val 16667"/>
            </a:avLst>
          </a:prstGeom>
          <a:noFill/>
          <a:ln w="9525">
            <a:solidFill>
              <a:schemeClr val="tx1"/>
            </a:solidFill>
            <a:round/>
            <a:headEnd/>
            <a:tailEnd/>
          </a:ln>
          <a:effectLst/>
        </p:spPr>
        <p:txBody>
          <a:bodyPr wrap="none" anchor="ctr"/>
          <a:lstStyle/>
          <a:p>
            <a:endParaRPr lang="fr-FR"/>
          </a:p>
        </p:txBody>
      </p:sp>
      <p:sp>
        <p:nvSpPr>
          <p:cNvPr id="283653" name="Rectangle 5"/>
          <p:cNvSpPr>
            <a:spLocks noChangeArrowheads="1"/>
          </p:cNvSpPr>
          <p:nvPr/>
        </p:nvSpPr>
        <p:spPr bwMode="auto">
          <a:xfrm>
            <a:off x="611188" y="2722563"/>
            <a:ext cx="5538787" cy="323165"/>
          </a:xfrm>
          <a:prstGeom prst="rect">
            <a:avLst/>
          </a:prstGeom>
          <a:noFill/>
          <a:ln w="9525">
            <a:noFill/>
            <a:miter lim="800000"/>
            <a:headEnd/>
            <a:tailEnd/>
          </a:ln>
          <a:effectLst/>
        </p:spPr>
        <p:txBody>
          <a:bodyPr>
            <a:spAutoFit/>
          </a:bodyPr>
          <a:lstStyle/>
          <a:p>
            <a:pPr algn="l" eaLnBrk="0" hangingPunct="0">
              <a:lnSpc>
                <a:spcPct val="80000"/>
              </a:lnSpc>
              <a:spcBef>
                <a:spcPct val="20000"/>
              </a:spcBef>
              <a:buFont typeface="Wingdings" pitchFamily="2" charset="2"/>
              <a:buNone/>
            </a:pPr>
            <a:r>
              <a:rPr lang="fr-FR" altLang="ja-JP" sz="1300" dirty="0">
                <a:solidFill>
                  <a:schemeClr val="bg2"/>
                </a:solidFill>
                <a:ea typeface="ＭＳ Ｐゴシック" pitchFamily="34" charset="-128"/>
                <a:sym typeface="Wingdings" pitchFamily="2" charset="2"/>
              </a:rPr>
              <a:t>	</a:t>
            </a:r>
            <a:r>
              <a:rPr lang="fr-FR" altLang="ja-JP" sz="1800" dirty="0" err="1">
                <a:solidFill>
                  <a:schemeClr val="bg2"/>
                </a:solidFill>
                <a:ea typeface="ＭＳ Ｐゴシック" pitchFamily="34" charset="-128"/>
                <a:sym typeface="Wingdings" pitchFamily="2" charset="2"/>
              </a:rPr>
              <a:t></a:t>
            </a:r>
            <a:r>
              <a:rPr lang="fr-FR" altLang="ja-JP" sz="1800" dirty="0">
                <a:solidFill>
                  <a:schemeClr val="bg2"/>
                </a:solidFill>
                <a:ea typeface="ＭＳ Ｐゴシック" pitchFamily="34" charset="-128"/>
                <a:sym typeface="Wingdings" pitchFamily="2" charset="2"/>
              </a:rPr>
              <a:t> </a:t>
            </a:r>
            <a:r>
              <a:rPr lang="fr-FR" altLang="ja-JP" sz="1800" u="sng" dirty="0" smtClean="0">
                <a:solidFill>
                  <a:schemeClr val="bg2"/>
                </a:solidFill>
                <a:ea typeface="ＭＳ Ｐゴシック" pitchFamily="34" charset="-128"/>
                <a:sym typeface="Wingdings" pitchFamily="2" charset="2"/>
              </a:rPr>
              <a:t>L’ Assistante sociale</a:t>
            </a:r>
            <a:endParaRPr lang="fr-FR" altLang="ja-JP" sz="1800" u="sng" dirty="0">
              <a:solidFill>
                <a:schemeClr val="bg2"/>
              </a:solidFill>
              <a:ea typeface="ＭＳ Ｐゴシック" pitchFamily="34" charset="-128"/>
              <a:sym typeface="Wingdings" pitchFamily="2" charset="2"/>
            </a:endParaRPr>
          </a:p>
        </p:txBody>
      </p:sp>
      <p:sp>
        <p:nvSpPr>
          <p:cNvPr id="283654" name="Rectangle 6"/>
          <p:cNvSpPr>
            <a:spLocks noChangeArrowheads="1"/>
          </p:cNvSpPr>
          <p:nvPr/>
        </p:nvSpPr>
        <p:spPr bwMode="auto">
          <a:xfrm>
            <a:off x="784225" y="3146425"/>
            <a:ext cx="5778500" cy="3387725"/>
          </a:xfrm>
          <a:prstGeom prst="rect">
            <a:avLst/>
          </a:prstGeom>
          <a:noFill/>
          <a:ln w="9525">
            <a:noFill/>
            <a:miter lim="800000"/>
            <a:headEnd/>
            <a:tailEnd/>
          </a:ln>
          <a:effectLst/>
        </p:spPr>
        <p:txBody>
          <a:bodyPr>
            <a:spAutoFit/>
          </a:bodyPr>
          <a:lstStyle/>
          <a:p>
            <a:pPr algn="l">
              <a:buFont typeface="Wingdings" pitchFamily="2" charset="2"/>
              <a:buChar char="Ø"/>
            </a:pPr>
            <a:r>
              <a:rPr lang="fr-FR" altLang="ja-JP" sz="1800" b="1" i="1" u="sng">
                <a:solidFill>
                  <a:schemeClr val="bg2"/>
                </a:solidFill>
                <a:ea typeface="ＭＳ Ｐゴシック" pitchFamily="34" charset="-128"/>
                <a:sym typeface="Wingdings" pitchFamily="2" charset="2"/>
              </a:rPr>
              <a:t>Aide les collaborateurs à résoudre les problématiques personnelles et/ou professionnelles qu’ils rencontrent :</a:t>
            </a:r>
          </a:p>
          <a:p>
            <a:pPr algn="l">
              <a:buFont typeface="Wingdings" pitchFamily="2" charset="2"/>
              <a:buChar char="ü"/>
            </a:pPr>
            <a:r>
              <a:rPr lang="fr-FR" altLang="ja-JP" sz="1800" i="1">
                <a:solidFill>
                  <a:schemeClr val="bg2"/>
                </a:solidFill>
                <a:ea typeface="ＭＳ Ｐゴシック" pitchFamily="34" charset="-128"/>
                <a:sym typeface="Wingdings" pitchFamily="2" charset="2"/>
              </a:rPr>
              <a:t> Epaule les salariés dans leurs démarches</a:t>
            </a:r>
          </a:p>
          <a:p>
            <a:pPr algn="l">
              <a:buFont typeface="Wingdings" pitchFamily="2" charset="2"/>
              <a:buChar char="ü"/>
            </a:pPr>
            <a:r>
              <a:rPr lang="fr-FR" altLang="ja-JP" sz="1800" i="1">
                <a:solidFill>
                  <a:schemeClr val="bg2"/>
                </a:solidFill>
                <a:ea typeface="ＭＳ Ｐゴシック" pitchFamily="34" charset="-128"/>
                <a:sym typeface="Wingdings" pitchFamily="2" charset="2"/>
              </a:rPr>
              <a:t> Recherche avec eux des solutions et des moyens d’action, en relation avec l’environnement de travail et les organismes extérieurs.</a:t>
            </a:r>
          </a:p>
          <a:p>
            <a:pPr algn="l">
              <a:buFont typeface="Wingdings" pitchFamily="2" charset="2"/>
              <a:buNone/>
            </a:pPr>
            <a:endParaRPr lang="fr-FR" altLang="ja-JP" sz="1800" i="1">
              <a:solidFill>
                <a:schemeClr val="bg2"/>
              </a:solidFill>
              <a:ea typeface="ＭＳ Ｐゴシック" pitchFamily="34" charset="-128"/>
            </a:endParaRPr>
          </a:p>
          <a:p>
            <a:pPr algn="l"/>
            <a:r>
              <a:rPr lang="fr-FR" altLang="ja-JP" sz="1800" b="1" i="1">
                <a:solidFill>
                  <a:schemeClr val="bg2"/>
                </a:solidFill>
                <a:ea typeface="ＭＳ Ｐゴシック" pitchFamily="34" charset="-128"/>
                <a:sym typeface="Wingdings" pitchFamily="2" charset="2"/>
              </a:rPr>
              <a:t> </a:t>
            </a:r>
            <a:r>
              <a:rPr lang="fr-FR" altLang="ja-JP" sz="1800" b="1" i="1" u="sng">
                <a:solidFill>
                  <a:schemeClr val="bg2"/>
                </a:solidFill>
                <a:ea typeface="ＭＳ Ｐゴシック" pitchFamily="34" charset="-128"/>
                <a:sym typeface="Wingdings" pitchFamily="2" charset="2"/>
              </a:rPr>
              <a:t>Rôle d’alerte et de sensibilisation :</a:t>
            </a:r>
          </a:p>
          <a:p>
            <a:pPr algn="l"/>
            <a:r>
              <a:rPr lang="fr-FR" altLang="ja-JP" sz="1800" i="1">
                <a:solidFill>
                  <a:schemeClr val="bg2"/>
                </a:solidFill>
                <a:ea typeface="ＭＳ Ｐゴシック" pitchFamily="34" charset="-128"/>
                <a:sym typeface="Wingdings" pitchFamily="2" charset="2"/>
              </a:rPr>
              <a:t> </a:t>
            </a:r>
            <a:r>
              <a:rPr lang="fr-FR" altLang="ja-JP" sz="1800" i="1">
                <a:solidFill>
                  <a:schemeClr val="bg2"/>
                </a:solidFill>
                <a:ea typeface="ＭＳ Ｐゴシック" pitchFamily="34" charset="-128"/>
              </a:rPr>
              <a:t>Contribue à la sensibilisation de la hiérarchie afin de prévenir les risques individuels, sociaux et professionnels</a:t>
            </a:r>
            <a:r>
              <a:rPr lang="fr-FR" altLang="ja-JP" sz="1800" b="1" i="1">
                <a:solidFill>
                  <a:schemeClr val="bg2"/>
                </a:solidFill>
                <a:ea typeface="ＭＳ Ｐゴシック" pitchFamily="34" charset="-128"/>
              </a:rPr>
              <a:t>.</a:t>
            </a:r>
          </a:p>
        </p:txBody>
      </p:sp>
      <p:sp>
        <p:nvSpPr>
          <p:cNvPr id="283656" name="Text Box 8"/>
          <p:cNvSpPr txBox="1">
            <a:spLocks noChangeArrowheads="1"/>
          </p:cNvSpPr>
          <p:nvPr/>
        </p:nvSpPr>
        <p:spPr bwMode="auto">
          <a:xfrm>
            <a:off x="323850" y="14192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9 – Vos personnes ressources</a:t>
            </a:r>
          </a:p>
        </p:txBody>
      </p:sp>
      <p:sp>
        <p:nvSpPr>
          <p:cNvPr id="283657" name="Text Box 9"/>
          <p:cNvSpPr txBox="1">
            <a:spLocks noChangeArrowheads="1"/>
          </p:cNvSpPr>
          <p:nvPr/>
        </p:nvSpPr>
        <p:spPr bwMode="auto">
          <a:xfrm>
            <a:off x="314325" y="2019300"/>
            <a:ext cx="6543675" cy="336550"/>
          </a:xfrm>
          <a:prstGeom prst="rect">
            <a:avLst/>
          </a:prstGeom>
          <a:noFill/>
          <a:ln w="9525">
            <a:noFill/>
            <a:miter lim="800000"/>
            <a:headEnd/>
            <a:tailEnd/>
          </a:ln>
          <a:effectLst/>
        </p:spPr>
        <p:txBody>
          <a:bodyPr>
            <a:spAutoFit/>
          </a:bodyPr>
          <a:lstStyle/>
          <a:p>
            <a:pPr algn="l">
              <a:spcBef>
                <a:spcPct val="50000"/>
              </a:spcBef>
            </a:pPr>
            <a:r>
              <a:rPr lang="fr-FR" sz="1600" b="1">
                <a:solidFill>
                  <a:schemeClr val="bg2"/>
                </a:solidFill>
              </a:rPr>
              <a:t>	 </a:t>
            </a:r>
            <a:r>
              <a:rPr lang="fr-FR" sz="1600" b="1">
                <a:solidFill>
                  <a:schemeClr val="bg2"/>
                </a:solidFill>
                <a:sym typeface="Wingdings" pitchFamily="2" charset="2"/>
              </a:rPr>
              <a:t> </a:t>
            </a:r>
            <a:r>
              <a:rPr lang="fr-FR" sz="1600" b="1" u="sng">
                <a:solidFill>
                  <a:schemeClr val="bg2"/>
                </a:solidFill>
                <a:sym typeface="Wingdings" pitchFamily="2" charset="2"/>
              </a:rPr>
              <a:t>VOS PARTENAIRES PROFESSIONNELS DE SANTE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5DBCFE39-5EAD-4A2B-AF9D-5C9E8E7A4B41}" type="slidenum">
              <a:rPr lang="fr-FR"/>
              <a:pPr>
                <a:defRPr/>
              </a:pPr>
              <a:t>83</a:t>
            </a:fld>
            <a:endParaRPr lang="fr-FR"/>
          </a:p>
        </p:txBody>
      </p:sp>
      <p:sp>
        <p:nvSpPr>
          <p:cNvPr id="182275"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182276"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182277" name="Text Box 5"/>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82278" name="Text Box 6"/>
          <p:cNvSpPr txBox="1">
            <a:spLocks noChangeArrowheads="1"/>
          </p:cNvSpPr>
          <p:nvPr/>
        </p:nvSpPr>
        <p:spPr bwMode="auto">
          <a:xfrm>
            <a:off x="628650" y="3600450"/>
            <a:ext cx="6400800" cy="457200"/>
          </a:xfrm>
          <a:prstGeom prst="rect">
            <a:avLst/>
          </a:prstGeom>
          <a:noFill/>
          <a:ln w="9525">
            <a:noFill/>
            <a:miter lim="800000"/>
            <a:headEnd/>
            <a:tailEnd/>
          </a:ln>
          <a:effectLst/>
        </p:spPr>
        <p:txBody>
          <a:bodyPr>
            <a:spAutoFit/>
          </a:bodyPr>
          <a:lstStyle/>
          <a:p>
            <a:pPr algn="just">
              <a:spcBef>
                <a:spcPct val="50000"/>
              </a:spcBef>
            </a:pPr>
            <a:r>
              <a:rPr lang="fr-FR" sz="2400" b="1" dirty="0">
                <a:solidFill>
                  <a:schemeClr val="accent2"/>
                </a:solidFill>
              </a:rPr>
              <a:t>Chapitre </a:t>
            </a:r>
            <a:r>
              <a:rPr lang="fr-FR" sz="2400" b="1" dirty="0" smtClean="0">
                <a:solidFill>
                  <a:schemeClr val="accent2"/>
                </a:solidFill>
              </a:rPr>
              <a:t>10 </a:t>
            </a:r>
            <a:r>
              <a:rPr lang="fr-FR" sz="2400" b="1" dirty="0">
                <a:solidFill>
                  <a:schemeClr val="accent2"/>
                </a:solidFill>
              </a:rPr>
              <a:t>– En guise de conclusion</a:t>
            </a:r>
          </a:p>
        </p:txBody>
      </p:sp>
      <p:pic>
        <p:nvPicPr>
          <p:cNvPr id="182279" name="Picture 7" descr="Conclusion : Liste des conclusions écrites sur le tableau noir"/>
          <p:cNvPicPr preferRelativeResize="0">
            <a:picLocks noChangeArrowheads="1"/>
          </p:cNvPicPr>
          <p:nvPr/>
        </p:nvPicPr>
        <p:blipFill>
          <a:blip r:embed="rId2" cstate="print"/>
          <a:srcRect/>
          <a:stretch>
            <a:fillRect/>
          </a:stretch>
        </p:blipFill>
        <p:spPr bwMode="auto">
          <a:xfrm>
            <a:off x="1323975" y="4462463"/>
            <a:ext cx="4286250" cy="3533775"/>
          </a:xfrm>
          <a:prstGeom prst="rect">
            <a:avLst/>
          </a:prstGeom>
          <a:noFill/>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Espace réservé du numéro de diapositive 4"/>
          <p:cNvSpPr>
            <a:spLocks noGrp="1" noChangeArrowheads="1"/>
          </p:cNvSpPr>
          <p:nvPr>
            <p:ph type="sldNum" sz="quarter" idx="10"/>
          </p:nvPr>
        </p:nvSpPr>
        <p:spPr/>
        <p:txBody>
          <a:bodyPr/>
          <a:lstStyle/>
          <a:p>
            <a:pPr>
              <a:defRPr/>
            </a:pPr>
            <a:fld id="{880067A8-2B83-42DB-947C-0CB1B2902643}" type="slidenum">
              <a:rPr lang="fr-FR"/>
              <a:pPr>
                <a:defRPr/>
              </a:pPr>
              <a:t>84</a:t>
            </a:fld>
            <a:endParaRPr lang="fr-FR"/>
          </a:p>
        </p:txBody>
      </p:sp>
      <p:sp>
        <p:nvSpPr>
          <p:cNvPr id="178179" name="Text Box 3"/>
          <p:cNvSpPr txBox="1">
            <a:spLocks noChangeArrowheads="1"/>
          </p:cNvSpPr>
          <p:nvPr/>
        </p:nvSpPr>
        <p:spPr bwMode="auto">
          <a:xfrm>
            <a:off x="266700" y="1543050"/>
            <a:ext cx="4962525"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178193" name="Text Box 17"/>
          <p:cNvSpPr txBox="1">
            <a:spLocks noChangeArrowheads="1"/>
          </p:cNvSpPr>
          <p:nvPr/>
        </p:nvSpPr>
        <p:spPr bwMode="auto">
          <a:xfrm>
            <a:off x="638175" y="2695575"/>
            <a:ext cx="5886450" cy="1938993"/>
          </a:xfrm>
          <a:prstGeom prst="rect">
            <a:avLst/>
          </a:prstGeom>
          <a:noFill/>
          <a:ln w="9525">
            <a:noFill/>
            <a:miter lim="800000"/>
            <a:headEnd/>
            <a:tailEnd/>
          </a:ln>
          <a:effectLst/>
        </p:spPr>
        <p:txBody>
          <a:bodyPr>
            <a:spAutoFit/>
          </a:bodyPr>
          <a:lstStyle/>
          <a:p>
            <a:pPr algn="just">
              <a:spcBef>
                <a:spcPct val="50000"/>
              </a:spcBef>
            </a:pPr>
            <a:r>
              <a:rPr lang="fr-FR" sz="1400" b="1" u="sng" dirty="0">
                <a:solidFill>
                  <a:schemeClr val="bg2"/>
                </a:solidFill>
              </a:rPr>
              <a:t>Exercer cette compétence c’est :</a:t>
            </a:r>
            <a:endParaRPr lang="fr-FR" sz="1400" b="1" u="sng" dirty="0" smtClean="0">
              <a:solidFill>
                <a:schemeClr val="bg2"/>
              </a:solidFill>
            </a:endParaRPr>
          </a:p>
          <a:p>
            <a:pPr algn="just">
              <a:spcBef>
                <a:spcPct val="50000"/>
              </a:spcBef>
            </a:pPr>
            <a:r>
              <a:rPr lang="fr-FR" sz="1400" b="1" dirty="0" err="1" smtClean="0">
                <a:solidFill>
                  <a:srgbClr val="3333FF"/>
                </a:solidFill>
                <a:sym typeface="Wingdings" pitchFamily="2" charset="2"/>
              </a:rPr>
              <a:t></a:t>
            </a:r>
            <a:r>
              <a:rPr lang="fr-FR" sz="1400" b="1" dirty="0" smtClean="0">
                <a:solidFill>
                  <a:srgbClr val="3333FF"/>
                </a:solidFill>
                <a:sym typeface="Wingdings" pitchFamily="2" charset="2"/>
              </a:rPr>
              <a:t> </a:t>
            </a:r>
            <a:r>
              <a:rPr lang="fr-FR" sz="1400" b="1" dirty="0">
                <a:solidFill>
                  <a:srgbClr val="3333FF"/>
                </a:solidFill>
              </a:rPr>
              <a:t>apporter une aide ponctuelle à un instant donné</a:t>
            </a:r>
          </a:p>
          <a:p>
            <a:pPr algn="just">
              <a:spcBef>
                <a:spcPct val="50000"/>
              </a:spcBef>
            </a:pPr>
            <a:endParaRPr lang="fr-FR" sz="800" b="1" dirty="0">
              <a:solidFill>
                <a:srgbClr val="3333FF"/>
              </a:solidFill>
            </a:endParaRPr>
          </a:p>
          <a:p>
            <a:pPr algn="just">
              <a:spcBef>
                <a:spcPct val="50000"/>
              </a:spcBef>
            </a:pPr>
            <a:r>
              <a:rPr lang="fr-FR" sz="1400" b="1" u="sng" dirty="0">
                <a:solidFill>
                  <a:schemeClr val="bg2"/>
                </a:solidFill>
              </a:rPr>
              <a:t>Ce n’est pas :</a:t>
            </a:r>
            <a:endParaRPr lang="fr-FR" sz="1400" b="1" u="sng" dirty="0" smtClean="0">
              <a:solidFill>
                <a:schemeClr val="bg2"/>
              </a:solidFill>
            </a:endParaRPr>
          </a:p>
          <a:p>
            <a:pPr algn="just">
              <a:spcBef>
                <a:spcPct val="50000"/>
              </a:spcBef>
              <a:buFont typeface="Wingdings" charset="2"/>
              <a:buChar char="ü"/>
            </a:pPr>
            <a:r>
              <a:rPr lang="fr-FR" sz="1300" dirty="0" smtClean="0">
                <a:solidFill>
                  <a:schemeClr val="accent1"/>
                </a:solidFill>
                <a:sym typeface="Wingdings" pitchFamily="2" charset="2"/>
              </a:rPr>
              <a:t>se </a:t>
            </a:r>
            <a:r>
              <a:rPr lang="fr-FR" sz="1300" dirty="0">
                <a:solidFill>
                  <a:schemeClr val="accent1"/>
                </a:solidFill>
                <a:sym typeface="Wingdings" pitchFamily="2" charset="2"/>
              </a:rPr>
              <a:t>substituer aux autres intervenants que sont les managers, 	la fonction Ressources Humaines, les professionnels de la</a:t>
            </a:r>
            <a:r>
              <a:rPr lang="fr-FR" sz="1300" dirty="0" smtClean="0">
                <a:solidFill>
                  <a:schemeClr val="accent1"/>
                </a:solidFill>
                <a:sym typeface="Wingdings" pitchFamily="2" charset="2"/>
              </a:rPr>
              <a:t> santé</a:t>
            </a:r>
            <a:r>
              <a:rPr lang="fr-FR" sz="1300" dirty="0">
                <a:solidFill>
                  <a:schemeClr val="accent1"/>
                </a:solidFill>
                <a:sym typeface="Wingdings" pitchFamily="2" charset="2"/>
              </a:rPr>
              <a:t>.</a:t>
            </a:r>
            <a:endParaRPr lang="fr-FR" sz="800" dirty="0" smtClean="0">
              <a:solidFill>
                <a:schemeClr val="accent1"/>
              </a:solidFill>
              <a:sym typeface="Wingdings" pitchFamily="2" charset="2"/>
            </a:endParaRPr>
          </a:p>
          <a:p>
            <a:pPr algn="just">
              <a:spcBef>
                <a:spcPct val="50000"/>
              </a:spcBef>
            </a:pPr>
            <a:r>
              <a:rPr lang="fr-FR" sz="1300" dirty="0" err="1" smtClean="0">
                <a:solidFill>
                  <a:schemeClr val="accent1"/>
                </a:solidFill>
                <a:sym typeface="Wingdings" pitchFamily="2" charset="2"/>
              </a:rPr>
              <a:t></a:t>
            </a:r>
            <a:r>
              <a:rPr lang="fr-FR" sz="1300" dirty="0" smtClean="0">
                <a:solidFill>
                  <a:schemeClr val="accent1"/>
                </a:solidFill>
                <a:sym typeface="Wingdings" pitchFamily="2" charset="2"/>
              </a:rPr>
              <a:t> </a:t>
            </a:r>
            <a:r>
              <a:rPr lang="fr-FR" sz="1300" dirty="0">
                <a:solidFill>
                  <a:schemeClr val="accent1"/>
                </a:solidFill>
                <a:sym typeface="Wingdings" pitchFamily="2" charset="2"/>
              </a:rPr>
              <a:t>endosser une responsabilité qui n’est pas la sienne. </a:t>
            </a:r>
          </a:p>
        </p:txBody>
      </p:sp>
      <p:sp>
        <p:nvSpPr>
          <p:cNvPr id="178194" name="AutoShape 18"/>
          <p:cNvSpPr>
            <a:spLocks noChangeArrowheads="1"/>
          </p:cNvSpPr>
          <p:nvPr/>
        </p:nvSpPr>
        <p:spPr bwMode="auto">
          <a:xfrm>
            <a:off x="542925" y="2590800"/>
            <a:ext cx="6181725" cy="2209800"/>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178197" name="Text Box 21"/>
          <p:cNvSpPr txBox="1">
            <a:spLocks noChangeArrowheads="1"/>
          </p:cNvSpPr>
          <p:nvPr/>
        </p:nvSpPr>
        <p:spPr bwMode="auto">
          <a:xfrm>
            <a:off x="552450" y="4838700"/>
            <a:ext cx="6162675"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sp>
        <p:nvSpPr>
          <p:cNvPr id="178196" name="AutoShape 20"/>
          <p:cNvSpPr>
            <a:spLocks noChangeArrowheads="1"/>
          </p:cNvSpPr>
          <p:nvPr/>
        </p:nvSpPr>
        <p:spPr bwMode="auto">
          <a:xfrm>
            <a:off x="501650" y="5168900"/>
            <a:ext cx="6200775" cy="1695450"/>
          </a:xfrm>
          <a:prstGeom prst="roundRect">
            <a:avLst>
              <a:gd name="adj" fmla="val 16667"/>
            </a:avLst>
          </a:prstGeom>
          <a:noFill/>
          <a:ln w="9525">
            <a:solidFill>
              <a:schemeClr val="bg2"/>
            </a:solidFill>
            <a:round/>
            <a:headEnd/>
            <a:tailEnd/>
          </a:ln>
          <a:effectLst/>
        </p:spPr>
        <p:txBody>
          <a:bodyPr wrap="none" anchor="ctr"/>
          <a:lstStyle/>
          <a:p>
            <a:endParaRPr lang="fr-FR"/>
          </a:p>
        </p:txBody>
      </p:sp>
      <p:sp>
        <p:nvSpPr>
          <p:cNvPr id="178199" name="Rectangle 23"/>
          <p:cNvSpPr>
            <a:spLocks noChangeArrowheads="1"/>
          </p:cNvSpPr>
          <p:nvPr/>
        </p:nvSpPr>
        <p:spPr bwMode="auto">
          <a:xfrm>
            <a:off x="620713" y="5227638"/>
            <a:ext cx="6022975" cy="1585049"/>
          </a:xfrm>
          <a:prstGeom prst="rect">
            <a:avLst/>
          </a:prstGeom>
          <a:noFill/>
          <a:ln w="9525">
            <a:noFill/>
            <a:miter lim="800000"/>
            <a:headEnd/>
            <a:tailEnd/>
          </a:ln>
          <a:effectLst/>
        </p:spPr>
        <p:txBody>
          <a:bodyPr>
            <a:spAutoFit/>
          </a:bodyPr>
          <a:lstStyle/>
          <a:p>
            <a:pPr algn="l">
              <a:spcBef>
                <a:spcPct val="50000"/>
              </a:spcBef>
            </a:pPr>
            <a:r>
              <a:rPr lang="fr-FR" sz="1400" b="1" u="sng" dirty="0">
                <a:solidFill>
                  <a:schemeClr val="bg2"/>
                </a:solidFill>
              </a:rPr>
              <a:t>Exercer cette compétence c’est :</a:t>
            </a:r>
            <a:endParaRPr lang="fr-FR" sz="1400" b="1" u="sng" dirty="0" smtClean="0">
              <a:solidFill>
                <a:schemeClr val="bg2"/>
              </a:solidFill>
            </a:endParaRPr>
          </a:p>
          <a:p>
            <a:pPr algn="l">
              <a:spcBef>
                <a:spcPct val="50000"/>
              </a:spcBef>
            </a:pPr>
            <a:r>
              <a:rPr lang="fr-FR" sz="1400" b="1" dirty="0" err="1" smtClean="0">
                <a:solidFill>
                  <a:srgbClr val="3333FF"/>
                </a:solidFill>
                <a:sym typeface="Wingdings" pitchFamily="2" charset="2"/>
              </a:rPr>
              <a:t></a:t>
            </a:r>
            <a:r>
              <a:rPr lang="fr-FR" sz="1400" b="1" dirty="0" smtClean="0">
                <a:solidFill>
                  <a:srgbClr val="3333FF"/>
                </a:solidFill>
                <a:sym typeface="Wingdings" pitchFamily="2" charset="2"/>
              </a:rPr>
              <a:t> </a:t>
            </a:r>
            <a:r>
              <a:rPr lang="fr-FR" sz="1400" b="1" dirty="0">
                <a:solidFill>
                  <a:srgbClr val="3333FF"/>
                </a:solidFill>
                <a:sym typeface="Wingdings" pitchFamily="2" charset="2"/>
              </a:rPr>
              <a:t>savoir que l’on n’est pas seul, mais que l’on peut</a:t>
            </a:r>
            <a:r>
              <a:rPr lang="fr-FR" sz="1400" b="1" dirty="0" smtClean="0">
                <a:solidFill>
                  <a:srgbClr val="3333FF"/>
                </a:solidFill>
                <a:sym typeface="Wingdings" pitchFamily="2" charset="2"/>
              </a:rPr>
              <a:t> toujours </a:t>
            </a:r>
            <a:r>
              <a:rPr lang="fr-FR" sz="1400" b="1" dirty="0">
                <a:solidFill>
                  <a:srgbClr val="3333FF"/>
                </a:solidFill>
                <a:sym typeface="Wingdings" pitchFamily="2" charset="2"/>
              </a:rPr>
              <a:t>s’appuyer sur les personnes ressources.</a:t>
            </a:r>
          </a:p>
          <a:p>
            <a:pPr algn="l">
              <a:spcBef>
                <a:spcPct val="50000"/>
              </a:spcBef>
            </a:pPr>
            <a:endParaRPr lang="fr-FR" sz="1400" b="1" dirty="0">
              <a:solidFill>
                <a:srgbClr val="3333FF"/>
              </a:solidFill>
              <a:sym typeface="Wingdings" pitchFamily="2" charset="2"/>
            </a:endParaRPr>
          </a:p>
          <a:p>
            <a:pPr algn="l"/>
            <a:r>
              <a:rPr lang="fr-FR" sz="1400" b="1" u="sng" dirty="0">
                <a:solidFill>
                  <a:schemeClr val="bg2"/>
                </a:solidFill>
              </a:rPr>
              <a:t>Ce n’est pas :</a:t>
            </a:r>
            <a:endParaRPr lang="fr-FR" sz="1400" b="1" u="sng" dirty="0" smtClean="0">
              <a:solidFill>
                <a:schemeClr val="bg2"/>
              </a:solidFill>
            </a:endParaRPr>
          </a:p>
          <a:p>
            <a:pPr algn="l"/>
            <a:r>
              <a:rPr lang="fr-FR" sz="1300" dirty="0" err="1" smtClean="0">
                <a:solidFill>
                  <a:schemeClr val="accent1"/>
                </a:solidFill>
                <a:sym typeface="Wingdings" pitchFamily="2" charset="2"/>
              </a:rPr>
              <a:t></a:t>
            </a:r>
            <a:r>
              <a:rPr lang="fr-FR" sz="1300" dirty="0" smtClean="0">
                <a:solidFill>
                  <a:schemeClr val="accent1"/>
                </a:solidFill>
                <a:sym typeface="Wingdings" pitchFamily="2" charset="2"/>
              </a:rPr>
              <a:t> </a:t>
            </a:r>
            <a:r>
              <a:rPr lang="fr-FR" sz="1300" dirty="0">
                <a:solidFill>
                  <a:schemeClr val="accent1"/>
                </a:solidFill>
                <a:sym typeface="Wingdings" pitchFamily="2" charset="2"/>
              </a:rPr>
              <a:t>tenter de régler sans aide des situations parfois compliquées.</a:t>
            </a:r>
          </a:p>
        </p:txBody>
      </p:sp>
      <p:sp>
        <p:nvSpPr>
          <p:cNvPr id="178200" name="Text Box 24"/>
          <p:cNvSpPr txBox="1">
            <a:spLocks noChangeArrowheads="1"/>
          </p:cNvSpPr>
          <p:nvPr/>
        </p:nvSpPr>
        <p:spPr bwMode="auto">
          <a:xfrm>
            <a:off x="400050" y="6883400"/>
            <a:ext cx="6457950" cy="290513"/>
          </a:xfrm>
          <a:prstGeom prst="rect">
            <a:avLst/>
          </a:prstGeom>
          <a:noFill/>
          <a:ln w="9525">
            <a:noFill/>
            <a:miter lim="800000"/>
            <a:headEnd/>
            <a:tailEnd/>
          </a:ln>
          <a:effectLst/>
        </p:spPr>
        <p:txBody>
          <a:bodyPr>
            <a:spAutoFit/>
          </a:bodyPr>
          <a:lstStyle/>
          <a:p>
            <a:pPr>
              <a:spcBef>
                <a:spcPct val="50000"/>
              </a:spcBef>
            </a:pPr>
            <a:r>
              <a:rPr lang="fr-FR" sz="1300" b="1">
                <a:solidFill>
                  <a:schemeClr val="bg2"/>
                </a:solidFill>
                <a:sym typeface="Wingdings" pitchFamily="2" charset="2"/>
              </a:rPr>
              <a:t></a:t>
            </a:r>
          </a:p>
        </p:txBody>
      </p:sp>
      <p:sp>
        <p:nvSpPr>
          <p:cNvPr id="178205" name="Text Box 29"/>
          <p:cNvSpPr txBox="1">
            <a:spLocks noChangeArrowheads="1"/>
          </p:cNvSpPr>
          <p:nvPr/>
        </p:nvSpPr>
        <p:spPr bwMode="auto">
          <a:xfrm>
            <a:off x="457200" y="1419225"/>
            <a:ext cx="6400800" cy="457200"/>
          </a:xfrm>
          <a:prstGeom prst="rect">
            <a:avLst/>
          </a:prstGeom>
          <a:noFill/>
          <a:ln w="9525">
            <a:noFill/>
            <a:miter lim="800000"/>
            <a:headEnd/>
            <a:tailEnd/>
          </a:ln>
          <a:effectLst/>
        </p:spPr>
        <p:txBody>
          <a:bodyPr>
            <a:spAutoFit/>
          </a:bodyPr>
          <a:lstStyle/>
          <a:p>
            <a:pPr algn="just">
              <a:spcBef>
                <a:spcPct val="50000"/>
              </a:spcBef>
            </a:pPr>
            <a:r>
              <a:rPr lang="fr-FR" sz="2400" b="1" dirty="0" smtClean="0">
                <a:solidFill>
                  <a:schemeClr val="accent2"/>
                </a:solidFill>
              </a:rPr>
              <a:t>10 </a:t>
            </a:r>
            <a:r>
              <a:rPr lang="fr-FR" sz="2400" b="1" dirty="0">
                <a:solidFill>
                  <a:schemeClr val="accent2"/>
                </a:solidFill>
              </a:rPr>
              <a:t>– En guise de conclusion</a:t>
            </a:r>
          </a:p>
        </p:txBody>
      </p:sp>
      <p:sp>
        <p:nvSpPr>
          <p:cNvPr id="178206" name="Text Box 30"/>
          <p:cNvSpPr txBox="1">
            <a:spLocks noChangeArrowheads="1"/>
          </p:cNvSpPr>
          <p:nvPr/>
        </p:nvSpPr>
        <p:spPr bwMode="auto">
          <a:xfrm>
            <a:off x="371475" y="1914525"/>
            <a:ext cx="6372225" cy="581025"/>
          </a:xfrm>
          <a:prstGeom prst="rect">
            <a:avLst/>
          </a:prstGeom>
          <a:noFill/>
          <a:ln w="9525">
            <a:noFill/>
            <a:miter lim="800000"/>
            <a:headEnd/>
            <a:tailEnd/>
          </a:ln>
          <a:effectLst/>
        </p:spPr>
        <p:txBody>
          <a:bodyPr>
            <a:spAutoFit/>
          </a:bodyPr>
          <a:lstStyle/>
          <a:p>
            <a:pPr algn="l">
              <a:spcBef>
                <a:spcPct val="50000"/>
              </a:spcBef>
            </a:pPr>
            <a:r>
              <a:rPr lang="fr-FR" sz="1600" b="1"/>
              <a:t>              </a:t>
            </a:r>
            <a:r>
              <a:rPr lang="fr-FR" sz="1600" b="1">
                <a:solidFill>
                  <a:schemeClr val="bg2"/>
                </a:solidFill>
                <a:sym typeface="Wingdings" pitchFamily="2" charset="2"/>
              </a:rPr>
              <a:t> </a:t>
            </a:r>
            <a:r>
              <a:rPr lang="fr-FR" sz="1600" b="1" u="sng">
                <a:solidFill>
                  <a:schemeClr val="bg2"/>
                </a:solidFill>
                <a:sym typeface="Wingdings" pitchFamily="2" charset="2"/>
              </a:rPr>
              <a:t>UNE COMPETENCE RECONNUE ET NON UNE </a:t>
            </a:r>
            <a:r>
              <a:rPr lang="fr-FR" sz="1600" b="1">
                <a:solidFill>
                  <a:schemeClr val="bg2"/>
                </a:solidFill>
                <a:sym typeface="Wingdings" pitchFamily="2" charset="2"/>
              </a:rPr>
              <a:t>	</a:t>
            </a:r>
            <a:r>
              <a:rPr lang="fr-FR" sz="1600" b="1" u="sng">
                <a:solidFill>
                  <a:schemeClr val="bg2"/>
                </a:solidFill>
                <a:sym typeface="Wingdings" pitchFamily="2" charset="2"/>
              </a:rPr>
              <a:t>FONCTION</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Espace réservé du numéro de diapositive 4"/>
          <p:cNvSpPr>
            <a:spLocks noGrp="1" noChangeArrowheads="1"/>
          </p:cNvSpPr>
          <p:nvPr>
            <p:ph type="sldNum" sz="quarter" idx="10"/>
          </p:nvPr>
        </p:nvSpPr>
        <p:spPr/>
        <p:txBody>
          <a:bodyPr/>
          <a:lstStyle/>
          <a:p>
            <a:pPr>
              <a:defRPr/>
            </a:pPr>
            <a:fld id="{7A16B7FD-6EA9-432A-83D6-D99041B6D412}" type="slidenum">
              <a:rPr lang="fr-FR"/>
              <a:pPr>
                <a:defRPr/>
              </a:pPr>
              <a:t>85</a:t>
            </a:fld>
            <a:endParaRPr lang="fr-FR"/>
          </a:p>
        </p:txBody>
      </p:sp>
      <p:sp>
        <p:nvSpPr>
          <p:cNvPr id="284674"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84675"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84676" name="Text Box 4"/>
          <p:cNvSpPr txBox="1">
            <a:spLocks noChangeArrowheads="1"/>
          </p:cNvSpPr>
          <p:nvPr/>
        </p:nvSpPr>
        <p:spPr bwMode="auto">
          <a:xfrm>
            <a:off x="657225" y="3314700"/>
            <a:ext cx="5695950" cy="290513"/>
          </a:xfrm>
          <a:prstGeom prst="rect">
            <a:avLst/>
          </a:prstGeom>
          <a:noFill/>
          <a:ln w="9525">
            <a:noFill/>
            <a:miter lim="800000"/>
            <a:headEnd/>
            <a:tailEnd/>
          </a:ln>
          <a:effectLst/>
        </p:spPr>
        <p:txBody>
          <a:bodyPr>
            <a:spAutoFit/>
          </a:bodyPr>
          <a:lstStyle/>
          <a:p>
            <a:pPr algn="l">
              <a:spcBef>
                <a:spcPct val="50000"/>
              </a:spcBef>
            </a:pPr>
            <a:endParaRPr lang="fr-FR" sz="1300"/>
          </a:p>
        </p:txBody>
      </p:sp>
      <p:sp>
        <p:nvSpPr>
          <p:cNvPr id="284677" name="Text Box 5"/>
          <p:cNvSpPr txBox="1">
            <a:spLocks noChangeArrowheads="1"/>
          </p:cNvSpPr>
          <p:nvPr/>
        </p:nvSpPr>
        <p:spPr bwMode="auto">
          <a:xfrm>
            <a:off x="1238250" y="3590925"/>
            <a:ext cx="6400800" cy="457200"/>
          </a:xfrm>
          <a:prstGeom prst="rect">
            <a:avLst/>
          </a:prstGeom>
          <a:noFill/>
          <a:ln w="9525">
            <a:noFill/>
            <a:miter lim="800000"/>
            <a:headEnd/>
            <a:tailEnd/>
          </a:ln>
          <a:effectLst/>
        </p:spPr>
        <p:txBody>
          <a:bodyPr>
            <a:spAutoFit/>
          </a:bodyPr>
          <a:lstStyle/>
          <a:p>
            <a:pPr algn="just">
              <a:spcBef>
                <a:spcPct val="50000"/>
              </a:spcBef>
            </a:pPr>
            <a:r>
              <a:rPr lang="fr-FR" sz="2400" b="1">
                <a:solidFill>
                  <a:schemeClr val="accent2"/>
                </a:solidFill>
              </a:rPr>
              <a:t>POUR ALLER PLUS LOIN</a:t>
            </a:r>
          </a:p>
        </p:txBody>
      </p:sp>
      <p:pic>
        <p:nvPicPr>
          <p:cNvPr id="284679" name="Picture 7" descr="Les informations que nous pouvons obtenir pour nous aider. Banque d'images - 27740491"/>
          <p:cNvPicPr>
            <a:picLocks noChangeAspect="1" noChangeArrowheads="1"/>
          </p:cNvPicPr>
          <p:nvPr/>
        </p:nvPicPr>
        <p:blipFill>
          <a:blip r:embed="rId2" cstate="print"/>
          <a:srcRect/>
          <a:stretch>
            <a:fillRect/>
          </a:stretch>
        </p:blipFill>
        <p:spPr bwMode="auto">
          <a:xfrm>
            <a:off x="1409700" y="4244975"/>
            <a:ext cx="3609975" cy="3609975"/>
          </a:xfrm>
          <a:prstGeom prst="rect">
            <a:avLst/>
          </a:prstGeom>
          <a:noFill/>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Espace réservé du numéro de diapositive 4"/>
          <p:cNvSpPr>
            <a:spLocks noGrp="1" noChangeArrowheads="1"/>
          </p:cNvSpPr>
          <p:nvPr>
            <p:ph type="sldNum" sz="quarter" idx="10"/>
          </p:nvPr>
        </p:nvSpPr>
        <p:spPr/>
        <p:txBody>
          <a:bodyPr/>
          <a:lstStyle/>
          <a:p>
            <a:pPr>
              <a:defRPr/>
            </a:pPr>
            <a:fld id="{39C938D3-58AF-4F5D-B5FB-3A0A4860DEAB}" type="slidenum">
              <a:rPr lang="fr-FR"/>
              <a:pPr>
                <a:defRPr/>
              </a:pPr>
              <a:t>86</a:t>
            </a:fld>
            <a:endParaRPr lang="fr-FR"/>
          </a:p>
        </p:txBody>
      </p:sp>
      <p:sp>
        <p:nvSpPr>
          <p:cNvPr id="285698" name="Text Box 9"/>
          <p:cNvSpPr txBox="1">
            <a:spLocks noChangeArrowheads="1"/>
          </p:cNvSpPr>
          <p:nvPr/>
        </p:nvSpPr>
        <p:spPr bwMode="auto">
          <a:xfrm>
            <a:off x="263525" y="5392738"/>
            <a:ext cx="5538788" cy="646112"/>
          </a:xfrm>
          <a:prstGeom prst="rect">
            <a:avLst/>
          </a:prstGeom>
          <a:noFill/>
          <a:ln w="9525">
            <a:noFill/>
            <a:miter lim="800000"/>
            <a:headEnd/>
            <a:tailEnd/>
          </a:ln>
          <a:effectLst/>
        </p:spPr>
        <p:txBody>
          <a:bodyPr>
            <a:spAutoFit/>
          </a:bodyPr>
          <a:lstStyle/>
          <a:p>
            <a:pPr algn="just">
              <a:buFont typeface="Wingdings" pitchFamily="2" charset="2"/>
              <a:buNone/>
            </a:pPr>
            <a:endParaRPr lang="fr-FR" sz="1200">
              <a:sym typeface="Wingdings" pitchFamily="2" charset="2"/>
            </a:endParaRPr>
          </a:p>
          <a:p>
            <a:pPr algn="l"/>
            <a:endParaRPr lang="fr-FR" sz="1200" b="1"/>
          </a:p>
          <a:p>
            <a:pPr algn="l"/>
            <a:endParaRPr lang="fr-FR" sz="1200"/>
          </a:p>
        </p:txBody>
      </p:sp>
      <p:sp>
        <p:nvSpPr>
          <p:cNvPr id="285699" name="Rectangle 13"/>
          <p:cNvSpPr>
            <a:spLocks noChangeArrowheads="1"/>
          </p:cNvSpPr>
          <p:nvPr/>
        </p:nvSpPr>
        <p:spPr bwMode="auto">
          <a:xfrm>
            <a:off x="1714500" y="3992563"/>
            <a:ext cx="3429000" cy="1169987"/>
          </a:xfrm>
          <a:prstGeom prst="rect">
            <a:avLst/>
          </a:prstGeom>
          <a:noFill/>
          <a:ln w="9525">
            <a:noFill/>
            <a:miter lim="800000"/>
            <a:headEnd/>
            <a:tailEnd/>
          </a:ln>
          <a:effectLst/>
        </p:spPr>
        <p:txBody>
          <a:bodyPr>
            <a:spAutoFit/>
          </a:bodyPr>
          <a:lstStyle/>
          <a:p>
            <a:pPr algn="l"/>
            <a:endParaRPr lang="fr-FR" sz="1400" b="1" u="sng"/>
          </a:p>
          <a:p>
            <a:pPr algn="l"/>
            <a:endParaRPr lang="fr-FR" sz="1400" b="1" u="sng"/>
          </a:p>
          <a:p>
            <a:pPr algn="l" eaLnBrk="0" hangingPunct="0">
              <a:spcBef>
                <a:spcPct val="50000"/>
              </a:spcBef>
            </a:pPr>
            <a:endParaRPr lang="fr-FR" sz="2800"/>
          </a:p>
        </p:txBody>
      </p:sp>
      <p:sp>
        <p:nvSpPr>
          <p:cNvPr id="285700" name="Text Box 4"/>
          <p:cNvSpPr txBox="1">
            <a:spLocks noChangeArrowheads="1"/>
          </p:cNvSpPr>
          <p:nvPr/>
        </p:nvSpPr>
        <p:spPr bwMode="auto">
          <a:xfrm>
            <a:off x="581025" y="1457325"/>
            <a:ext cx="6057900" cy="7119938"/>
          </a:xfrm>
          <a:prstGeom prst="rect">
            <a:avLst/>
          </a:prstGeom>
          <a:noFill/>
          <a:ln w="9525">
            <a:noFill/>
            <a:miter lim="800000"/>
            <a:headEnd/>
            <a:tailEnd/>
          </a:ln>
          <a:effectLst/>
        </p:spPr>
        <p:txBody>
          <a:bodyPr>
            <a:spAutoFit/>
          </a:bodyPr>
          <a:lstStyle/>
          <a:p>
            <a:r>
              <a:rPr lang="fr-FR" sz="1400" b="1">
                <a:solidFill>
                  <a:schemeClr val="bg2"/>
                </a:solidFill>
              </a:rPr>
              <a:t>BIBLIOGRAPHIE</a:t>
            </a:r>
            <a:endParaRPr lang="fr-FR" sz="1400">
              <a:solidFill>
                <a:schemeClr val="bg2"/>
              </a:solidFill>
            </a:endParaRPr>
          </a:p>
          <a:p>
            <a:pPr algn="l"/>
            <a:endParaRPr lang="fr-FR" sz="1400">
              <a:solidFill>
                <a:schemeClr val="bg2"/>
              </a:solidFill>
            </a:endParaRPr>
          </a:p>
          <a:p>
            <a:pPr algn="l"/>
            <a:r>
              <a:rPr lang="fr-FR" sz="1200" b="1">
                <a:solidFill>
                  <a:schemeClr val="bg2"/>
                </a:solidFill>
                <a:sym typeface="Wingdings" pitchFamily="2" charset="2"/>
              </a:rPr>
              <a:t> </a:t>
            </a:r>
            <a:r>
              <a:rPr lang="fr-FR" sz="1200" b="1" u="sng">
                <a:solidFill>
                  <a:schemeClr val="bg2"/>
                </a:solidFill>
                <a:sym typeface="Wingdings" pitchFamily="2" charset="2"/>
              </a:rPr>
              <a:t>LIVRES</a:t>
            </a:r>
          </a:p>
          <a:p>
            <a:pPr algn="l"/>
            <a:endParaRPr lang="fr-FR" sz="1200" b="1" u="sng">
              <a:solidFill>
                <a:schemeClr val="bg2"/>
              </a:solidFill>
            </a:endParaRPr>
          </a:p>
          <a:p>
            <a:pPr algn="l"/>
            <a:r>
              <a:rPr lang="fr-FR" sz="1200" b="1">
                <a:solidFill>
                  <a:schemeClr val="bg2"/>
                </a:solidFill>
              </a:rPr>
              <a:t>ALTER Norbert</a:t>
            </a:r>
            <a:r>
              <a:rPr lang="fr-FR" sz="1200">
                <a:solidFill>
                  <a:schemeClr val="bg2"/>
                </a:solidFill>
              </a:rPr>
              <a:t>,      « Donner et prendre, la coopération en entreprise », la  </a:t>
            </a:r>
          </a:p>
          <a:p>
            <a:pPr algn="l"/>
            <a:r>
              <a:rPr lang="fr-FR" sz="1200">
                <a:solidFill>
                  <a:schemeClr val="bg2"/>
                </a:solidFill>
              </a:rPr>
              <a:t>                                   Découverte, Poche, 2009</a:t>
            </a:r>
          </a:p>
          <a:p>
            <a:pPr algn="l"/>
            <a:r>
              <a:rPr lang="fr-FR" sz="1200">
                <a:solidFill>
                  <a:schemeClr val="bg2"/>
                </a:solidFill>
              </a:rPr>
              <a:t>                                 « L’innovation ordinaire » Quadrige Essais Débats juin 2010</a:t>
            </a:r>
          </a:p>
          <a:p>
            <a:pPr algn="l"/>
            <a:r>
              <a:rPr lang="fr-FR" sz="1200">
                <a:solidFill>
                  <a:schemeClr val="bg2"/>
                </a:solidFill>
              </a:rPr>
              <a:t>                                 « La sociologie du monde du travail » Quadrige Manuel juin 2012 </a:t>
            </a:r>
          </a:p>
          <a:p>
            <a:pPr algn="l"/>
            <a:r>
              <a:rPr lang="fr-FR" sz="1200">
                <a:solidFill>
                  <a:schemeClr val="bg2"/>
                </a:solidFill>
              </a:rPr>
              <a:t>                                   (ouvrage collectif</a:t>
            </a:r>
            <a:r>
              <a:rPr lang="fr-FR">
                <a:solidFill>
                  <a:schemeClr val="bg2"/>
                </a:solidFill>
              </a:rPr>
              <a:t>)</a:t>
            </a:r>
          </a:p>
          <a:p>
            <a:pPr algn="l"/>
            <a:endParaRPr lang="fr-FR" sz="1200">
              <a:solidFill>
                <a:schemeClr val="bg2"/>
              </a:solidFill>
            </a:endParaRPr>
          </a:p>
          <a:p>
            <a:pPr algn="l"/>
            <a:r>
              <a:rPr lang="fr-FR" sz="1200" b="1">
                <a:solidFill>
                  <a:schemeClr val="bg2"/>
                </a:solidFill>
              </a:rPr>
              <a:t>CLOT Yves,</a:t>
            </a:r>
            <a:r>
              <a:rPr lang="fr-FR" sz="1200">
                <a:solidFill>
                  <a:schemeClr val="bg2"/>
                </a:solidFill>
              </a:rPr>
              <a:t>             « La fonction psychologique du travail » Presses Universitaires de </a:t>
            </a:r>
          </a:p>
          <a:p>
            <a:pPr algn="l"/>
            <a:r>
              <a:rPr lang="fr-FR" sz="1200">
                <a:solidFill>
                  <a:schemeClr val="bg2"/>
                </a:solidFill>
              </a:rPr>
              <a:t>                                    France , 1999</a:t>
            </a:r>
          </a:p>
          <a:p>
            <a:pPr algn="l"/>
            <a:r>
              <a:rPr lang="fr-FR" sz="1200">
                <a:solidFill>
                  <a:schemeClr val="bg2"/>
                </a:solidFill>
              </a:rPr>
              <a:t>                                 « Le travail à cœur, pour en finir avec les risques </a:t>
            </a:r>
          </a:p>
          <a:p>
            <a:pPr algn="l"/>
            <a:r>
              <a:rPr lang="fr-FR" sz="1200">
                <a:solidFill>
                  <a:schemeClr val="bg2"/>
                </a:solidFill>
              </a:rPr>
              <a:t>                                    psychosociaux », La Découverte,  2010</a:t>
            </a:r>
          </a:p>
          <a:p>
            <a:pPr algn="l"/>
            <a:r>
              <a:rPr lang="fr-FR" sz="1200">
                <a:solidFill>
                  <a:schemeClr val="bg2"/>
                </a:solidFill>
              </a:rPr>
              <a:t>                              </a:t>
            </a:r>
            <a:endParaRPr lang="fr-FR" sz="1200" b="1">
              <a:solidFill>
                <a:schemeClr val="bg2"/>
              </a:solidFill>
            </a:endParaRPr>
          </a:p>
          <a:p>
            <a:pPr algn="l"/>
            <a:r>
              <a:rPr lang="fr-FR" sz="1200" b="1">
                <a:solidFill>
                  <a:schemeClr val="bg2"/>
                </a:solidFill>
              </a:rPr>
              <a:t>DEJOURS Ch.,</a:t>
            </a:r>
            <a:r>
              <a:rPr lang="fr-FR" sz="1200">
                <a:solidFill>
                  <a:schemeClr val="bg2"/>
                </a:solidFill>
              </a:rPr>
              <a:t>        « Travail vivant, travail et émancipation », Petite bibliothèque </a:t>
            </a:r>
          </a:p>
          <a:p>
            <a:pPr algn="l"/>
            <a:r>
              <a:rPr lang="fr-FR" sz="1200">
                <a:solidFill>
                  <a:schemeClr val="bg2"/>
                </a:solidFill>
              </a:rPr>
              <a:t>                                    Payot, 2009</a:t>
            </a:r>
          </a:p>
          <a:p>
            <a:pPr algn="l"/>
            <a:r>
              <a:rPr lang="fr-FR" sz="1200">
                <a:solidFill>
                  <a:schemeClr val="bg2"/>
                </a:solidFill>
              </a:rPr>
              <a:t>                             </a:t>
            </a:r>
            <a:endParaRPr lang="fr-FR">
              <a:solidFill>
                <a:schemeClr val="bg2"/>
              </a:solidFill>
            </a:endParaRPr>
          </a:p>
          <a:p>
            <a:pPr algn="l"/>
            <a:r>
              <a:rPr lang="fr-FR" sz="1200" b="1">
                <a:solidFill>
                  <a:schemeClr val="bg2"/>
                </a:solidFill>
              </a:rPr>
              <a:t>GINSBOURGER F.,</a:t>
            </a:r>
            <a:r>
              <a:rPr lang="fr-FR" sz="1200">
                <a:solidFill>
                  <a:schemeClr val="bg2"/>
                </a:solidFill>
              </a:rPr>
              <a:t> « Ce qui tue  le travail » Editions Michalon 2010</a:t>
            </a:r>
          </a:p>
          <a:p>
            <a:pPr algn="l"/>
            <a:endParaRPr lang="fr-FR" sz="1200">
              <a:solidFill>
                <a:schemeClr val="bg2"/>
              </a:solidFill>
            </a:endParaRPr>
          </a:p>
          <a:p>
            <a:pPr algn="l"/>
            <a:r>
              <a:rPr lang="fr-FR" sz="1200" b="1">
                <a:solidFill>
                  <a:schemeClr val="bg2"/>
                </a:solidFill>
              </a:rPr>
              <a:t>GOMEZ Pierre-Y.</a:t>
            </a:r>
            <a:r>
              <a:rPr lang="fr-FR" sz="1200">
                <a:solidFill>
                  <a:schemeClr val="bg2"/>
                </a:solidFill>
              </a:rPr>
              <a:t>,</a:t>
            </a:r>
            <a:r>
              <a:rPr lang="fr-FR">
                <a:solidFill>
                  <a:schemeClr val="bg2"/>
                </a:solidFill>
              </a:rPr>
              <a:t>    </a:t>
            </a:r>
            <a:r>
              <a:rPr lang="fr-FR" sz="1200">
                <a:solidFill>
                  <a:schemeClr val="bg2"/>
                </a:solidFill>
              </a:rPr>
              <a:t>« Le travail invisible », François Bourin Editeur, février 2013</a:t>
            </a:r>
          </a:p>
          <a:p>
            <a:pPr algn="l"/>
            <a:endParaRPr lang="fr-FR" sz="1200">
              <a:solidFill>
                <a:schemeClr val="bg2"/>
              </a:solidFill>
            </a:endParaRPr>
          </a:p>
          <a:p>
            <a:pPr algn="l"/>
            <a:r>
              <a:rPr lang="fr-FR" sz="1200" b="1">
                <a:solidFill>
                  <a:schemeClr val="bg2"/>
                </a:solidFill>
              </a:rPr>
              <a:t>SAINSAULIEU R.,    </a:t>
            </a:r>
            <a:r>
              <a:rPr lang="fr-FR" sz="1200">
                <a:solidFill>
                  <a:schemeClr val="bg2"/>
                </a:solidFill>
              </a:rPr>
              <a:t>« L’identité au travail » 1977, réédition Sciences Po. Les Presses, 	               2014</a:t>
            </a:r>
          </a:p>
          <a:p>
            <a:pPr algn="l"/>
            <a:endParaRPr lang="fr-FR" sz="1200">
              <a:solidFill>
                <a:schemeClr val="bg2"/>
              </a:solidFill>
            </a:endParaRPr>
          </a:p>
          <a:p>
            <a:pPr algn="l"/>
            <a:r>
              <a:rPr lang="fr-FR" sz="1200" b="1">
                <a:solidFill>
                  <a:schemeClr val="bg2"/>
                </a:solidFill>
              </a:rPr>
              <a:t>UHALDE Marc,</a:t>
            </a:r>
            <a:r>
              <a:rPr lang="fr-FR" sz="1200">
                <a:solidFill>
                  <a:schemeClr val="bg2"/>
                </a:solidFill>
              </a:rPr>
              <a:t>        « Les salariés de l’incertitude, solidarité, reconnaissance et 	  	              équilibre de vie au travail », Octares éditions, 2013</a:t>
            </a:r>
            <a:endParaRPr lang="fr-FR" sz="1200" b="1">
              <a:solidFill>
                <a:schemeClr val="bg2"/>
              </a:solidFill>
            </a:endParaRPr>
          </a:p>
          <a:p>
            <a:pPr algn="l"/>
            <a:endParaRPr lang="fr-FR" sz="1200" b="1">
              <a:solidFill>
                <a:schemeClr val="bg2"/>
              </a:solidFill>
            </a:endParaRPr>
          </a:p>
          <a:p>
            <a:pPr algn="l"/>
            <a:endParaRPr lang="fr-FR" sz="1200">
              <a:solidFill>
                <a:schemeClr val="bg2"/>
              </a:solidFill>
            </a:endParaRPr>
          </a:p>
          <a:p>
            <a:pPr algn="l"/>
            <a:r>
              <a:rPr lang="fr-FR" sz="1400" b="1">
                <a:solidFill>
                  <a:schemeClr val="bg2"/>
                </a:solidFill>
                <a:sym typeface="Wingdings" pitchFamily="2" charset="2"/>
              </a:rPr>
              <a:t> </a:t>
            </a:r>
            <a:r>
              <a:rPr lang="fr-FR" sz="1400" b="1" u="sng">
                <a:solidFill>
                  <a:schemeClr val="bg2"/>
                </a:solidFill>
              </a:rPr>
              <a:t>DOCUMENTS – ARTICLES</a:t>
            </a:r>
          </a:p>
          <a:p>
            <a:endParaRPr lang="fr-FR" sz="1400" b="1" u="sng">
              <a:solidFill>
                <a:schemeClr val="bg2"/>
              </a:solidFill>
            </a:endParaRPr>
          </a:p>
          <a:p>
            <a:r>
              <a:rPr lang="fr-FR" sz="1200" b="1">
                <a:solidFill>
                  <a:schemeClr val="bg2"/>
                </a:solidFill>
              </a:rPr>
              <a:t>MORIN Estelle,</a:t>
            </a:r>
            <a:r>
              <a:rPr lang="fr-FR">
                <a:solidFill>
                  <a:schemeClr val="bg2"/>
                </a:solidFill>
              </a:rPr>
              <a:t>      </a:t>
            </a:r>
            <a:r>
              <a:rPr lang="fr-FR" sz="1200">
                <a:solidFill>
                  <a:schemeClr val="bg2"/>
                </a:solidFill>
              </a:rPr>
              <a:t>« Sens du travail, santé mentale et engagement organisationnel »,  </a:t>
            </a:r>
          </a:p>
          <a:p>
            <a:pPr algn="l"/>
            <a:r>
              <a:rPr lang="fr-FR" sz="1200">
                <a:solidFill>
                  <a:schemeClr val="bg2"/>
                </a:solidFill>
              </a:rPr>
              <a:t>                                   rapport R-543, Institut de recherche Robert-Sauvé en santé et  </a:t>
            </a:r>
          </a:p>
          <a:p>
            <a:pPr algn="l"/>
            <a:r>
              <a:rPr lang="fr-FR" sz="1200">
                <a:solidFill>
                  <a:schemeClr val="bg2"/>
                </a:solidFill>
              </a:rPr>
              <a:t>                                   sécurité de travail, Québec</a:t>
            </a:r>
          </a:p>
          <a:p>
            <a:pPr algn="l"/>
            <a:endParaRPr lang="fr-FR" sz="1200">
              <a:solidFill>
                <a:schemeClr val="bg2"/>
              </a:solidFill>
            </a:endParaRPr>
          </a:p>
          <a:p>
            <a:pPr algn="l"/>
            <a:r>
              <a:rPr lang="fr-FR" sz="1200" b="1">
                <a:solidFill>
                  <a:schemeClr val="bg2"/>
                </a:solidFill>
              </a:rPr>
              <a:t>SCHWARTZ Yves</a:t>
            </a:r>
            <a:r>
              <a:rPr lang="fr-FR" sz="1200">
                <a:solidFill>
                  <a:schemeClr val="bg2"/>
                </a:solidFill>
              </a:rPr>
              <a:t>: « Parler du travail, c’est s’exposer à l’inattendu » 1998</a:t>
            </a:r>
            <a:endParaRPr lang="fr-FR" sz="1200" b="1">
              <a:solidFill>
                <a:schemeClr val="bg2"/>
              </a:solidFill>
            </a:endParaRPr>
          </a:p>
          <a:p>
            <a:pPr algn="l"/>
            <a:endParaRPr lang="fr-FR" sz="1200">
              <a:solidFill>
                <a:schemeClr val="bg2"/>
              </a:solidFill>
            </a:endParaRPr>
          </a:p>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Espace réservé du numéro de diapositive 4"/>
          <p:cNvSpPr>
            <a:spLocks noGrp="1" noChangeArrowheads="1"/>
          </p:cNvSpPr>
          <p:nvPr>
            <p:ph type="sldNum" sz="quarter" idx="10"/>
          </p:nvPr>
        </p:nvSpPr>
        <p:spPr/>
        <p:txBody>
          <a:bodyPr/>
          <a:lstStyle/>
          <a:p>
            <a:pPr>
              <a:defRPr/>
            </a:pPr>
            <a:fld id="{DC350EF5-D286-4B08-8BAB-1E8523CF2A55}" type="slidenum">
              <a:rPr lang="fr-FR"/>
              <a:pPr>
                <a:defRPr/>
              </a:pPr>
              <a:t>9</a:t>
            </a:fld>
            <a:endParaRPr lang="fr-FR"/>
          </a:p>
        </p:txBody>
      </p:sp>
      <p:sp>
        <p:nvSpPr>
          <p:cNvPr id="183299" name="Text Box 9"/>
          <p:cNvSpPr txBox="1">
            <a:spLocks noChangeArrowheads="1"/>
          </p:cNvSpPr>
          <p:nvPr/>
        </p:nvSpPr>
        <p:spPr bwMode="auto">
          <a:xfrm>
            <a:off x="263525" y="7554913"/>
            <a:ext cx="5538788" cy="549275"/>
          </a:xfrm>
          <a:prstGeom prst="rect">
            <a:avLst/>
          </a:prstGeom>
          <a:noFill/>
          <a:ln w="9525">
            <a:noFill/>
            <a:miter lim="800000"/>
            <a:headEnd/>
            <a:tailEnd/>
          </a:ln>
          <a:effectLst/>
        </p:spPr>
        <p:txBody>
          <a:bodyPr>
            <a:spAutoFit/>
          </a:bodyPr>
          <a:lstStyle/>
          <a:p>
            <a:pPr algn="just">
              <a:buFont typeface="Wingdings" pitchFamily="2" charset="2"/>
              <a:buNone/>
            </a:pPr>
            <a:endParaRPr lang="fr-FR">
              <a:sym typeface="Wingdings" pitchFamily="2" charset="2"/>
            </a:endParaRPr>
          </a:p>
          <a:p>
            <a:pPr algn="l"/>
            <a:endParaRPr lang="fr-FR" b="1"/>
          </a:p>
          <a:p>
            <a:pPr algn="l"/>
            <a:endParaRPr lang="fr-FR"/>
          </a:p>
        </p:txBody>
      </p:sp>
      <p:sp>
        <p:nvSpPr>
          <p:cNvPr id="183300" name="Text Box 12"/>
          <p:cNvSpPr txBox="1">
            <a:spLocks noChangeArrowheads="1"/>
          </p:cNvSpPr>
          <p:nvPr/>
        </p:nvSpPr>
        <p:spPr bwMode="auto">
          <a:xfrm>
            <a:off x="295275" y="1443038"/>
            <a:ext cx="6092825" cy="366712"/>
          </a:xfrm>
          <a:prstGeom prst="rect">
            <a:avLst/>
          </a:prstGeom>
          <a:noFill/>
          <a:ln w="9525">
            <a:noFill/>
            <a:miter lim="800000"/>
            <a:headEnd/>
            <a:tailEnd/>
          </a:ln>
          <a:effectLst/>
        </p:spPr>
        <p:txBody>
          <a:bodyPr>
            <a:spAutoFit/>
          </a:bodyPr>
          <a:lstStyle/>
          <a:p>
            <a:pPr algn="just"/>
            <a:r>
              <a:rPr lang="fr-FR" sz="1600" b="1">
                <a:solidFill>
                  <a:schemeClr val="bg2"/>
                </a:solidFill>
                <a:sym typeface="Wingdings" pitchFamily="2" charset="2"/>
              </a:rPr>
              <a:t></a:t>
            </a:r>
            <a:r>
              <a:rPr lang="fr-FR" sz="1800" b="1" u="sng">
                <a:solidFill>
                  <a:schemeClr val="bg2"/>
                </a:solidFill>
              </a:rPr>
              <a:t>Plan du guide :</a:t>
            </a:r>
            <a:endParaRPr lang="fr-FR" sz="1200" b="1" u="sng">
              <a:solidFill>
                <a:schemeClr val="bg2"/>
              </a:solidFill>
              <a:sym typeface="Wingdings" pitchFamily="2" charset="2"/>
            </a:endParaRPr>
          </a:p>
        </p:txBody>
      </p:sp>
      <p:sp>
        <p:nvSpPr>
          <p:cNvPr id="183301" name="Rectangle 13"/>
          <p:cNvSpPr>
            <a:spLocks noChangeArrowheads="1"/>
          </p:cNvSpPr>
          <p:nvPr/>
        </p:nvSpPr>
        <p:spPr bwMode="auto">
          <a:xfrm>
            <a:off x="1714500" y="6154738"/>
            <a:ext cx="3429000" cy="1004887"/>
          </a:xfrm>
          <a:prstGeom prst="rect">
            <a:avLst/>
          </a:prstGeom>
          <a:noFill/>
          <a:ln w="9525">
            <a:noFill/>
            <a:miter lim="800000"/>
            <a:headEnd/>
            <a:tailEnd/>
          </a:ln>
          <a:effectLst/>
        </p:spPr>
        <p:txBody>
          <a:bodyPr>
            <a:spAutoFit/>
          </a:bodyPr>
          <a:lstStyle/>
          <a:p>
            <a:pPr algn="l"/>
            <a:endParaRPr lang="fr-FR" sz="1200" b="1" u="sng"/>
          </a:p>
          <a:p>
            <a:pPr algn="l"/>
            <a:endParaRPr lang="fr-FR" sz="1200" b="1" u="sng"/>
          </a:p>
          <a:p>
            <a:pPr algn="l" eaLnBrk="0" hangingPunct="0">
              <a:spcBef>
                <a:spcPct val="50000"/>
              </a:spcBef>
            </a:pPr>
            <a:endParaRPr lang="fr-FR" sz="2400"/>
          </a:p>
        </p:txBody>
      </p:sp>
      <p:sp>
        <p:nvSpPr>
          <p:cNvPr id="183302" name="Text Box 6"/>
          <p:cNvSpPr txBox="1">
            <a:spLocks noChangeArrowheads="1"/>
          </p:cNvSpPr>
          <p:nvPr/>
        </p:nvSpPr>
        <p:spPr bwMode="auto">
          <a:xfrm>
            <a:off x="247650" y="4905375"/>
            <a:ext cx="6438900" cy="649288"/>
          </a:xfrm>
          <a:prstGeom prst="rect">
            <a:avLst/>
          </a:prstGeom>
          <a:noFill/>
          <a:ln w="9525">
            <a:solidFill>
              <a:schemeClr val="tx1"/>
            </a:solidFill>
            <a:prstDash val="sysDot"/>
            <a:miter lim="800000"/>
            <a:headEnd/>
            <a:tailEnd/>
          </a:ln>
          <a:effectLst/>
        </p:spPr>
        <p:txBody>
          <a:bodyPr>
            <a:spAutoFit/>
          </a:bodyPr>
          <a:lstStyle/>
          <a:p>
            <a:pPr algn="just">
              <a:spcBef>
                <a:spcPct val="50000"/>
              </a:spcBef>
              <a:buFont typeface="Wingdings" pitchFamily="2" charset="2"/>
              <a:buChar char="Ø"/>
            </a:pPr>
            <a:r>
              <a:rPr lang="fr-FR" sz="1200" b="1" u="sng">
                <a:solidFill>
                  <a:schemeClr val="bg2"/>
                </a:solidFill>
              </a:rPr>
              <a:t>Travail :</a:t>
            </a:r>
            <a:r>
              <a:rPr lang="fr-FR" sz="1200"/>
              <a:t> </a:t>
            </a:r>
            <a:r>
              <a:rPr lang="fr-FR" sz="1200">
                <a:solidFill>
                  <a:schemeClr val="bg2"/>
                </a:solidFill>
              </a:rPr>
              <a:t>comprendre le travail dans ses différentes dimensions : travail prescrit</a:t>
            </a:r>
            <a:r>
              <a:rPr lang="fr-FR" sz="1100"/>
              <a:t>, </a:t>
            </a:r>
            <a:r>
              <a:rPr lang="fr-FR" sz="1200">
                <a:solidFill>
                  <a:schemeClr val="bg2"/>
                </a:solidFill>
              </a:rPr>
              <a:t>travail réel - eudémonique et hédonique - élément de la construction identitaire - facteurs de protection et facteurs de risque.</a:t>
            </a:r>
          </a:p>
        </p:txBody>
      </p:sp>
      <p:sp>
        <p:nvSpPr>
          <p:cNvPr id="183303" name="Text Box 7"/>
          <p:cNvSpPr txBox="1">
            <a:spLocks noChangeArrowheads="1"/>
          </p:cNvSpPr>
          <p:nvPr/>
        </p:nvSpPr>
        <p:spPr bwMode="auto">
          <a:xfrm>
            <a:off x="254000" y="5578475"/>
            <a:ext cx="6438900" cy="466725"/>
          </a:xfrm>
          <a:prstGeom prst="rect">
            <a:avLst/>
          </a:prstGeom>
          <a:noFill/>
          <a:ln w="9525">
            <a:solidFill>
              <a:schemeClr val="tx1"/>
            </a:solidFill>
            <a:prstDash val="sysDot"/>
            <a:miter lim="800000"/>
            <a:headEnd/>
            <a:tailEnd/>
          </a:ln>
          <a:effectLst/>
        </p:spPr>
        <p:txBody>
          <a:bodyPr>
            <a:spAutoFit/>
          </a:bodyPr>
          <a:lstStyle/>
          <a:p>
            <a:pPr algn="just">
              <a:spcBef>
                <a:spcPct val="50000"/>
              </a:spcBef>
              <a:buFont typeface="Wingdings" pitchFamily="2" charset="2"/>
              <a:buChar char="Ø"/>
            </a:pPr>
            <a:r>
              <a:rPr lang="fr-FR" sz="1200" b="1" u="sng">
                <a:solidFill>
                  <a:schemeClr val="bg2"/>
                </a:solidFill>
              </a:rPr>
              <a:t>Troubles psychosociaux :</a:t>
            </a:r>
            <a:r>
              <a:rPr lang="fr-FR" sz="1200">
                <a:solidFill>
                  <a:schemeClr val="bg2"/>
                </a:solidFill>
              </a:rPr>
              <a:t> le trouble psychosocial conséquence du risque psychosocial – apprendre à le détecter – comprendre et éviter les réactions inadaptées face au mal-être.</a:t>
            </a:r>
            <a:endParaRPr lang="fr-FR" sz="1100">
              <a:solidFill>
                <a:schemeClr val="bg2"/>
              </a:solidFill>
            </a:endParaRPr>
          </a:p>
        </p:txBody>
      </p:sp>
      <p:sp>
        <p:nvSpPr>
          <p:cNvPr id="183304" name="Text Box 8"/>
          <p:cNvSpPr txBox="1">
            <a:spLocks noChangeArrowheads="1"/>
          </p:cNvSpPr>
          <p:nvPr/>
        </p:nvSpPr>
        <p:spPr bwMode="auto">
          <a:xfrm>
            <a:off x="241300" y="6080125"/>
            <a:ext cx="6448425" cy="895350"/>
          </a:xfrm>
          <a:prstGeom prst="rect">
            <a:avLst/>
          </a:prstGeom>
          <a:noFill/>
          <a:ln w="9525">
            <a:solidFill>
              <a:schemeClr val="tx1"/>
            </a:solidFill>
            <a:prstDash val="sysDot"/>
            <a:miter lim="800000"/>
            <a:headEnd/>
            <a:tailEnd/>
          </a:ln>
          <a:effectLst/>
        </p:spPr>
        <p:txBody>
          <a:bodyPr>
            <a:spAutoFit/>
          </a:bodyPr>
          <a:lstStyle/>
          <a:p>
            <a:pPr algn="just">
              <a:spcBef>
                <a:spcPct val="50000"/>
              </a:spcBef>
              <a:buFont typeface="Wingdings" pitchFamily="2" charset="2"/>
              <a:buChar char="Ø"/>
            </a:pPr>
            <a:r>
              <a:rPr lang="fr-FR" sz="1200" b="1" u="sng">
                <a:solidFill>
                  <a:schemeClr val="bg2"/>
                </a:solidFill>
              </a:rPr>
              <a:t>Pratique de l’écoute active :</a:t>
            </a:r>
            <a:r>
              <a:rPr lang="fr-FR" sz="1200">
                <a:solidFill>
                  <a:schemeClr val="bg2"/>
                </a:solidFill>
              </a:rPr>
              <a:t> avec les trois dimensions de l’écoute active : </a:t>
            </a:r>
            <a:r>
              <a:rPr lang="fr-FR" sz="1300">
                <a:solidFill>
                  <a:schemeClr val="bg2"/>
                </a:solidFill>
              </a:rPr>
              <a:t>prendre de son temps pour écouter</a:t>
            </a:r>
            <a:r>
              <a:rPr lang="fr-FR" sz="1300"/>
              <a:t> - </a:t>
            </a:r>
            <a:r>
              <a:rPr lang="fr-FR" sz="1300">
                <a:solidFill>
                  <a:schemeClr val="bg2"/>
                </a:solidFill>
              </a:rPr>
              <a:t>comprendre la force libératrice de la parole</a:t>
            </a:r>
            <a:r>
              <a:rPr lang="fr-FR" sz="1300"/>
              <a:t> </a:t>
            </a:r>
            <a:r>
              <a:rPr lang="fr-FR" sz="1300">
                <a:solidFill>
                  <a:schemeClr val="bg2"/>
                </a:solidFill>
              </a:rPr>
              <a:t>-</a:t>
            </a:r>
            <a:r>
              <a:rPr lang="fr-FR" sz="1300"/>
              <a:t> </a:t>
            </a:r>
            <a:r>
              <a:rPr lang="fr-FR" sz="1300">
                <a:solidFill>
                  <a:schemeClr val="bg2"/>
                </a:solidFill>
              </a:rPr>
              <a:t>laisser l’autre s’exprimer sans jugement –– cultiver son assertivité – mais ne pas prendre parti – savoir se protéger</a:t>
            </a:r>
            <a:endParaRPr lang="fr-FR" sz="1100">
              <a:solidFill>
                <a:schemeClr val="bg2"/>
              </a:solidFill>
            </a:endParaRPr>
          </a:p>
        </p:txBody>
      </p:sp>
      <p:sp>
        <p:nvSpPr>
          <p:cNvPr id="183306" name="Text Box 10"/>
          <p:cNvSpPr txBox="1">
            <a:spLocks noChangeArrowheads="1"/>
          </p:cNvSpPr>
          <p:nvPr/>
        </p:nvSpPr>
        <p:spPr bwMode="auto">
          <a:xfrm>
            <a:off x="244475" y="7026275"/>
            <a:ext cx="6457950" cy="466725"/>
          </a:xfrm>
          <a:prstGeom prst="rect">
            <a:avLst/>
          </a:prstGeom>
          <a:noFill/>
          <a:ln w="9525">
            <a:solidFill>
              <a:schemeClr val="tx1"/>
            </a:solidFill>
            <a:prstDash val="sysDot"/>
            <a:miter lim="800000"/>
            <a:headEnd/>
            <a:tailEnd/>
          </a:ln>
          <a:effectLst/>
        </p:spPr>
        <p:txBody>
          <a:bodyPr>
            <a:spAutoFit/>
          </a:bodyPr>
          <a:lstStyle/>
          <a:p>
            <a:pPr algn="just">
              <a:spcBef>
                <a:spcPct val="50000"/>
              </a:spcBef>
              <a:buFont typeface="Wingdings" pitchFamily="2" charset="2"/>
              <a:buChar char="Ø"/>
            </a:pPr>
            <a:r>
              <a:rPr lang="fr-FR" sz="1200" b="1" u="sng">
                <a:solidFill>
                  <a:schemeClr val="bg2"/>
                </a:solidFill>
              </a:rPr>
              <a:t>Face à des situations difficiles :</a:t>
            </a:r>
            <a:r>
              <a:rPr lang="fr-FR" sz="1200">
                <a:solidFill>
                  <a:schemeClr val="bg2"/>
                </a:solidFill>
              </a:rPr>
              <a:t> savoir réagir face à des comportements inattendus de l’écouté selon les trois dimensions de l’écoute active.</a:t>
            </a:r>
            <a:endParaRPr lang="fr-FR" sz="1100">
              <a:solidFill>
                <a:schemeClr val="bg2"/>
              </a:solidFill>
            </a:endParaRPr>
          </a:p>
        </p:txBody>
      </p:sp>
      <p:sp>
        <p:nvSpPr>
          <p:cNvPr id="183307" name="Text Box 11"/>
          <p:cNvSpPr txBox="1">
            <a:spLocks noChangeArrowheads="1"/>
          </p:cNvSpPr>
          <p:nvPr/>
        </p:nvSpPr>
        <p:spPr bwMode="auto">
          <a:xfrm>
            <a:off x="231775" y="7537450"/>
            <a:ext cx="6457950" cy="466725"/>
          </a:xfrm>
          <a:prstGeom prst="rect">
            <a:avLst/>
          </a:prstGeom>
          <a:noFill/>
          <a:ln w="9525">
            <a:solidFill>
              <a:schemeClr val="tx1"/>
            </a:solidFill>
            <a:prstDash val="sysDot"/>
            <a:miter lim="800000"/>
            <a:headEnd/>
            <a:tailEnd/>
          </a:ln>
          <a:effectLst/>
        </p:spPr>
        <p:txBody>
          <a:bodyPr>
            <a:spAutoFit/>
          </a:bodyPr>
          <a:lstStyle/>
          <a:p>
            <a:pPr algn="just">
              <a:spcBef>
                <a:spcPct val="50000"/>
              </a:spcBef>
              <a:buFont typeface="Wingdings" pitchFamily="2" charset="2"/>
              <a:buChar char="Ø"/>
            </a:pPr>
            <a:r>
              <a:rPr lang="fr-FR" sz="1200" b="1" u="sng">
                <a:solidFill>
                  <a:schemeClr val="bg2"/>
                </a:solidFill>
              </a:rPr>
              <a:t>Conseils pour agir :</a:t>
            </a:r>
            <a:r>
              <a:rPr lang="fr-FR" sz="1200"/>
              <a:t>  </a:t>
            </a:r>
            <a:r>
              <a:rPr lang="fr-FR" sz="1200">
                <a:solidFill>
                  <a:schemeClr val="bg2"/>
                </a:solidFill>
              </a:rPr>
              <a:t>se donner les moyens de l’écoute à travers des conseils simples à mettre en œuvre et apprendre à éviter les écueils et les pièges. </a:t>
            </a:r>
            <a:endParaRPr lang="fr-FR" sz="1100">
              <a:solidFill>
                <a:schemeClr val="bg2"/>
              </a:solidFill>
            </a:endParaRPr>
          </a:p>
        </p:txBody>
      </p:sp>
      <p:graphicFrame>
        <p:nvGraphicFramePr>
          <p:cNvPr id="183323" name="Diagram 27"/>
          <p:cNvGraphicFramePr>
            <a:graphicFrameLocks/>
          </p:cNvGraphicFramePr>
          <p:nvPr/>
        </p:nvGraphicFramePr>
        <p:xfrm>
          <a:off x="263525" y="1822450"/>
          <a:ext cx="6094413" cy="3057525"/>
        </p:xfrm>
        <a:graphic>
          <a:graphicData uri="http://schemas.openxmlformats.org/drawingml/2006/compatibility">
            <com:legacyDrawing xmlns:com="http://schemas.openxmlformats.org/drawingml/2006/compatibility" spid="_x0000_s183323"/>
          </a:graphicData>
        </a:graphic>
      </p:graphicFrame>
      <p:sp>
        <p:nvSpPr>
          <p:cNvPr id="183344" name="Text Box 48"/>
          <p:cNvSpPr txBox="1">
            <a:spLocks noChangeArrowheads="1"/>
          </p:cNvSpPr>
          <p:nvPr/>
        </p:nvSpPr>
        <p:spPr bwMode="auto">
          <a:xfrm>
            <a:off x="215900" y="8074025"/>
            <a:ext cx="6467475" cy="498475"/>
          </a:xfrm>
          <a:prstGeom prst="rect">
            <a:avLst/>
          </a:prstGeom>
          <a:noFill/>
          <a:ln w="9525">
            <a:solidFill>
              <a:schemeClr val="tx1"/>
            </a:solidFill>
            <a:prstDash val="sysDot"/>
            <a:miter lim="800000"/>
            <a:headEnd/>
            <a:tailEnd/>
          </a:ln>
          <a:effectLst/>
        </p:spPr>
        <p:txBody>
          <a:bodyPr>
            <a:spAutoFit/>
          </a:bodyPr>
          <a:lstStyle/>
          <a:p>
            <a:pPr algn="just">
              <a:spcBef>
                <a:spcPct val="50000"/>
              </a:spcBef>
              <a:buFont typeface="Wingdings" pitchFamily="2" charset="2"/>
              <a:buChar char="Ø"/>
            </a:pPr>
            <a:r>
              <a:rPr lang="fr-FR" sz="1200" b="1" u="sng">
                <a:solidFill>
                  <a:schemeClr val="bg2"/>
                </a:solidFill>
              </a:rPr>
              <a:t>Orienter :</a:t>
            </a:r>
            <a:r>
              <a:rPr lang="fr-FR" sz="1200"/>
              <a:t>  </a:t>
            </a:r>
            <a:r>
              <a:rPr lang="fr-FR" sz="1300">
                <a:solidFill>
                  <a:schemeClr val="bg2"/>
                </a:solidFill>
              </a:rPr>
              <a:t>connaître les personnes ressources qui pourront aider le salarié en difficulté – aider à les contacter – mais ne pas faire à la place.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tre module 1">
  <a:themeElements>
    <a:clrScheme name="Personnalisé 22">
      <a:dk1>
        <a:srgbClr val="000000"/>
      </a:dk1>
      <a:lt1>
        <a:srgbClr val="FFFFFF"/>
      </a:lt1>
      <a:dk2>
        <a:srgbClr val="000000"/>
      </a:dk2>
      <a:lt2>
        <a:srgbClr val="808080"/>
      </a:lt2>
      <a:accent1>
        <a:srgbClr val="EF001F"/>
      </a:accent1>
      <a:accent2>
        <a:srgbClr val="0062A6"/>
      </a:accent2>
      <a:accent3>
        <a:srgbClr val="640F52"/>
      </a:accent3>
      <a:accent4>
        <a:srgbClr val="3ABF27"/>
      </a:accent4>
      <a:accent5>
        <a:srgbClr val="FC6015"/>
      </a:accent5>
      <a:accent6>
        <a:srgbClr val="004489"/>
      </a:accent6>
      <a:hlink>
        <a:srgbClr val="009999"/>
      </a:hlink>
      <a:folHlink>
        <a:srgbClr val="99CC00"/>
      </a:folHlink>
    </a:clrScheme>
    <a:fontScheme name="titre module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re module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re module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re module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re module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re module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re module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re module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re module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re module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re module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re module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re module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31254</TotalTime>
  <Words>11550</Words>
  <Application>Microsoft Office PowerPoint</Application>
  <PresentationFormat>On-screen Show (4:3)</PresentationFormat>
  <Paragraphs>1344</Paragraphs>
  <Slides>86</Slides>
  <Notes>4</Notes>
  <HiddenSlides>0</HiddenSlides>
  <MMClips>0</MMClips>
  <ScaleCrop>false</ScaleCrop>
  <HeadingPairs>
    <vt:vector size="4" baseType="variant">
      <vt:variant>
        <vt:lpstr>Design Template</vt:lpstr>
      </vt:variant>
      <vt:variant>
        <vt:i4>1</vt:i4>
      </vt:variant>
      <vt:variant>
        <vt:lpstr>Slide Titles</vt:lpstr>
      </vt:variant>
      <vt:variant>
        <vt:i4>86</vt:i4>
      </vt:variant>
    </vt:vector>
  </HeadingPairs>
  <TitlesOfParts>
    <vt:vector size="87" baseType="lpstr">
      <vt:lpstr>titre module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vector>
  </TitlesOfParts>
  <Company>France3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Laura.Letournel</dc:creator>
  <cp:lastModifiedBy>Marie Pezé</cp:lastModifiedBy>
  <cp:revision>872</cp:revision>
  <cp:lastPrinted>2015-05-08T09:32:20Z</cp:lastPrinted>
  <dcterms:created xsi:type="dcterms:W3CDTF">2015-05-18T07:03:16Z</dcterms:created>
  <dcterms:modified xsi:type="dcterms:W3CDTF">2015-05-18T07:06:09Z</dcterms:modified>
</cp:coreProperties>
</file>