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353" r:id="rId4"/>
    <p:sldId id="346" r:id="rId5"/>
    <p:sldId id="352" r:id="rId6"/>
    <p:sldId id="349" r:id="rId7"/>
    <p:sldId id="264" r:id="rId8"/>
    <p:sldId id="266" r:id="rId9"/>
    <p:sldId id="347" r:id="rId10"/>
    <p:sldId id="355" r:id="rId11"/>
    <p:sldId id="267" r:id="rId12"/>
    <p:sldId id="268" r:id="rId13"/>
    <p:sldId id="348" r:id="rId14"/>
    <p:sldId id="350" r:id="rId15"/>
    <p:sldId id="269" r:id="rId16"/>
    <p:sldId id="354" r:id="rId17"/>
    <p:sldId id="270" r:id="rId18"/>
    <p:sldId id="271" r:id="rId19"/>
    <p:sldId id="272" r:id="rId20"/>
    <p:sldId id="35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0" d="100"/>
          <a:sy n="70" d="100"/>
        </p:scale>
        <p:origin x="-1890"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hyperlink" Target="http://fr.wikipedia.org/wiki/Paradoxe_de_l'%C3%A2ne_de_Buridan" TargetMode="External"/><Relationship Id="rId1" Type="http://schemas.openxmlformats.org/officeDocument/2006/relationships/hyperlink" Target="http://fr.wikipedia.org/wiki/Dilemme"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fr.wikipedia.org/wiki/Paradoxe_de_l'%C3%A2ne_de_Buridan" TargetMode="External"/><Relationship Id="rId1" Type="http://schemas.openxmlformats.org/officeDocument/2006/relationships/hyperlink" Target="http://fr.wikipedia.org/wiki/Dilemm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894AC-34B3-4145-9C49-F32707986DBD}"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en-US"/>
        </a:p>
      </dgm:t>
    </dgm:pt>
    <dgm:pt modelId="{7861FA33-7485-A542-AD5C-578CFE78144C}">
      <dgm:prSet phldrT="[Text]" custT="1"/>
      <dgm:spPr/>
      <dgm:t>
        <a:bodyPr/>
        <a:lstStyle/>
        <a:p>
          <a:r>
            <a:rPr lang="fr-FR" sz="1400" b="1" dirty="0" smtClean="0">
              <a:latin typeface="Arial"/>
            </a:rPr>
            <a:t>Dilemme</a:t>
          </a:r>
        </a:p>
        <a:p>
          <a:r>
            <a:rPr lang="fr-FR" sz="1400" dirty="0" smtClean="0">
              <a:latin typeface="Arial"/>
            </a:rPr>
            <a:t>Un </a:t>
          </a:r>
          <a:r>
            <a:rPr lang="fr-FR" sz="1400" dirty="0" smtClean="0">
              <a:latin typeface="Arial"/>
              <a:hlinkClick xmlns:r="http://schemas.openxmlformats.org/officeDocument/2006/relationships" r:id="rId1" tooltip="Dilemme"/>
            </a:rPr>
            <a:t>dilemme</a:t>
          </a:r>
          <a:r>
            <a:rPr lang="fr-FR" sz="1400" dirty="0" smtClean="0">
              <a:latin typeface="Arial"/>
            </a:rPr>
            <a:t> est un choix difficile ou problématique mais possible. Ce qui pose problème est la nécessité de choisir entre des attracteurs d'intensité presque égale. Mais il n'y a ni injonction ni paradoxe, ce n'est donc pas une double contrainte.</a:t>
          </a:r>
        </a:p>
        <a:p>
          <a:r>
            <a:rPr lang="fr-FR" sz="1400" dirty="0" smtClean="0">
              <a:latin typeface="Arial"/>
            </a:rPr>
            <a:t>Le dilemme est imagé par la nécessite de choisir entre un sac d'avoine et un baquet d'eau dans l'exemple de </a:t>
          </a:r>
          <a:r>
            <a:rPr lang="fr-FR" sz="1400" dirty="0" smtClean="0">
              <a:latin typeface="Arial"/>
              <a:hlinkClick xmlns:r="http://schemas.openxmlformats.org/officeDocument/2006/relationships" r:id="rId2" tooltip="Paradoxe de l'âne de Buridan"/>
            </a:rPr>
            <a:t>l'âne de Buridan</a:t>
          </a:r>
          <a:r>
            <a:rPr lang="fr-FR" sz="1400" dirty="0" smtClean="0">
              <a:latin typeface="Arial"/>
            </a:rPr>
            <a:t>. Pour arriver à une situation de double contrainte, il faudrait par exemple que l'âne sache qu'il est contraint à boire et à manger, mais qu'il sache aussi qu'il est battu quand il boit parce qu'il ne mange pas, et qu'il est battu quand il mange parce qu'il ne boit pas.</a:t>
          </a:r>
        </a:p>
      </dgm:t>
    </dgm:pt>
    <dgm:pt modelId="{D72A26EC-AC60-BB44-88CF-227C65621AEB}" type="parTrans" cxnId="{3EDE9B82-361A-704C-94DA-807157210DBE}">
      <dgm:prSet/>
      <dgm:spPr/>
      <dgm:t>
        <a:bodyPr/>
        <a:lstStyle/>
        <a:p>
          <a:endParaRPr lang="en-US"/>
        </a:p>
      </dgm:t>
    </dgm:pt>
    <dgm:pt modelId="{61C7CADA-8F42-8E42-BAFD-E002D4B4EDB3}" type="sibTrans" cxnId="{3EDE9B82-361A-704C-94DA-807157210DBE}">
      <dgm:prSet/>
      <dgm:spPr/>
      <dgm:t>
        <a:bodyPr/>
        <a:lstStyle/>
        <a:p>
          <a:endParaRPr lang="en-US"/>
        </a:p>
      </dgm:t>
    </dgm:pt>
    <dgm:pt modelId="{58FA526B-22D9-EF42-8609-890B41E1116A}" type="pres">
      <dgm:prSet presAssocID="{FD0894AC-34B3-4145-9C49-F32707986DBD}" presName="diagram" presStyleCnt="0">
        <dgm:presLayoutVars>
          <dgm:dir/>
          <dgm:resizeHandles val="exact"/>
        </dgm:presLayoutVars>
      </dgm:prSet>
      <dgm:spPr/>
      <dgm:t>
        <a:bodyPr/>
        <a:lstStyle/>
        <a:p>
          <a:endParaRPr lang="en-US"/>
        </a:p>
      </dgm:t>
    </dgm:pt>
    <dgm:pt modelId="{6EC8D1D1-E186-8C4A-B8AC-E9D6BFE37151}" type="pres">
      <dgm:prSet presAssocID="{7861FA33-7485-A542-AD5C-578CFE78144C}" presName="node" presStyleLbl="node1" presStyleIdx="0" presStyleCnt="1" custScaleX="97352" custScaleY="51366">
        <dgm:presLayoutVars>
          <dgm:bulletEnabled val="1"/>
        </dgm:presLayoutVars>
      </dgm:prSet>
      <dgm:spPr/>
      <dgm:t>
        <a:bodyPr/>
        <a:lstStyle/>
        <a:p>
          <a:endParaRPr lang="en-US"/>
        </a:p>
      </dgm:t>
    </dgm:pt>
  </dgm:ptLst>
  <dgm:cxnLst>
    <dgm:cxn modelId="{CAC13EC9-E747-A848-9C43-F6AD70ACC2F1}" type="presOf" srcId="{7861FA33-7485-A542-AD5C-578CFE78144C}" destId="{6EC8D1D1-E186-8C4A-B8AC-E9D6BFE37151}" srcOrd="0" destOrd="0" presId="urn:microsoft.com/office/officeart/2005/8/layout/default#1"/>
    <dgm:cxn modelId="{3EDE9B82-361A-704C-94DA-807157210DBE}" srcId="{FD0894AC-34B3-4145-9C49-F32707986DBD}" destId="{7861FA33-7485-A542-AD5C-578CFE78144C}" srcOrd="0" destOrd="0" parTransId="{D72A26EC-AC60-BB44-88CF-227C65621AEB}" sibTransId="{61C7CADA-8F42-8E42-BAFD-E002D4B4EDB3}"/>
    <dgm:cxn modelId="{B46B0702-315D-0847-9115-1C2D3E52CE80}" type="presOf" srcId="{FD0894AC-34B3-4145-9C49-F32707986DBD}" destId="{58FA526B-22D9-EF42-8609-890B41E1116A}" srcOrd="0" destOrd="0" presId="urn:microsoft.com/office/officeart/2005/8/layout/default#1"/>
    <dgm:cxn modelId="{09C83C9F-E8DB-5A46-87BD-AA747AF91315}" type="presParOf" srcId="{58FA526B-22D9-EF42-8609-890B41E1116A}" destId="{6EC8D1D1-E186-8C4A-B8AC-E9D6BFE37151}"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8D1D1-E186-8C4A-B8AC-E9D6BFE37151}">
      <dsp:nvSpPr>
        <dsp:cNvPr id="0" name=""/>
        <dsp:cNvSpPr/>
      </dsp:nvSpPr>
      <dsp:spPr>
        <a:xfrm>
          <a:off x="631127" y="1204"/>
          <a:ext cx="7043544" cy="22298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latin typeface="Arial"/>
            </a:rPr>
            <a:t>Dilemme</a:t>
          </a:r>
        </a:p>
        <a:p>
          <a:pPr lvl="0" algn="ctr" defTabSz="622300">
            <a:lnSpc>
              <a:spcPct val="90000"/>
            </a:lnSpc>
            <a:spcBef>
              <a:spcPct val="0"/>
            </a:spcBef>
            <a:spcAft>
              <a:spcPct val="35000"/>
            </a:spcAft>
          </a:pPr>
          <a:r>
            <a:rPr lang="fr-FR" sz="1400" kern="1200" dirty="0" smtClean="0">
              <a:latin typeface="Arial"/>
            </a:rPr>
            <a:t>Un </a:t>
          </a:r>
          <a:r>
            <a:rPr lang="fr-FR" sz="1400" kern="1200" dirty="0" smtClean="0">
              <a:latin typeface="Arial"/>
              <a:hlinkClick xmlns:r="http://schemas.openxmlformats.org/officeDocument/2006/relationships" r:id="rId1" tooltip="Dilemme"/>
            </a:rPr>
            <a:t>dilemme</a:t>
          </a:r>
          <a:r>
            <a:rPr lang="fr-FR" sz="1400" kern="1200" dirty="0" smtClean="0">
              <a:latin typeface="Arial"/>
            </a:rPr>
            <a:t> est un choix difficile ou problématique mais possible. Ce qui pose problème est la nécessité de choisir entre des attracteurs d'intensité presque égale. Mais il n'y a ni injonction ni paradoxe, ce n'est donc pas une double contrainte.</a:t>
          </a:r>
        </a:p>
        <a:p>
          <a:pPr lvl="0" algn="ctr" defTabSz="622300">
            <a:lnSpc>
              <a:spcPct val="90000"/>
            </a:lnSpc>
            <a:spcBef>
              <a:spcPct val="0"/>
            </a:spcBef>
            <a:spcAft>
              <a:spcPct val="35000"/>
            </a:spcAft>
          </a:pPr>
          <a:r>
            <a:rPr lang="fr-FR" sz="1400" kern="1200" dirty="0" smtClean="0">
              <a:latin typeface="Arial"/>
            </a:rPr>
            <a:t>Le dilemme est imagé par la nécessite de choisir entre un sac d'avoine et un baquet d'eau dans l'exemple de </a:t>
          </a:r>
          <a:r>
            <a:rPr lang="fr-FR" sz="1400" kern="1200" dirty="0" smtClean="0">
              <a:latin typeface="Arial"/>
              <a:hlinkClick xmlns:r="http://schemas.openxmlformats.org/officeDocument/2006/relationships" r:id="rId2" tooltip="Paradoxe de l'âne de Buridan"/>
            </a:rPr>
            <a:t>l'âne de Buridan</a:t>
          </a:r>
          <a:r>
            <a:rPr lang="fr-FR" sz="1400" kern="1200" dirty="0" smtClean="0">
              <a:latin typeface="Arial"/>
            </a:rPr>
            <a:t>. Pour arriver à une situation de double contrainte, il faudrait par exemple que l'âne sache qu'il est contraint à boire et à manger, mais qu'il sache aussi qu'il est battu quand il boit parce qu'il ne mange pas, et qu'il est battu quand il mange parce qu'il ne boit pas.</a:t>
          </a:r>
        </a:p>
      </dsp:txBody>
      <dsp:txXfrm>
        <a:off x="631127" y="1204"/>
        <a:ext cx="7043544" cy="22298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D757E-478E-8143-B878-54D1BB421F5E}" type="datetimeFigureOut">
              <a:rPr lang="en-US" smtClean="0"/>
              <a:pPr/>
              <a:t>9/21/2014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8CD9F-C65E-6948-8B11-7DEDDD4A7855}" type="slidenum">
              <a:rPr lang="en-US" smtClean="0"/>
              <a:pPr/>
              <a:t>‹N°›</a:t>
            </a:fld>
            <a:endParaRPr lang="en-US"/>
          </a:p>
        </p:txBody>
      </p:sp>
    </p:spTree>
    <p:extLst>
      <p:ext uri="{BB962C8B-B14F-4D97-AF65-F5344CB8AC3E}">
        <p14:creationId xmlns:p14="http://schemas.microsoft.com/office/powerpoint/2010/main" val="15266884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A47911DD-2D23-E84F-A291-098895289955}"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A47911DD-2D23-E84F-A291-098895289955}" type="datetimeFigureOut">
              <a:rPr lang="en-US" smtClean="0"/>
              <a:pPr/>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A47911DD-2D23-E84F-A291-098895289955}" type="datetimeFigureOut">
              <a:rPr lang="en-US" smtClean="0"/>
              <a:pPr/>
              <a:t>9/21/2014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A47911DD-2D23-E84F-A291-098895289955}" type="datetimeFigureOut">
              <a:rPr lang="en-US" smtClean="0"/>
              <a:pPr/>
              <a:t>9/21/2014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11DD-2D23-E84F-A291-098895289955}" type="datetimeFigureOut">
              <a:rPr lang="en-US" smtClean="0"/>
              <a:pPr/>
              <a:t>9/21/2014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11DD-2D23-E84F-A291-098895289955}" type="datetimeFigureOut">
              <a:rPr lang="en-US" smtClean="0"/>
              <a:pPr/>
              <a:t>9/21/2014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fr.wikipedia.org/wiki/Paradoxe" TargetMode="External"/><Relationship Id="rId7" Type="http://schemas.openxmlformats.org/officeDocument/2006/relationships/hyperlink" Target="http://fr.wikipedia.org/wiki/Double_contrainte#cite_note-6"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fr.wikipedia.org/wiki/Double_contrainte#cite_note-5" TargetMode="External"/><Relationship Id="rId5" Type="http://schemas.openxmlformats.org/officeDocument/2006/relationships/hyperlink" Target="http://fr.wikipedia.org/wiki/Anthropologie" TargetMode="External"/><Relationship Id="rId4" Type="http://schemas.openxmlformats.org/officeDocument/2006/relationships/hyperlink" Target="http://fr.wikipedia.org/wiki/%C3%89thologi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fr.wikipedia.org/wiki/Double_contrainte#cite_note-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fr.wikipedia.org/wiki/Double_contrainte#cite_note-9" TargetMode="External"/><Relationship Id="rId5" Type="http://schemas.openxmlformats.org/officeDocument/2006/relationships/diagramQuickStyle" Target="../diagrams/quickStyle1.xml"/><Relationship Id="rId10" Type="http://schemas.openxmlformats.org/officeDocument/2006/relationships/hyperlink" Target="http://fr.wikipedia.org/wiki/Jorge_Luis_Borges" TargetMode="External"/><Relationship Id="rId4" Type="http://schemas.openxmlformats.org/officeDocument/2006/relationships/diagramLayout" Target="../diagrams/layout1.xml"/><Relationship Id="rId9" Type="http://schemas.openxmlformats.org/officeDocument/2006/relationships/hyperlink" Target="http://fr.wikipedia.org/wiki/Paradox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fr.wikipedia.org/wiki/William_Fry" TargetMode="External"/><Relationship Id="rId3" Type="http://schemas.openxmlformats.org/officeDocument/2006/relationships/hyperlink" Target="http://fr.wikipedia.org/wiki/Gregory_Bateson" TargetMode="External"/><Relationship Id="rId7" Type="http://schemas.openxmlformats.org/officeDocument/2006/relationships/hyperlink" Target="http://fr.wikipedia.org/wiki/Richard_Fisch"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fr.wikipedia.org/wiki/Jay_Haley" TargetMode="External"/><Relationship Id="rId5" Type="http://schemas.openxmlformats.org/officeDocument/2006/relationships/hyperlink" Target="http://fr.wikipedia.org/wiki/John_Weakland" TargetMode="External"/><Relationship Id="rId10" Type="http://schemas.openxmlformats.org/officeDocument/2006/relationships/hyperlink" Target="http://fr.wikipedia.org/wiki/Rockefeller" TargetMode="External"/><Relationship Id="rId4" Type="http://schemas.openxmlformats.org/officeDocument/2006/relationships/hyperlink" Target="http://fr.wikipedia.org/wiki/Donald_D._Jackson" TargetMode="External"/><Relationship Id="rId9" Type="http://schemas.openxmlformats.org/officeDocument/2006/relationships/hyperlink" Target="http://fr.wikipedia.org/wiki/Paul_Watzlawic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elcome page.png_effected.pn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a:xfrm>
            <a:off x="1616694" y="1958975"/>
            <a:ext cx="6993906" cy="1470025"/>
          </a:xfrm>
        </p:spPr>
        <p:txBody>
          <a:bodyPr>
            <a:noAutofit/>
          </a:bodyPr>
          <a:lstStyle/>
          <a:p>
            <a:pPr algn="l">
              <a:lnSpc>
                <a:spcPct val="80000"/>
              </a:lnSpc>
            </a:pPr>
            <a:r>
              <a:rPr lang="en-US" sz="5600" b="1" spc="-150" dirty="0" smtClean="0">
                <a:latin typeface="Arial"/>
                <a:cs typeface="Arial"/>
              </a:rPr>
              <a:t>Les </a:t>
            </a:r>
            <a:r>
              <a:rPr lang="en-US" sz="5600" b="1" spc="-150" dirty="0" err="1" smtClean="0">
                <a:latin typeface="Arial"/>
                <a:cs typeface="Arial"/>
              </a:rPr>
              <a:t>différents</a:t>
            </a:r>
            <a:r>
              <a:rPr lang="en-US" sz="5600" b="1" spc="-150" dirty="0" smtClean="0">
                <a:latin typeface="Arial"/>
                <a:cs typeface="Arial"/>
              </a:rPr>
              <a:t> types </a:t>
            </a:r>
            <a:r>
              <a:rPr lang="en-US" sz="5600" b="1" spc="-150" dirty="0" err="1" smtClean="0">
                <a:latin typeface="Arial"/>
                <a:cs typeface="Arial"/>
              </a:rPr>
              <a:t>d’entretien</a:t>
            </a:r>
            <a:r>
              <a:rPr lang="en-US" sz="5600" b="1" spc="-150" dirty="0" smtClean="0">
                <a:latin typeface="Arial"/>
                <a:cs typeface="Arial"/>
              </a:rPr>
              <a:t> </a:t>
            </a:r>
            <a:r>
              <a:rPr lang="en-US" sz="5600" b="1" spc="-150" dirty="0" err="1" smtClean="0">
                <a:latin typeface="Arial"/>
                <a:cs typeface="Arial"/>
              </a:rPr>
              <a:t>clinique</a:t>
            </a:r>
            <a:r>
              <a:rPr lang="en-US" sz="5600" b="1" spc="-150" dirty="0" smtClean="0">
                <a:solidFill>
                  <a:schemeClr val="bg1"/>
                </a:solidFill>
                <a:latin typeface="Arial"/>
                <a:cs typeface="Arial"/>
              </a:rPr>
              <a:t> </a:t>
            </a:r>
            <a:endParaRPr lang="en-US" sz="5600" b="1" spc="-150" dirty="0">
              <a:solidFill>
                <a:schemeClr val="bg1"/>
              </a:solidFill>
              <a:latin typeface="Arial"/>
              <a:cs typeface="Arial"/>
            </a:endParaRPr>
          </a:p>
        </p:txBody>
      </p:sp>
      <p:sp>
        <p:nvSpPr>
          <p:cNvPr id="3" name="Subtitle 2"/>
          <p:cNvSpPr>
            <a:spLocks noGrp="1"/>
          </p:cNvSpPr>
          <p:nvPr>
            <p:ph type="subTitle" idx="1"/>
          </p:nvPr>
        </p:nvSpPr>
        <p:spPr>
          <a:xfrm>
            <a:off x="1600200" y="3390900"/>
            <a:ext cx="6400800" cy="1104900"/>
          </a:xfrm>
        </p:spPr>
        <p:txBody>
          <a:bodyPr>
            <a:noAutofit/>
          </a:bodyPr>
          <a:lstStyle/>
          <a:p>
            <a:pPr algn="l">
              <a:lnSpc>
                <a:spcPct val="80000"/>
              </a:lnSpc>
              <a:spcBef>
                <a:spcPts val="0"/>
              </a:spcBef>
            </a:pPr>
            <a:endParaRPr lang="fr-FR" sz="1600" b="1" spc="-150" dirty="0" smtClean="0">
              <a:solidFill>
                <a:schemeClr val="tx1">
                  <a:lumMod val="95000"/>
                  <a:lumOff val="5000"/>
                </a:schemeClr>
              </a:solidFill>
              <a:latin typeface="Arial"/>
              <a:cs typeface="Arial"/>
            </a:endParaRPr>
          </a:p>
          <a:p>
            <a:pPr algn="l">
              <a:lnSpc>
                <a:spcPct val="80000"/>
              </a:lnSpc>
              <a:spcBef>
                <a:spcPts val="0"/>
              </a:spcBef>
            </a:pPr>
            <a:r>
              <a:rPr lang="fr-FR" sz="1600" b="1" spc="-150" dirty="0" smtClean="0">
                <a:solidFill>
                  <a:schemeClr val="tx1">
                    <a:lumMod val="95000"/>
                    <a:lumOff val="5000"/>
                  </a:schemeClr>
                </a:solidFill>
                <a:latin typeface="Arial"/>
                <a:cs typeface="Arial"/>
              </a:rPr>
              <a:t>Marie PEZE</a:t>
            </a:r>
          </a:p>
          <a:p>
            <a:pPr algn="l">
              <a:lnSpc>
                <a:spcPct val="80000"/>
              </a:lnSpc>
              <a:spcBef>
                <a:spcPts val="0"/>
              </a:spcBef>
            </a:pPr>
            <a:r>
              <a:rPr lang="fr-FR" sz="1600" b="1" spc="-150" dirty="0" smtClean="0">
                <a:solidFill>
                  <a:schemeClr val="tx1">
                    <a:lumMod val="95000"/>
                    <a:lumOff val="5000"/>
                  </a:schemeClr>
                </a:solidFill>
                <a:latin typeface="Arial"/>
                <a:cs typeface="Arial"/>
              </a:rPr>
              <a:t>Docteur en Psychologie, Expert près la Cour d’Appel de Versailles</a:t>
            </a:r>
          </a:p>
          <a:p>
            <a:pPr algn="l">
              <a:lnSpc>
                <a:spcPct val="80000"/>
              </a:lnSpc>
              <a:spcBef>
                <a:spcPts val="0"/>
              </a:spcBef>
            </a:pPr>
            <a:r>
              <a:rPr lang="fr-FR" sz="1600" b="1" spc="-150" dirty="0" smtClean="0">
                <a:solidFill>
                  <a:schemeClr val="tx1">
                    <a:lumMod val="95000"/>
                    <a:lumOff val="5000"/>
                  </a:schemeClr>
                </a:solidFill>
                <a:latin typeface="Arial"/>
                <a:cs typeface="Arial"/>
              </a:rPr>
              <a:t>CES de psychopathologie du travail</a:t>
            </a:r>
          </a:p>
          <a:p>
            <a:pPr algn="l">
              <a:lnSpc>
                <a:spcPct val="80000"/>
              </a:lnSpc>
              <a:spcBef>
                <a:spcPts val="0"/>
              </a:spcBef>
            </a:pPr>
            <a:r>
              <a:rPr lang="fr-FR" sz="1600" b="1" spc="-150" dirty="0" smtClean="0">
                <a:solidFill>
                  <a:schemeClr val="tx1">
                    <a:lumMod val="95000"/>
                    <a:lumOff val="5000"/>
                  </a:schemeClr>
                </a:solidFill>
                <a:latin typeface="Arial"/>
                <a:cs typeface="Arial"/>
              </a:rPr>
              <a:t>CNAM 2013-2014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outHorizontal)">
                                      <p:cBhvr>
                                        <p:cTn id="7" dur="500"/>
                                        <p:tgtEl>
                                          <p:spTgt spid="3">
                                            <p:txEl>
                                              <p:pRg st="1" end="1"/>
                                            </p:txEl>
                                          </p:spTgt>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1000"/>
                                        <p:tgtEl>
                                          <p:spTgt spid="4"/>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outHorizontal)">
                                      <p:cBhvr>
                                        <p:cTn id="14" dur="500"/>
                                        <p:tgtEl>
                                          <p:spTgt spid="3">
                                            <p:txEl>
                                              <p:pRg st="2" end="2"/>
                                            </p:txEl>
                                          </p:spTgt>
                                        </p:tgtEl>
                                      </p:cBhvr>
                                    </p:animEffect>
                                  </p:childTnLst>
                                </p:cTn>
                              </p:par>
                            </p:childTnLst>
                          </p:cTn>
                        </p:par>
                        <p:par>
                          <p:cTn id="15" fill="hold">
                            <p:stCondLst>
                              <p:cond delay="1500"/>
                            </p:stCondLst>
                            <p:childTnLst>
                              <p:par>
                                <p:cTn id="16" presetID="16" presetClass="entr" presetSubtype="42"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outHorizontal)">
                                      <p:cBhvr>
                                        <p:cTn id="18" dur="500"/>
                                        <p:tgtEl>
                                          <p:spTgt spid="3">
                                            <p:txEl>
                                              <p:pRg st="3" end="3"/>
                                            </p:txEl>
                                          </p:spTgt>
                                        </p:tgtEl>
                                      </p:cBhvr>
                                    </p:animEffect>
                                  </p:childTnLst>
                                </p:cTn>
                              </p:par>
                            </p:childTnLst>
                          </p:cTn>
                        </p:par>
                        <p:par>
                          <p:cTn id="19" fill="hold">
                            <p:stCondLst>
                              <p:cond delay="2000"/>
                            </p:stCondLst>
                            <p:childTnLst>
                              <p:par>
                                <p:cTn id="20" presetID="16" presetClass="entr" presetSubtype="42"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outHorizontal)">
                                      <p:cBhvr>
                                        <p:cTn id="22" dur="500"/>
                                        <p:tgtEl>
                                          <p:spTgt spid="3">
                                            <p:txEl>
                                              <p:pRg st="4" end="4"/>
                                            </p:txEl>
                                          </p:spTgt>
                                        </p:tgtEl>
                                      </p:cBhvr>
                                    </p:animEffect>
                                  </p:childTnLst>
                                </p:cTn>
                              </p:par>
                            </p:childTnLst>
                          </p:cTn>
                        </p:par>
                        <p:par>
                          <p:cTn id="23" fill="hold">
                            <p:stCondLst>
                              <p:cond delay="2500"/>
                            </p:stCondLst>
                            <p:childTnLst>
                              <p:par>
                                <p:cTn id="24" presetID="50" presetClass="entr" presetSubtype="0" decel="10000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3"/>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05800" cy="1143000"/>
          </a:xfrm>
        </p:spPr>
        <p:txBody>
          <a:bodyPr wrap="square">
            <a:noAutofit/>
          </a:bodyPr>
          <a:lstStyle/>
          <a:p>
            <a:pPr>
              <a:lnSpc>
                <a:spcPct val="85000"/>
              </a:lnSpc>
            </a:pPr>
            <a:r>
              <a:rPr lang="en-US" sz="36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1- Le </a:t>
            </a:r>
            <a:r>
              <a:rPr lang="en-US" sz="36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modèle</a:t>
            </a:r>
            <a:r>
              <a:rPr lang="en-US" sz="36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6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psychanalytique</a:t>
            </a:r>
            <a:endParaRPr lang="en-US" sz="36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3" name="TextBox 6"/>
          <p:cNvSpPr txBox="1"/>
          <p:nvPr/>
        </p:nvSpPr>
        <p:spPr>
          <a:xfrm>
            <a:off x="457200" y="1371600"/>
            <a:ext cx="8435280" cy="2667000"/>
          </a:xfrm>
          <a:prstGeom prst="rect">
            <a:avLst/>
          </a:prstGeom>
          <a:noFill/>
        </p:spPr>
        <p:txBody>
          <a:bodyPr wrap="square" rtlCol="0">
            <a:noAutofit/>
          </a:bodyPr>
          <a:lstStyle/>
          <a:p>
            <a:pPr marL="457200" indent="-457200" algn="just">
              <a:lnSpc>
                <a:spcPct val="90000"/>
              </a:lnSpc>
              <a:spcAft>
                <a:spcPts val="1500"/>
              </a:spcAft>
              <a:buClr>
                <a:srgbClr val="AA0000"/>
              </a:buClr>
              <a:buFont typeface="Wingdings" charset="2"/>
              <a:buChar char="ü"/>
            </a:pPr>
            <a:r>
              <a:rPr lang="fr-FR" sz="2400" dirty="0" smtClean="0">
                <a:solidFill>
                  <a:schemeClr val="tx2">
                    <a:lumMod val="60000"/>
                    <a:lumOff val="40000"/>
                  </a:schemeClr>
                </a:solidFill>
                <a:latin typeface="Arial"/>
                <a:cs typeface="Arial"/>
              </a:rPr>
              <a:t>Les premiers entretiens servent à poser l’indication sur la base de l’histoire des troubles, de l’histoire de vie, du désir du patient et de sa capacité à l’analyse, de sa richesse psychique, de sa capacité à la verbalisation, de sa tolérance à la frustration.</a:t>
            </a:r>
          </a:p>
          <a:p>
            <a:pPr marL="457200" indent="-457200" algn="just">
              <a:lnSpc>
                <a:spcPct val="90000"/>
              </a:lnSpc>
              <a:spcAft>
                <a:spcPts val="1500"/>
              </a:spcAft>
              <a:buClr>
                <a:srgbClr val="AA0000"/>
              </a:buClr>
            </a:pPr>
            <a:r>
              <a:rPr lang="fr-FR" sz="2400" dirty="0" smtClean="0">
                <a:solidFill>
                  <a:schemeClr val="tx2">
                    <a:lumMod val="60000"/>
                    <a:lumOff val="40000"/>
                  </a:schemeClr>
                </a:solidFill>
                <a:latin typeface="Arial"/>
                <a:cs typeface="Arial"/>
              </a:rPr>
              <a:t>Le rôle du psychanalyste: </a:t>
            </a:r>
          </a:p>
          <a:p>
            <a:pPr marL="457200" indent="-457200" algn="just">
              <a:lnSpc>
                <a:spcPct val="90000"/>
              </a:lnSpc>
              <a:spcAft>
                <a:spcPts val="1500"/>
              </a:spcAft>
              <a:buClr>
                <a:srgbClr val="AA0000"/>
              </a:buClr>
            </a:pPr>
            <a:r>
              <a:rPr lang="fr-FR" sz="2400" dirty="0" smtClean="0">
                <a:solidFill>
                  <a:schemeClr val="tx2">
                    <a:lumMod val="60000"/>
                    <a:lumOff val="40000"/>
                  </a:schemeClr>
                </a:solidFill>
                <a:latin typeface="Arial"/>
                <a:cs typeface="Arial"/>
              </a:rPr>
              <a:t>Interpréter, questionner, reformuler, relancer… et faire avec:</a:t>
            </a:r>
          </a:p>
          <a:p>
            <a:pPr marL="457200" indent="-457200" algn="just">
              <a:lnSpc>
                <a:spcPct val="90000"/>
              </a:lnSpc>
              <a:spcAft>
                <a:spcPts val="1500"/>
              </a:spcAft>
              <a:buClr>
                <a:srgbClr val="AA0000"/>
              </a:buClr>
              <a:buFont typeface="Wingdings" charset="2"/>
              <a:buChar char="ü"/>
            </a:pPr>
            <a:r>
              <a:rPr lang="fr-FR" sz="2400" dirty="0" smtClean="0">
                <a:solidFill>
                  <a:schemeClr val="tx2">
                    <a:lumMod val="60000"/>
                    <a:lumOff val="40000"/>
                  </a:schemeClr>
                </a:solidFill>
                <a:latin typeface="Arial"/>
                <a:cs typeface="Arial"/>
              </a:rPr>
              <a:t>Les régressions (temporelle, formelle, topique)</a:t>
            </a:r>
          </a:p>
          <a:p>
            <a:pPr marL="457200" indent="-457200" algn="just">
              <a:lnSpc>
                <a:spcPct val="90000"/>
              </a:lnSpc>
              <a:spcAft>
                <a:spcPts val="1500"/>
              </a:spcAft>
              <a:buClr>
                <a:srgbClr val="AA0000"/>
              </a:buClr>
              <a:buFont typeface="Wingdings" charset="2"/>
              <a:buChar char="ü"/>
            </a:pPr>
            <a:r>
              <a:rPr lang="fr-FR" sz="2400" dirty="0" smtClean="0">
                <a:solidFill>
                  <a:schemeClr val="tx2">
                    <a:lumMod val="60000"/>
                    <a:lumOff val="40000"/>
                  </a:schemeClr>
                </a:solidFill>
                <a:latin typeface="Arial"/>
                <a:cs typeface="Arial"/>
              </a:rPr>
              <a:t>Les résistances</a:t>
            </a:r>
          </a:p>
          <a:p>
            <a:pPr marL="457200" indent="-457200" algn="just">
              <a:lnSpc>
                <a:spcPct val="90000"/>
              </a:lnSpc>
              <a:spcAft>
                <a:spcPts val="1500"/>
              </a:spcAft>
              <a:buClr>
                <a:srgbClr val="AA0000"/>
              </a:buClr>
              <a:buFont typeface="Wingdings" charset="2"/>
              <a:buChar char="ü"/>
            </a:pPr>
            <a:r>
              <a:rPr lang="fr-FR" sz="2400" dirty="0" smtClean="0">
                <a:solidFill>
                  <a:schemeClr val="tx2">
                    <a:lumMod val="60000"/>
                    <a:lumOff val="40000"/>
                  </a:schemeClr>
                </a:solidFill>
                <a:latin typeface="Arial"/>
                <a:cs typeface="Arial"/>
              </a:rPr>
              <a:t>Le transfert et contre/transfert (moteur de la cure)</a:t>
            </a:r>
          </a:p>
        </p:txBody>
      </p:sp>
    </p:spTree>
    <p:extLst>
      <p:ext uri="{BB962C8B-B14F-4D97-AF65-F5344CB8AC3E}">
        <p14:creationId xmlns:p14="http://schemas.microsoft.com/office/powerpoint/2010/main" val="2652478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95536" y="836712"/>
            <a:ext cx="8229600" cy="2667000"/>
          </a:xfrm>
          <a:prstGeom prst="rect">
            <a:avLst/>
          </a:prstGeom>
          <a:noFill/>
        </p:spPr>
        <p:txBody>
          <a:bodyPr wrap="square" rtlCol="0">
            <a:noAutofit/>
          </a:bodyPr>
          <a:lstStyle/>
          <a:p>
            <a:pPr marL="457200" indent="-457200" algn="just">
              <a:lnSpc>
                <a:spcPct val="90000"/>
              </a:lnSpc>
              <a:spcAft>
                <a:spcPts val="1500"/>
              </a:spcAft>
              <a:buClr>
                <a:srgbClr val="AA0000"/>
              </a:buClr>
              <a:buFont typeface="Wingdings" charset="2"/>
              <a:buChar char="ü"/>
            </a:pPr>
            <a:r>
              <a:rPr lang="fr-FR" sz="2400" dirty="0" smtClean="0">
                <a:solidFill>
                  <a:schemeClr val="tx2">
                    <a:lumMod val="60000"/>
                    <a:lumOff val="40000"/>
                  </a:schemeClr>
                </a:solidFill>
                <a:latin typeface="Arial"/>
                <a:cs typeface="Arial"/>
              </a:rPr>
              <a:t>Dans le modèle psychanalytique, le fonctionnement psychique est apprécié selon la structuration de l’identité sexuelle. Où le patient en est-il de son complexe d’Oedipe? Quels types d’investissement? Ses modes de relation d’objet, la structure de son appareil psychique, ses conflits pulsionnels, son raisonnement (troubles cognitifs?), son jugement (rigidité, souplesse..), son imagination (pauvre, luxuriante), sa pensée (obnubilation, </a:t>
            </a:r>
            <a:r>
              <a:rPr lang="fr-FR" sz="2400" dirty="0" err="1" smtClean="0">
                <a:solidFill>
                  <a:schemeClr val="tx2">
                    <a:lumMod val="60000"/>
                    <a:lumOff val="40000"/>
                  </a:schemeClr>
                </a:solidFill>
                <a:latin typeface="Arial"/>
                <a:cs typeface="Arial"/>
              </a:rPr>
              <a:t>hypervigilance</a:t>
            </a:r>
            <a:r>
              <a:rPr lang="fr-FR" sz="2400" dirty="0" smtClean="0">
                <a:solidFill>
                  <a:schemeClr val="tx2">
                    <a:lumMod val="60000"/>
                    <a:lumOff val="40000"/>
                  </a:schemeClr>
                </a:solidFill>
                <a:latin typeface="Arial"/>
                <a:cs typeface="Arial"/>
              </a:rPr>
              <a:t>), son aspect général (présentation, tenue, propreté), ses attitudes (agir expressif, mutisme , logorrhée), ses états émotionnels (troubles de l’humeur), la conscience de soi (délire), la perception (illusions..), le sommeil et les rêves, les conduites alimentaires, sexuelles et sociales..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856984" cy="1143000"/>
          </a:xfrm>
        </p:spPr>
        <p:txBody>
          <a:bodyPr wrap="square">
            <a:normAutofit/>
          </a:bodyPr>
          <a:lstStyle/>
          <a:p>
            <a:pPr>
              <a:lnSpc>
                <a:spcPct val="85000"/>
              </a:lnSpc>
            </a:pPr>
            <a:r>
              <a:rPr lang="en-US" sz="3333"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Plans du </a:t>
            </a:r>
            <a:r>
              <a:rPr lang="en-US" sz="3333"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fontionnement</a:t>
            </a:r>
            <a:r>
              <a:rPr lang="en-US" sz="3333"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333"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psychique</a:t>
            </a:r>
            <a:r>
              <a:rPr lang="en-US" sz="3333"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à </a:t>
            </a:r>
            <a:r>
              <a:rPr lang="en-US" sz="3333"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étudier</a:t>
            </a:r>
            <a:endPar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374848" y="1628800"/>
            <a:ext cx="8229600" cy="4476328"/>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400" b="1" dirty="0" smtClean="0">
                <a:solidFill>
                  <a:schemeClr val="tx2">
                    <a:lumMod val="60000"/>
                    <a:lumOff val="40000"/>
                  </a:schemeClr>
                </a:solidFill>
                <a:latin typeface="Arial"/>
                <a:cs typeface="Arial"/>
              </a:rPr>
              <a:t>Nature de l’angoisse ( morcellement, castration, abandon..)</a:t>
            </a:r>
          </a:p>
          <a:p>
            <a:pPr marL="457200" indent="-457200">
              <a:lnSpc>
                <a:spcPct val="90000"/>
              </a:lnSpc>
              <a:spcAft>
                <a:spcPts val="1500"/>
              </a:spcAft>
              <a:buClr>
                <a:srgbClr val="AA0000"/>
              </a:buClr>
              <a:buFont typeface="Wingdings" charset="2"/>
              <a:buChar char="ü"/>
            </a:pPr>
            <a:r>
              <a:rPr lang="fr-FR" sz="2400" b="1" dirty="0" smtClean="0">
                <a:solidFill>
                  <a:schemeClr val="tx2">
                    <a:lumMod val="60000"/>
                    <a:lumOff val="40000"/>
                  </a:schemeClr>
                </a:solidFill>
                <a:latin typeface="Arial"/>
                <a:cs typeface="Arial"/>
              </a:rPr>
              <a:t>Mécanismes de défense ( refoulement, dénégation, projection..)</a:t>
            </a:r>
          </a:p>
          <a:p>
            <a:pPr marL="457200" indent="-457200">
              <a:lnSpc>
                <a:spcPct val="90000"/>
              </a:lnSpc>
              <a:spcAft>
                <a:spcPts val="1500"/>
              </a:spcAft>
              <a:buClr>
                <a:srgbClr val="AA0000"/>
              </a:buClr>
              <a:buFont typeface="Wingdings" charset="2"/>
              <a:buChar char="ü"/>
            </a:pPr>
            <a:r>
              <a:rPr lang="fr-FR" sz="2400" b="1" dirty="0" smtClean="0">
                <a:solidFill>
                  <a:schemeClr val="tx2">
                    <a:lumMod val="60000"/>
                    <a:lumOff val="40000"/>
                  </a:schemeClr>
                </a:solidFill>
                <a:latin typeface="Arial"/>
                <a:cs typeface="Arial"/>
              </a:rPr>
              <a:t>Thèmes fantasmatiques ( oral, anal, phallique, </a:t>
            </a:r>
            <a:r>
              <a:rPr lang="fr-FR" sz="2400" b="1" dirty="0" err="1" smtClean="0">
                <a:solidFill>
                  <a:schemeClr val="tx2">
                    <a:lumMod val="60000"/>
                    <a:lumOff val="40000"/>
                  </a:schemeClr>
                </a:solidFill>
                <a:latin typeface="Arial"/>
                <a:cs typeface="Arial"/>
              </a:rPr>
              <a:t>oedipien</a:t>
            </a:r>
            <a:r>
              <a:rPr lang="fr-FR" sz="2400" b="1" dirty="0" smtClean="0">
                <a:solidFill>
                  <a:schemeClr val="tx2">
                    <a:lumMod val="60000"/>
                    <a:lumOff val="40000"/>
                  </a:schemeClr>
                </a:solidFill>
                <a:latin typeface="Arial"/>
                <a:cs typeface="Arial"/>
              </a:rPr>
              <a:t>)</a:t>
            </a:r>
          </a:p>
          <a:p>
            <a:pPr marL="457200" indent="-457200">
              <a:lnSpc>
                <a:spcPct val="90000"/>
              </a:lnSpc>
              <a:spcAft>
                <a:spcPts val="1500"/>
              </a:spcAft>
              <a:buClr>
                <a:srgbClr val="AA0000"/>
              </a:buClr>
              <a:buFont typeface="Wingdings" charset="2"/>
              <a:buChar char="ü"/>
            </a:pPr>
            <a:r>
              <a:rPr lang="fr-FR" sz="2400" b="1" dirty="0" smtClean="0">
                <a:solidFill>
                  <a:schemeClr val="tx2">
                    <a:lumMod val="60000"/>
                    <a:lumOff val="40000"/>
                  </a:schemeClr>
                </a:solidFill>
                <a:latin typeface="Arial"/>
                <a:cs typeface="Arial"/>
              </a:rPr>
              <a:t>Les processus de pensée (primaires, secondaires)</a:t>
            </a:r>
          </a:p>
          <a:p>
            <a:pPr marL="457200" indent="-457200">
              <a:lnSpc>
                <a:spcPct val="90000"/>
              </a:lnSpc>
              <a:spcAft>
                <a:spcPts val="1500"/>
              </a:spcAft>
              <a:buClr>
                <a:srgbClr val="AA0000"/>
              </a:buClr>
              <a:buFont typeface="Wingdings" charset="2"/>
              <a:buChar char="ü"/>
            </a:pPr>
            <a:r>
              <a:rPr lang="fr-FR" sz="2400" b="1" dirty="0" smtClean="0">
                <a:solidFill>
                  <a:schemeClr val="tx2">
                    <a:lumMod val="60000"/>
                    <a:lumOff val="40000"/>
                  </a:schemeClr>
                </a:solidFill>
                <a:latin typeface="Arial"/>
                <a:cs typeface="Arial"/>
              </a:rPr>
              <a:t>Le type de relation d’objet (anaclitique, narcissique, objectal..)</a:t>
            </a:r>
          </a:p>
          <a:p>
            <a:pPr marL="457200" indent="-457200">
              <a:lnSpc>
                <a:spcPct val="90000"/>
              </a:lnSpc>
              <a:spcAft>
                <a:spcPts val="1500"/>
              </a:spcAft>
              <a:buClr>
                <a:srgbClr val="AA0000"/>
              </a:buClr>
              <a:buFont typeface="Wingdings" charset="2"/>
              <a:buChar char="ü"/>
            </a:pPr>
            <a:r>
              <a:rPr lang="fr-FR" sz="2400" b="1" dirty="0" smtClean="0">
                <a:solidFill>
                  <a:schemeClr val="tx2">
                    <a:lumMod val="60000"/>
                    <a:lumOff val="40000"/>
                  </a:schemeClr>
                </a:solidFill>
                <a:latin typeface="Arial"/>
                <a:cs typeface="Arial"/>
              </a:rPr>
              <a:t>Rêves et activités oniriques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1"/>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404664"/>
            <a:ext cx="8305800" cy="1143000"/>
          </a:xfrm>
          <a:prstGeom prst="rect">
            <a:avLst/>
          </a:prstGeom>
        </p:spPr>
        <p:txBody>
          <a:bodyPr vert="horz" wrap="square"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5000"/>
              </a:lnSpc>
            </a:pPr>
            <a:r>
              <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Le fait </a:t>
            </a:r>
            <a:r>
              <a:rPr lang="en-US" sz="3333"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psychique</a:t>
            </a:r>
            <a:r>
              <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333"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est</a:t>
            </a:r>
            <a:r>
              <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333"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abordé</a:t>
            </a:r>
            <a:r>
              <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de </a:t>
            </a:r>
            <a:r>
              <a:rPr lang="en-US" sz="3333"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façon</a:t>
            </a:r>
            <a:r>
              <a:rPr lang="en-US" sz="3333"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endPar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4" name="TextBox 6"/>
          <p:cNvSpPr txBox="1"/>
          <p:nvPr/>
        </p:nvSpPr>
        <p:spPr>
          <a:xfrm>
            <a:off x="374848" y="1628800"/>
            <a:ext cx="8229600" cy="4476328"/>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400" b="1" dirty="0">
                <a:solidFill>
                  <a:schemeClr val="tx2">
                    <a:lumMod val="60000"/>
                    <a:lumOff val="40000"/>
                  </a:schemeClr>
                </a:solidFill>
                <a:latin typeface="Arial"/>
                <a:cs typeface="Arial"/>
              </a:rPr>
              <a:t>dynamique (conflits internes)</a:t>
            </a:r>
          </a:p>
          <a:p>
            <a:pPr marL="457200" indent="-457200">
              <a:lnSpc>
                <a:spcPct val="90000"/>
              </a:lnSpc>
              <a:spcAft>
                <a:spcPts val="1500"/>
              </a:spcAft>
              <a:buClr>
                <a:srgbClr val="AA0000"/>
              </a:buClr>
              <a:buFont typeface="Wingdings" charset="2"/>
              <a:buChar char="ü"/>
            </a:pPr>
            <a:r>
              <a:rPr lang="fr-FR" sz="2400" b="1" dirty="0">
                <a:solidFill>
                  <a:schemeClr val="tx2">
                    <a:lumMod val="60000"/>
                    <a:lumOff val="40000"/>
                  </a:schemeClr>
                </a:solidFill>
                <a:latin typeface="Arial"/>
                <a:cs typeface="Arial"/>
              </a:rPr>
              <a:t>économique (évaluation des forces en présence)</a:t>
            </a:r>
          </a:p>
          <a:p>
            <a:pPr marL="457200" indent="-457200">
              <a:lnSpc>
                <a:spcPct val="90000"/>
              </a:lnSpc>
              <a:spcAft>
                <a:spcPts val="1500"/>
              </a:spcAft>
              <a:buClr>
                <a:srgbClr val="AA0000"/>
              </a:buClr>
              <a:buFont typeface="Wingdings" charset="2"/>
              <a:buChar char="ü"/>
            </a:pPr>
            <a:r>
              <a:rPr lang="fr-FR" sz="2400" b="1" dirty="0">
                <a:solidFill>
                  <a:schemeClr val="tx2">
                    <a:lumMod val="60000"/>
                    <a:lumOff val="40000"/>
                  </a:schemeClr>
                </a:solidFill>
                <a:latin typeface="Arial"/>
                <a:cs typeface="Arial"/>
              </a:rPr>
              <a:t>topique (architecture psychique)</a:t>
            </a:r>
          </a:p>
          <a:p>
            <a:pPr marL="457200" indent="-457200">
              <a:lnSpc>
                <a:spcPct val="90000"/>
              </a:lnSpc>
              <a:spcAft>
                <a:spcPts val="1500"/>
              </a:spcAft>
              <a:buClr>
                <a:srgbClr val="AA0000"/>
              </a:buClr>
              <a:buFont typeface="Wingdings" charset="2"/>
              <a:buChar char="ü"/>
            </a:pPr>
            <a:r>
              <a:rPr lang="fr-FR" sz="2400" b="1" dirty="0">
                <a:solidFill>
                  <a:schemeClr val="tx2">
                    <a:lumMod val="60000"/>
                    <a:lumOff val="40000"/>
                  </a:schemeClr>
                </a:solidFill>
                <a:latin typeface="Arial"/>
                <a:cs typeface="Arial"/>
              </a:rPr>
              <a:t>génétique (organisation de la mise en place des grandes fonctions psychiques)</a:t>
            </a:r>
          </a:p>
        </p:txBody>
      </p:sp>
    </p:spTree>
    <p:extLst>
      <p:ext uri="{BB962C8B-B14F-4D97-AF65-F5344CB8AC3E}">
        <p14:creationId xmlns:p14="http://schemas.microsoft.com/office/powerpoint/2010/main" val="2512955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1"/>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solidFill>
                  <a:srgbClr val="AA0000"/>
                </a:solidFill>
                <a:latin typeface="Arial Black"/>
              </a:rPr>
              <a:t>Les </a:t>
            </a:r>
            <a:r>
              <a:rPr lang="en-US" dirty="0" err="1" smtClean="0">
                <a:solidFill>
                  <a:srgbClr val="AA0000"/>
                </a:solidFill>
                <a:latin typeface="Arial Black"/>
              </a:rPr>
              <a:t>psychothérapies</a:t>
            </a:r>
            <a:r>
              <a:rPr lang="en-US" dirty="0" smtClean="0">
                <a:solidFill>
                  <a:srgbClr val="AA0000"/>
                </a:solidFill>
                <a:latin typeface="Arial Black"/>
              </a:rPr>
              <a:t> </a:t>
            </a:r>
            <a:r>
              <a:rPr lang="en-US" dirty="0" err="1" smtClean="0">
                <a:solidFill>
                  <a:srgbClr val="AA0000"/>
                </a:solidFill>
                <a:latin typeface="Arial Black"/>
              </a:rPr>
              <a:t>brêves</a:t>
            </a:r>
            <a:r>
              <a:rPr lang="en-US" dirty="0" smtClean="0">
                <a:solidFill>
                  <a:srgbClr val="AA0000"/>
                </a:solidFill>
                <a:latin typeface="Arial Black"/>
              </a:rPr>
              <a:t> </a:t>
            </a:r>
            <a:r>
              <a:rPr lang="en-US" dirty="0" err="1" smtClean="0">
                <a:solidFill>
                  <a:srgbClr val="AA0000"/>
                </a:solidFill>
                <a:latin typeface="Arial Black"/>
              </a:rPr>
              <a:t>d’inspiration</a:t>
            </a:r>
            <a:r>
              <a:rPr lang="en-US" dirty="0" smtClean="0">
                <a:solidFill>
                  <a:srgbClr val="AA0000"/>
                </a:solidFill>
                <a:latin typeface="Arial Black"/>
              </a:rPr>
              <a:t> </a:t>
            </a:r>
            <a:r>
              <a:rPr lang="en-US" dirty="0" err="1" smtClean="0">
                <a:solidFill>
                  <a:srgbClr val="AA0000"/>
                </a:solidFill>
                <a:latin typeface="Arial Black"/>
              </a:rPr>
              <a:t>analytique</a:t>
            </a:r>
            <a:endParaRPr lang="en-US" dirty="0">
              <a:solidFill>
                <a:srgbClr val="AA0000"/>
              </a:solidFill>
              <a:latin typeface="Arial Black"/>
            </a:endParaRPr>
          </a:p>
        </p:txBody>
      </p:sp>
      <p:sp>
        <p:nvSpPr>
          <p:cNvPr id="3" name="Content Placeholder 2"/>
          <p:cNvSpPr>
            <a:spLocks noGrp="1"/>
          </p:cNvSpPr>
          <p:nvPr>
            <p:ph idx="1"/>
          </p:nvPr>
        </p:nvSpPr>
        <p:spPr>
          <a:xfrm>
            <a:off x="457200" y="1783357"/>
            <a:ext cx="8229600" cy="4525963"/>
          </a:xfrm>
        </p:spPr>
        <p:txBody>
          <a:bodyPr>
            <a:normAutofit/>
          </a:bodyPr>
          <a:lstStyle/>
          <a:p>
            <a:pPr algn="just"/>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Thérapie</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plus active,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donnant</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conseils</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et suggestions (Sandor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Ferenczi</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Franz Alexander, Michael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Balint</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Peter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Syfneos</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a:t>
            </a:r>
          </a:p>
          <a:p>
            <a:pPr algn="just"/>
            <a:r>
              <a:rPr lang="en-US" sz="2800" b="1" dirty="0" smtClean="0">
                <a:solidFill>
                  <a:schemeClr val="tx2">
                    <a:lumMod val="60000"/>
                    <a:lumOff val="40000"/>
                  </a:schemeClr>
                </a:solidFill>
                <a:latin typeface="Arial" panose="020B0604020202020204" pitchFamily="34" charset="0"/>
                <a:cs typeface="Arial" panose="020B0604020202020204" pitchFamily="34" charset="0"/>
              </a:rPr>
              <a:t>Face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à</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face</a:t>
            </a:r>
          </a:p>
          <a:p>
            <a:pPr algn="just"/>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Limitée</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dans</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le temps</a:t>
            </a:r>
          </a:p>
          <a:p>
            <a:pPr algn="just"/>
            <a:r>
              <a:rPr lang="en-US" sz="2800" b="1" dirty="0" smtClean="0">
                <a:solidFill>
                  <a:schemeClr val="tx2">
                    <a:lumMod val="60000"/>
                    <a:lumOff val="40000"/>
                  </a:schemeClr>
                </a:solidFill>
                <a:latin typeface="Arial" panose="020B0604020202020204" pitchFamily="34" charset="0"/>
                <a:cs typeface="Arial" panose="020B0604020202020204" pitchFamily="34" charset="0"/>
              </a:rPr>
              <a:t>Explorations des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conflits</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de la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personnalité</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et des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possibilités</a:t>
            </a:r>
            <a:r>
              <a:rPr lang="en-US" sz="2800" b="1" dirty="0" smtClean="0">
                <a:solidFill>
                  <a:schemeClr val="tx2">
                    <a:lumMod val="60000"/>
                    <a:lumOff val="40000"/>
                  </a:schemeClr>
                </a:solidFill>
                <a:latin typeface="Arial" panose="020B0604020202020204" pitchFamily="34" charset="0"/>
                <a:cs typeface="Arial" panose="020B0604020202020204" pitchFamily="34" charset="0"/>
              </a:rPr>
              <a:t> de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changement</a:t>
            </a:r>
            <a:endParaRPr lang="en-US" sz="2800" b="1" dirty="0" smtClean="0">
              <a:solidFill>
                <a:schemeClr val="tx2">
                  <a:lumMod val="60000"/>
                  <a:lumOff val="40000"/>
                </a:schemeClr>
              </a:solidFill>
              <a:latin typeface="Arial" panose="020B0604020202020204" pitchFamily="34" charset="0"/>
              <a:cs typeface="Arial" panose="020B0604020202020204" pitchFamily="34" charset="0"/>
            </a:endParaRPr>
          </a:p>
          <a:p>
            <a:pPr algn="just"/>
            <a:r>
              <a:rPr lang="en-US" sz="2800" b="1" dirty="0" smtClean="0">
                <a:solidFill>
                  <a:schemeClr val="tx2">
                    <a:lumMod val="60000"/>
                    <a:lumOff val="40000"/>
                  </a:schemeClr>
                </a:solidFill>
                <a:latin typeface="Arial" panose="020B0604020202020204" pitchFamily="34" charset="0"/>
                <a:cs typeface="Arial" panose="020B0604020202020204" pitchFamily="34" charset="0"/>
              </a:rPr>
              <a:t>Association </a:t>
            </a:r>
            <a:r>
              <a:rPr lang="en-US" sz="2800" b="1" dirty="0" err="1" smtClean="0">
                <a:solidFill>
                  <a:schemeClr val="tx2">
                    <a:lumMod val="60000"/>
                    <a:lumOff val="40000"/>
                  </a:schemeClr>
                </a:solidFill>
                <a:latin typeface="Arial" panose="020B0604020202020204" pitchFamily="34" charset="0"/>
                <a:cs typeface="Arial" panose="020B0604020202020204" pitchFamily="34" charset="0"/>
              </a:rPr>
              <a:t>libre</a:t>
            </a:r>
            <a:endParaRPr lang="en-US" sz="2800"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7286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 y="159792"/>
            <a:ext cx="8001000" cy="1397000"/>
          </a:xfrm>
        </p:spPr>
        <p:txBody>
          <a:bodyPr wrap="square">
            <a:noAutofit/>
          </a:bodyPr>
          <a:lstStyle/>
          <a:p>
            <a:pPr>
              <a:lnSpc>
                <a:spcPct val="85000"/>
              </a:lnSpc>
            </a:pP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3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3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36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2- Le </a:t>
            </a:r>
            <a:r>
              <a:rPr lang="en-US" sz="36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modèle</a:t>
            </a:r>
            <a:r>
              <a:rPr lang="en-US" sz="36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6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systémique</a:t>
            </a:r>
            <a:r>
              <a:rPr lang="en-US" sz="36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200" b="1" spc="-150" dirty="0" smtClean="0">
                <a:ln w="25400" cap="flat" cmpd="sng" algn="ctr">
                  <a:noFill/>
                  <a:prstDash val="solid"/>
                  <a:round/>
                  <a:headEnd type="none" w="med" len="med"/>
                  <a:tailEnd type="none" w="med" len="med"/>
                </a:ln>
                <a:solidFill>
                  <a:srgbClr val="FF6600"/>
                </a:solidFill>
                <a:effectLst>
                  <a:outerShdw blurRad="50800" dist="50800" dir="2700000">
                    <a:srgbClr val="000000">
                      <a:alpha val="43000"/>
                    </a:srgbClr>
                  </a:outerShdw>
                </a:effectLst>
                <a:latin typeface="Arial"/>
                <a:cs typeface="Arial"/>
              </a:rPr>
              <a:t> </a:t>
            </a:r>
            <a:r>
              <a:rPr lang="fr-FR" sz="2800" dirty="0" smtClean="0">
                <a:solidFill>
                  <a:srgbClr val="FF6600"/>
                </a:solidFill>
              </a:rPr>
              <a:t/>
            </a:r>
            <a:br>
              <a:rPr lang="fr-FR" sz="2800" dirty="0" smtClean="0">
                <a:solidFill>
                  <a:srgbClr val="FF6600"/>
                </a:solidFill>
              </a:rPr>
            </a:br>
            <a:r>
              <a:rPr lang="fr-FR" sz="1800" dirty="0" smtClean="0">
                <a:solidFill>
                  <a:srgbClr val="FF6600"/>
                </a:solidFill>
              </a:rPr>
              <a:t/>
            </a:r>
            <a:br>
              <a:rPr lang="fr-FR" sz="1800" dirty="0" smtClean="0">
                <a:solidFill>
                  <a:srgbClr val="FF6600"/>
                </a:solidFill>
              </a:rPr>
            </a:br>
            <a:r>
              <a:rPr lang="fr-FR" sz="1800" dirty="0" smtClean="0">
                <a:solidFill>
                  <a:srgbClr val="FF6600"/>
                </a:solidFill>
                <a:latin typeface="Arial"/>
              </a:rPr>
              <a:t>E</a:t>
            </a:r>
            <a:r>
              <a:rPr sz="1800" dirty="0" smtClean="0">
                <a:solidFill>
                  <a:srgbClr val="FF6600"/>
                </a:solidFill>
                <a:latin typeface="Arial"/>
              </a:rPr>
              <a:t>tude scientifique des mécanismes de la communication dans les systèmes. Les débouchés les plus connus sont les thérapies familiale et systémique</a:t>
            </a: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t>
            </a:r>
            <a:b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t>
            </a:r>
            <a:endParaRPr lang="en-US" sz="28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5" name="ZoneTexte 4"/>
          <p:cNvSpPr txBox="1"/>
          <p:nvPr/>
        </p:nvSpPr>
        <p:spPr>
          <a:xfrm>
            <a:off x="827584" y="1988840"/>
            <a:ext cx="7416824" cy="1396127"/>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lvl="0"/>
            <a:r>
              <a:rPr lang="fr-FR" sz="2200" b="1" u="sng" dirty="0">
                <a:solidFill>
                  <a:srgbClr val="0000FF"/>
                </a:solidFill>
                <a:latin typeface="Arial" panose="020B0604020202020204" pitchFamily="34" charset="0"/>
                <a:cs typeface="Arial" panose="020B0604020202020204" pitchFamily="34" charset="0"/>
              </a:rPr>
              <a:t>École de </a:t>
            </a:r>
            <a:r>
              <a:rPr lang="fr-FR" sz="2200" b="1" u="sng" dirty="0" err="1">
                <a:solidFill>
                  <a:srgbClr val="0000FF"/>
                </a:solidFill>
                <a:latin typeface="Arial" panose="020B0604020202020204" pitchFamily="34" charset="0"/>
                <a:cs typeface="Arial" panose="020B0604020202020204" pitchFamily="34" charset="0"/>
              </a:rPr>
              <a:t>Palo</a:t>
            </a:r>
            <a:r>
              <a:rPr lang="fr-FR" sz="2200" b="1" u="sng" dirty="0">
                <a:solidFill>
                  <a:srgbClr val="0000FF"/>
                </a:solidFill>
                <a:latin typeface="Arial" panose="020B0604020202020204" pitchFamily="34" charset="0"/>
                <a:cs typeface="Arial" panose="020B0604020202020204" pitchFamily="34" charset="0"/>
              </a:rPr>
              <a:t> </a:t>
            </a:r>
            <a:r>
              <a:rPr lang="fr-FR" sz="2200" b="1" u="sng" dirty="0" smtClean="0">
                <a:solidFill>
                  <a:srgbClr val="0000FF"/>
                </a:solidFill>
                <a:latin typeface="Arial" panose="020B0604020202020204" pitchFamily="34" charset="0"/>
                <a:cs typeface="Arial" panose="020B0604020202020204" pitchFamily="34" charset="0"/>
              </a:rPr>
              <a:t>Alto</a:t>
            </a:r>
          </a:p>
          <a:p>
            <a:pPr lvl="0"/>
            <a:endParaRPr lang="fr-FR" sz="1000" dirty="0" smtClean="0">
              <a:solidFill>
                <a:schemeClr val="bg1"/>
              </a:solidFill>
              <a:latin typeface="Arial" panose="020B0604020202020204" pitchFamily="34" charset="0"/>
              <a:cs typeface="Arial" panose="020B0604020202020204" pitchFamily="34" charset="0"/>
            </a:endParaRPr>
          </a:p>
          <a:p>
            <a:pPr lvl="0"/>
            <a:r>
              <a:rPr lang="fr-FR" sz="2200" dirty="0" smtClean="0">
                <a:solidFill>
                  <a:schemeClr val="bg1"/>
                </a:solidFill>
                <a:latin typeface="Arial" panose="020B0604020202020204" pitchFamily="34" charset="0"/>
                <a:cs typeface="Arial" panose="020B0604020202020204" pitchFamily="34" charset="0"/>
              </a:rPr>
              <a:t>Système </a:t>
            </a:r>
            <a:r>
              <a:rPr lang="fr-FR" sz="2200" dirty="0">
                <a:solidFill>
                  <a:schemeClr val="bg1"/>
                </a:solidFill>
                <a:latin typeface="Arial" panose="020B0604020202020204" pitchFamily="34" charset="0"/>
                <a:cs typeface="Arial" panose="020B0604020202020204" pitchFamily="34" charset="0"/>
              </a:rPr>
              <a:t>d’interaction conflictuel, contradictoire avec des messages paradoxaux et des injonctions contradictoires</a:t>
            </a:r>
            <a:r>
              <a:rPr lang="fr-FR" sz="2200" dirty="0" smtClean="0">
                <a:solidFill>
                  <a:schemeClr val="bg1"/>
                </a:solidFill>
                <a:latin typeface="Arial" panose="020B0604020202020204" pitchFamily="34" charset="0"/>
                <a:cs typeface="Arial" panose="020B0604020202020204" pitchFamily="34" charset="0"/>
              </a:rPr>
              <a:t>.</a:t>
            </a:r>
            <a:endParaRPr lang="fr-FR" sz="2200" dirty="0">
              <a:solidFill>
                <a:schemeClr val="bg1"/>
              </a:solidFill>
              <a:latin typeface="Arial" panose="020B0604020202020204" pitchFamily="34" charset="0"/>
              <a:cs typeface="Arial" panose="020B0604020202020204" pitchFamily="34" charset="0"/>
            </a:endParaRPr>
          </a:p>
        </p:txBody>
      </p:sp>
      <p:sp>
        <p:nvSpPr>
          <p:cNvPr id="8" name="ZoneTexte 7"/>
          <p:cNvSpPr txBox="1"/>
          <p:nvPr/>
        </p:nvSpPr>
        <p:spPr>
          <a:xfrm>
            <a:off x="827584" y="3889798"/>
            <a:ext cx="7416824" cy="1396800"/>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lvl="0"/>
            <a:r>
              <a:rPr lang="fr-FR" sz="2200" dirty="0" smtClean="0">
                <a:solidFill>
                  <a:schemeClr val="bg1"/>
                </a:solidFill>
                <a:latin typeface="Arial" panose="020B0604020202020204" pitchFamily="34" charset="0"/>
                <a:cs typeface="Arial" panose="020B0604020202020204" pitchFamily="34" charset="0"/>
              </a:rPr>
              <a:t>Une </a:t>
            </a:r>
            <a:r>
              <a:rPr lang="fr-FR" sz="2200" dirty="0">
                <a:solidFill>
                  <a:schemeClr val="bg1"/>
                </a:solidFill>
                <a:latin typeface="Arial" panose="020B0604020202020204" pitchFamily="34" charset="0"/>
                <a:cs typeface="Arial" panose="020B0604020202020204" pitchFamily="34" charset="0"/>
              </a:rPr>
              <a:t>première injonction négative</a:t>
            </a:r>
          </a:p>
          <a:p>
            <a:pPr lvl="0"/>
            <a:r>
              <a:rPr lang="fr-FR" sz="2200" dirty="0">
                <a:solidFill>
                  <a:schemeClr val="bg1"/>
                </a:solidFill>
                <a:latin typeface="Arial" panose="020B0604020202020204" pitchFamily="34" charset="0"/>
                <a:cs typeface="Arial" panose="020B0604020202020204" pitchFamily="34" charset="0"/>
              </a:rPr>
              <a:t>Une deuxième injonction en conflit avec la première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childTnLst>
                          </p:cTn>
                        </p:par>
                        <p:par>
                          <p:cTn id="14" fill="hold">
                            <p:stCondLst>
                              <p:cond delay="3750"/>
                            </p:stCondLst>
                            <p:childTnLst>
                              <p:par>
                                <p:cTn id="15" presetID="22" presetClass="entr" presetSubtype="8" fill="hold" grpId="0" nodeType="after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395536" y="692696"/>
            <a:ext cx="8229600" cy="5040560"/>
          </a:xfrm>
        </p:spPr>
        <p:txBody>
          <a:bodyPr>
            <a:noAutofit/>
          </a:bodyPr>
          <a:lstStyle/>
          <a:p>
            <a:pPr algn="just"/>
            <a:r>
              <a:rPr sz="1800" dirty="0" smtClean="0">
                <a:solidFill>
                  <a:srgbClr val="FF6600"/>
                </a:solidFill>
                <a:latin typeface="Arial"/>
              </a:rPr>
              <a:t>Une double contrainte</a:t>
            </a:r>
            <a:r>
              <a:rPr lang="fr-FR" sz="1800" dirty="0" smtClean="0">
                <a:solidFill>
                  <a:srgbClr val="FF6600"/>
                </a:solidFill>
                <a:latin typeface="Arial"/>
              </a:rPr>
              <a:t> (double </a:t>
            </a:r>
            <a:r>
              <a:rPr lang="fr-FR" sz="1800" dirty="0" err="1" smtClean="0">
                <a:solidFill>
                  <a:srgbClr val="FF6600"/>
                </a:solidFill>
                <a:latin typeface="Arial"/>
              </a:rPr>
              <a:t>bind</a:t>
            </a:r>
            <a:r>
              <a:rPr lang="fr-FR" sz="1800" dirty="0" smtClean="0">
                <a:solidFill>
                  <a:srgbClr val="FF6600"/>
                </a:solidFill>
                <a:latin typeface="Arial"/>
              </a:rPr>
              <a:t>)</a:t>
            </a:r>
            <a:r>
              <a:rPr sz="1800" dirty="0" smtClean="0">
                <a:solidFill>
                  <a:srgbClr val="FF6600"/>
                </a:solidFill>
                <a:latin typeface="Arial"/>
              </a:rPr>
              <a:t> désigne l'ensemble de deux injonctions qui s'opposent mutuellement, augmentées d'une troisième contrainte qui empêche l'individu de sortir de cette situation. En termes de logique, elle exprime l'impossibilité que peut engendrer une situation où le </a:t>
            </a:r>
            <a:r>
              <a:rPr sz="1800" dirty="0" smtClean="0">
                <a:solidFill>
                  <a:srgbClr val="FF6600"/>
                </a:solidFill>
                <a:latin typeface="Arial"/>
                <a:hlinkClick r:id="rId3" tooltip="Paradoxe"/>
              </a:rPr>
              <a:t>paradoxe</a:t>
            </a:r>
            <a:r>
              <a:rPr sz="1800" dirty="0" smtClean="0">
                <a:solidFill>
                  <a:srgbClr val="FF6600"/>
                </a:solidFill>
                <a:latin typeface="Arial"/>
              </a:rPr>
              <a:t> est imposé et maintenu. Ce schéma peut être identifié dans des domaines comme l'</a:t>
            </a:r>
            <a:r>
              <a:rPr sz="1800" dirty="0" smtClean="0">
                <a:solidFill>
                  <a:srgbClr val="FF6600"/>
                </a:solidFill>
                <a:latin typeface="Arial"/>
                <a:hlinkClick r:id="rId4" tooltip="Éthologie"/>
              </a:rPr>
              <a:t>éthologie</a:t>
            </a:r>
            <a:r>
              <a:rPr sz="1800" dirty="0" smtClean="0">
                <a:solidFill>
                  <a:srgbClr val="FF6600"/>
                </a:solidFill>
                <a:latin typeface="Arial"/>
              </a:rPr>
              <a:t>, l'</a:t>
            </a:r>
            <a:r>
              <a:rPr sz="1800" dirty="0" smtClean="0">
                <a:solidFill>
                  <a:srgbClr val="FF6600"/>
                </a:solidFill>
                <a:latin typeface="Arial"/>
                <a:hlinkClick r:id="rId5" tooltip="Anthropologie"/>
              </a:rPr>
              <a:t>anthropologie</a:t>
            </a:r>
            <a:r>
              <a:rPr sz="1800" dirty="0" smtClean="0">
                <a:solidFill>
                  <a:srgbClr val="FF6600"/>
                </a:solidFill>
                <a:latin typeface="Arial"/>
              </a:rPr>
              <a:t>, la situation de travail ou la communication internationale</a:t>
            </a:r>
            <a:r>
              <a:rPr sz="1800" baseline="30000" dirty="0" smtClean="0">
                <a:solidFill>
                  <a:srgbClr val="FF6600"/>
                </a:solidFill>
                <a:latin typeface="Arial"/>
                <a:hlinkClick r:id="rId6"/>
              </a:rPr>
              <a:t>5</a:t>
            </a:r>
            <a:r>
              <a:rPr sz="1800" dirty="0" smtClean="0">
                <a:solidFill>
                  <a:srgbClr val="FF6600"/>
                </a:solidFill>
                <a:latin typeface="Arial"/>
              </a:rPr>
              <a:t>.</a:t>
            </a:r>
          </a:p>
          <a:p>
            <a:pPr algn="just"/>
            <a:r>
              <a:rPr sz="1800" dirty="0" smtClean="0">
                <a:solidFill>
                  <a:srgbClr val="FF6600"/>
                </a:solidFill>
                <a:latin typeface="Arial"/>
              </a:rPr>
              <a:t>On le présente au niveau des relations humaines comme un ensemble de deux ordres, explicites ou implicites, intimés à quelqu'un qui ne peut en satisfaire un sans violer l'autre </a:t>
            </a:r>
            <a:r>
              <a:rPr lang="fr-FR" sz="1800" dirty="0" smtClean="0">
                <a:solidFill>
                  <a:srgbClr val="FF6600"/>
                </a:solidFill>
                <a:latin typeface="Arial"/>
              </a:rPr>
              <a:t>:</a:t>
            </a:r>
            <a:r>
              <a:rPr sz="1800" dirty="0" smtClean="0">
                <a:solidFill>
                  <a:srgbClr val="FF6600"/>
                </a:solidFill>
                <a:latin typeface="Arial"/>
              </a:rPr>
              <a:t> comme les obligations conjointes de faire et ne pas faire une même chose. Gregory Bateson l'exprime ainsi : « vous êtes damné si vous le faites, et vous êtes damné si vous ne le faites pas ». Une retranscription proposée est : Si tu ne fais pas A, tu ne (survivras pas, ne seras pas en sécurité, n'auras pas de plaisir, etc.) Mais si tu fais A, tu ne (survivras pas, ne seras pas en sécurité, n'auras pas de plaisir, etc.)</a:t>
            </a:r>
            <a:r>
              <a:rPr sz="1800" baseline="30000" dirty="0" smtClean="0">
                <a:solidFill>
                  <a:srgbClr val="FF6600"/>
                </a:solidFill>
                <a:latin typeface="Arial"/>
                <a:hlinkClick r:id="rId7"/>
              </a:rPr>
              <a:t>6</a:t>
            </a:r>
            <a:r>
              <a:rPr sz="1800" dirty="0" smtClean="0">
                <a:solidFill>
                  <a:srgbClr val="FF6600"/>
                </a:solidFill>
                <a:latin typeface="Arial"/>
              </a:rPr>
              <a:t>.</a:t>
            </a:r>
          </a:p>
          <a:p>
            <a:pPr algn="just"/>
            <a:r>
              <a:rPr sz="1800" dirty="0" smtClean="0">
                <a:solidFill>
                  <a:srgbClr val="FF6600"/>
                </a:solidFill>
                <a:latin typeface="Arial"/>
              </a:rPr>
              <a:t>La double contrainte exprime donc le fait d'être acculé à une situation impossible, où sortir de cette situation est également impossible.</a:t>
            </a:r>
          </a:p>
        </p:txBody>
      </p:sp>
    </p:spTree>
    <p:extLst>
      <p:ext uri="{BB962C8B-B14F-4D97-AF65-F5344CB8AC3E}">
        <p14:creationId xmlns:p14="http://schemas.microsoft.com/office/powerpoint/2010/main" val="15320645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60392801"/>
              </p:ext>
            </p:extLst>
          </p:nvPr>
        </p:nvGraphicFramePr>
        <p:xfrm>
          <a:off x="457200" y="116632"/>
          <a:ext cx="8305800"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p:cNvSpPr/>
          <p:nvPr/>
        </p:nvSpPr>
        <p:spPr>
          <a:xfrm>
            <a:off x="323528" y="2564904"/>
            <a:ext cx="4294077" cy="4077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just" defTabSz="222250">
              <a:lnSpc>
                <a:spcPct val="90000"/>
              </a:lnSpc>
              <a:spcBef>
                <a:spcPct val="0"/>
              </a:spcBef>
              <a:spcAft>
                <a:spcPct val="35000"/>
              </a:spcAft>
            </a:pPr>
            <a:r>
              <a:rPr sz="1400" b="1" kern="1200" dirty="0" smtClean="0">
                <a:solidFill>
                  <a:srgbClr val="FF6600"/>
                </a:solidFill>
                <a:latin typeface="Arial"/>
              </a:rPr>
              <a:t>Contraintes</a:t>
            </a:r>
          </a:p>
          <a:p>
            <a:pPr lvl="0" algn="just" defTabSz="222250">
              <a:lnSpc>
                <a:spcPct val="90000"/>
              </a:lnSpc>
              <a:spcBef>
                <a:spcPct val="0"/>
              </a:spcBef>
              <a:spcAft>
                <a:spcPct val="35000"/>
              </a:spcAft>
            </a:pPr>
            <a:r>
              <a:rPr sz="1400" kern="1200" dirty="0" smtClean="0">
                <a:solidFill>
                  <a:srgbClr val="FF6600"/>
                </a:solidFill>
                <a:latin typeface="Arial"/>
              </a:rPr>
              <a:t>Les termes font qu'on a tendance à assimiler la double contrainte à deux contraintes, à une autorité qui pousse à dépasser un dilemme, ou encore à des contraintes qui s'opposent. Mais la double contrainte de la notion doit contenir des injonctions paradoxales, autrement dit une contrainte à l'absurdité.</a:t>
            </a:r>
          </a:p>
          <a:p>
            <a:pPr algn="just"/>
            <a:r>
              <a:rPr sz="1400" kern="1200" dirty="0" smtClean="0">
                <a:solidFill>
                  <a:srgbClr val="FF6600"/>
                </a:solidFill>
                <a:latin typeface="Arial"/>
              </a:rPr>
              <a:t>Un exemple de contraintes opposables est proposé</a:t>
            </a:r>
            <a:r>
              <a:rPr lang="fr-FR" sz="1400" kern="1200" dirty="0" smtClean="0">
                <a:solidFill>
                  <a:srgbClr val="FF6600"/>
                </a:solidFill>
                <a:latin typeface="Arial"/>
              </a:rPr>
              <a:t> par William STYRON dans </a:t>
            </a:r>
            <a:r>
              <a:rPr sz="1400" i="1" kern="1200" dirty="0" smtClean="0">
                <a:solidFill>
                  <a:srgbClr val="FF6600"/>
                </a:solidFill>
                <a:latin typeface="Arial"/>
              </a:rPr>
              <a:t>Le Choix de Sophie</a:t>
            </a:r>
            <a:r>
              <a:rPr sz="1400" kern="1200" baseline="30000" dirty="0" smtClean="0">
                <a:solidFill>
                  <a:srgbClr val="FF6600"/>
                </a:solidFill>
                <a:latin typeface="Arial"/>
                <a:hlinkClick r:id="rId8"/>
              </a:rPr>
              <a:t>8</a:t>
            </a:r>
            <a:r>
              <a:rPr sz="1400" kern="1200" dirty="0" smtClean="0">
                <a:solidFill>
                  <a:srgbClr val="FF6600"/>
                </a:solidFill>
                <a:latin typeface="Arial"/>
              </a:rPr>
              <a:t>, </a:t>
            </a:r>
            <a:endParaRPr lang="fr-FR" sz="1400" kern="1200" dirty="0" smtClean="0">
              <a:solidFill>
                <a:srgbClr val="FF6600"/>
              </a:solidFill>
              <a:latin typeface="Arial"/>
            </a:endParaRPr>
          </a:p>
          <a:p>
            <a:pPr algn="just"/>
            <a:r>
              <a:rPr sz="1400" dirty="0" smtClean="0">
                <a:solidFill>
                  <a:srgbClr val="FF6600"/>
                </a:solidFill>
                <a:latin typeface="Arial"/>
              </a:rPr>
              <a:t>une mère doit choisir lequel de ses deux enfants pourra survivre sous peine que les deux soient tués. Bien que fort, cet exemple ne contient pas de paradoxe logique mais une obligation à faire un choix contre nature.</a:t>
            </a:r>
            <a:r>
              <a:rPr lang="fr-FR" sz="1400" dirty="0" smtClean="0">
                <a:solidFill>
                  <a:srgbClr val="FF6600"/>
                </a:solidFill>
                <a:latin typeface="Arial"/>
              </a:rPr>
              <a:t> Un seul des deux </a:t>
            </a:r>
            <a:r>
              <a:rPr sz="1400" dirty="0" smtClean="0">
                <a:solidFill>
                  <a:srgbClr val="FF6600"/>
                </a:solidFill>
                <a:latin typeface="Arial"/>
              </a:rPr>
              <a:t>enfants pourra survivre sous peine que les deux soient tués. Bien que fort, cet exemple ne contient pas de paradoxe logique mais une obligation à faire un choix contre nature</a:t>
            </a:r>
            <a:r>
              <a:rPr lang="fr-FR" sz="1400" dirty="0" smtClean="0">
                <a:solidFill>
                  <a:srgbClr val="FF6600"/>
                </a:solidFill>
                <a:latin typeface="Arial"/>
              </a:rPr>
              <a:t>.</a:t>
            </a:r>
            <a:endParaRPr lang="fr-FR" sz="1400" kern="1200" dirty="0" smtClean="0">
              <a:solidFill>
                <a:srgbClr val="FF6600"/>
              </a:solidFill>
              <a:latin typeface="Arial"/>
            </a:endParaRPr>
          </a:p>
        </p:txBody>
      </p:sp>
      <p:sp>
        <p:nvSpPr>
          <p:cNvPr id="2" name="Ellipse 1"/>
          <p:cNvSpPr/>
          <p:nvPr/>
        </p:nvSpPr>
        <p:spPr>
          <a:xfrm rot="20538760">
            <a:off x="7669388" y="5297306"/>
            <a:ext cx="1074540" cy="648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5220072" y="2675757"/>
            <a:ext cx="3429000" cy="3345531"/>
          </a:xfrm>
          <a:prstGeom prst="rect">
            <a:avLst/>
          </a:prstGeom>
          <a:noFill/>
        </p:spPr>
        <p:txBody>
          <a:bodyPr wrap="square">
            <a:spAutoFit/>
          </a:bodyPr>
          <a:lstStyle/>
          <a:p>
            <a:pPr lvl="0" algn="just" defTabSz="222250">
              <a:lnSpc>
                <a:spcPct val="90000"/>
              </a:lnSpc>
              <a:spcBef>
                <a:spcPct val="0"/>
              </a:spcBef>
              <a:spcAft>
                <a:spcPct val="35000"/>
              </a:spcAft>
            </a:pPr>
            <a:r>
              <a:rPr sz="1400" b="1" dirty="0" smtClean="0">
                <a:solidFill>
                  <a:srgbClr val="FF6600"/>
                </a:solidFill>
                <a:latin typeface="Arial"/>
              </a:rPr>
              <a:t>Paradoxe</a:t>
            </a:r>
          </a:p>
          <a:p>
            <a:pPr lvl="0" algn="just" defTabSz="222250">
              <a:lnSpc>
                <a:spcPct val="90000"/>
              </a:lnSpc>
              <a:spcBef>
                <a:spcPct val="0"/>
              </a:spcBef>
              <a:spcAft>
                <a:spcPct val="35000"/>
              </a:spcAft>
            </a:pPr>
            <a:r>
              <a:rPr sz="1400" dirty="0" smtClean="0">
                <a:solidFill>
                  <a:srgbClr val="FF6600"/>
                </a:solidFill>
                <a:latin typeface="Arial"/>
              </a:rPr>
              <a:t>Le </a:t>
            </a:r>
            <a:r>
              <a:rPr sz="1400" dirty="0" smtClean="0">
                <a:solidFill>
                  <a:srgbClr val="FF6600"/>
                </a:solidFill>
                <a:latin typeface="Arial"/>
                <a:hlinkClick r:id="rId9" tooltip="Paradoxe"/>
              </a:rPr>
              <a:t>paradoxe</a:t>
            </a:r>
            <a:r>
              <a:rPr sz="1400" dirty="0" smtClean="0">
                <a:solidFill>
                  <a:srgbClr val="FF6600"/>
                </a:solidFill>
                <a:latin typeface="Arial"/>
              </a:rPr>
              <a:t> exprime une chose illogique, plutôt cachée par une logique apparente mais fausse. C'est un illogisme en soi, mais ce n'est que s'il est imposé que l'on peut parler de double contrainte.</a:t>
            </a:r>
          </a:p>
          <a:p>
            <a:pPr lvl="0" algn="just" defTabSz="222250">
              <a:lnSpc>
                <a:spcPct val="90000"/>
              </a:lnSpc>
              <a:spcBef>
                <a:spcPct val="0"/>
              </a:spcBef>
              <a:spcAft>
                <a:spcPct val="35000"/>
              </a:spcAft>
            </a:pPr>
            <a:r>
              <a:rPr sz="1400" dirty="0" smtClean="0">
                <a:solidFill>
                  <a:srgbClr val="FF6600"/>
                </a:solidFill>
                <a:latin typeface="Arial"/>
              </a:rPr>
              <a:t>Un exemple de paradoxe est proposé par </a:t>
            </a:r>
            <a:r>
              <a:rPr sz="1400" dirty="0" smtClean="0">
                <a:solidFill>
                  <a:srgbClr val="FF6600"/>
                </a:solidFill>
                <a:latin typeface="Arial"/>
                <a:hlinkClick r:id="rId10" tooltip="Jorge Luis Borges"/>
              </a:rPr>
              <a:t>Jorge Luis Borges</a:t>
            </a:r>
            <a:r>
              <a:rPr sz="1400" dirty="0" smtClean="0">
                <a:solidFill>
                  <a:srgbClr val="FF6600"/>
                </a:solidFill>
                <a:latin typeface="Arial"/>
              </a:rPr>
              <a:t> dans son recueil intitulé </a:t>
            </a:r>
            <a:r>
              <a:rPr sz="1400" i="1" dirty="0" smtClean="0">
                <a:solidFill>
                  <a:srgbClr val="FF6600"/>
                </a:solidFill>
                <a:latin typeface="Arial"/>
              </a:rPr>
              <a:t>L'auteur</a:t>
            </a:r>
            <a:r>
              <a:rPr sz="1400" baseline="30000" dirty="0" smtClean="0">
                <a:solidFill>
                  <a:srgbClr val="FF6600"/>
                </a:solidFill>
                <a:latin typeface="Arial"/>
                <a:hlinkClick r:id="rId11"/>
              </a:rPr>
              <a:t>9</a:t>
            </a:r>
            <a:r>
              <a:rPr sz="1400" dirty="0" smtClean="0">
                <a:solidFill>
                  <a:srgbClr val="FF6600"/>
                </a:solidFill>
                <a:latin typeface="Arial"/>
              </a:rPr>
              <a:t>. Il imagine un pays dont l'art de la cartographie est à ce point poussé à bout, que la carte du pays recouvre le pays dans son ensemble. Il n'y a pas de contrainte associée à cet exemple, ce n'est donc pas une double contrainte.</a:t>
            </a:r>
            <a:endParaRPr lang="en-US" sz="1400" dirty="0">
              <a:solidFill>
                <a:srgbClr val="FF6600"/>
              </a:solidFill>
              <a:latin typeface="Aria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wrap="square">
            <a:normAutofit/>
          </a:bodyPr>
          <a:lstStyle/>
          <a:p>
            <a:pPr algn="l">
              <a:lnSpc>
                <a:spcPct val="85000"/>
              </a:lnSpc>
            </a:pPr>
            <a:r>
              <a:rPr lang="en-US" sz="36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3 – le </a:t>
            </a:r>
            <a:r>
              <a:rPr lang="en-US" sz="36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modèle</a:t>
            </a:r>
            <a:r>
              <a:rPr lang="en-US" sz="36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6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cognitivo-comportementaliste</a:t>
            </a:r>
            <a:endParaRPr lang="en-US" sz="36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752600"/>
            <a:ext cx="8229600" cy="3505200"/>
          </a:xfrm>
          <a:prstGeom prst="rect">
            <a:avLst/>
          </a:prstGeom>
          <a:noFill/>
        </p:spPr>
        <p:txBody>
          <a:bodyPr wrap="square" rtlCol="0">
            <a:noAutofit/>
          </a:bodyPr>
          <a:lstStyle/>
          <a:p>
            <a:pPr marL="457200" indent="-457200">
              <a:lnSpc>
                <a:spcPct val="90000"/>
              </a:lnSpc>
              <a:spcAft>
                <a:spcPts val="2000"/>
              </a:spcAft>
              <a:buClr>
                <a:srgbClr val="AA0000"/>
              </a:buClr>
              <a:buFont typeface="Wingdings" charset="2"/>
              <a:buChar char="ü"/>
            </a:pPr>
            <a:r>
              <a:rPr lang="fr-FR" sz="2000" b="1" dirty="0" smtClean="0">
                <a:solidFill>
                  <a:srgbClr val="660066"/>
                </a:solidFill>
                <a:latin typeface="Arial"/>
                <a:cs typeface="Arial"/>
              </a:rPr>
              <a:t>Ensemble de techniques basées sur les théories de l’apprentissage et sur les apports de la psychopathologie cognitive (Jean COTTRAUX, 1984)</a:t>
            </a:r>
          </a:p>
          <a:p>
            <a:pPr marL="457200" indent="-457200">
              <a:lnSpc>
                <a:spcPct val="90000"/>
              </a:lnSpc>
              <a:spcAft>
                <a:spcPts val="2000"/>
              </a:spcAft>
              <a:buClr>
                <a:srgbClr val="AA0000"/>
              </a:buClr>
              <a:buFont typeface="Wingdings" charset="2"/>
              <a:buChar char="ü"/>
            </a:pPr>
            <a:r>
              <a:rPr lang="fr-FR" sz="2000" b="1" dirty="0" smtClean="0">
                <a:solidFill>
                  <a:srgbClr val="660066"/>
                </a:solidFill>
                <a:latin typeface="Arial"/>
                <a:cs typeface="Arial"/>
              </a:rPr>
              <a:t>Etablissement d’un contrat entre le patient et le thérapeute</a:t>
            </a:r>
          </a:p>
          <a:p>
            <a:pPr marL="457200" indent="-457200">
              <a:lnSpc>
                <a:spcPct val="90000"/>
              </a:lnSpc>
              <a:spcAft>
                <a:spcPts val="2000"/>
              </a:spcAft>
              <a:buClr>
                <a:srgbClr val="AA0000"/>
              </a:buClr>
              <a:buFont typeface="Wingdings" charset="2"/>
              <a:buChar char="ü"/>
            </a:pPr>
            <a:r>
              <a:rPr lang="fr-FR" sz="2000" b="1" dirty="0" smtClean="0">
                <a:solidFill>
                  <a:srgbClr val="660066"/>
                </a:solidFill>
                <a:latin typeface="Arial"/>
                <a:cs typeface="Arial"/>
              </a:rPr>
              <a:t>Définition claire et précise des objectifs thérapeutiques</a:t>
            </a:r>
          </a:p>
          <a:p>
            <a:pPr marL="457200" indent="-457200">
              <a:lnSpc>
                <a:spcPct val="90000"/>
              </a:lnSpc>
              <a:spcAft>
                <a:spcPts val="2000"/>
              </a:spcAft>
              <a:buClr>
                <a:srgbClr val="AA0000"/>
              </a:buClr>
              <a:buFont typeface="Wingdings" charset="2"/>
              <a:buChar char="ü"/>
            </a:pPr>
            <a:r>
              <a:rPr lang="fr-FR" sz="2000" b="1" dirty="0" smtClean="0">
                <a:solidFill>
                  <a:srgbClr val="660066"/>
                </a:solidFill>
                <a:latin typeface="Arial"/>
                <a:cs typeface="Arial"/>
              </a:rPr>
              <a:t>Définition des conduites qui vont être la cible des tentatives de changements</a:t>
            </a:r>
          </a:p>
          <a:p>
            <a:pPr marL="457200" indent="-457200">
              <a:lnSpc>
                <a:spcPct val="90000"/>
              </a:lnSpc>
              <a:spcAft>
                <a:spcPts val="2000"/>
              </a:spcAft>
              <a:buClr>
                <a:srgbClr val="AA0000"/>
              </a:buClr>
              <a:buFont typeface="Wingdings" charset="2"/>
              <a:buChar char="ü"/>
            </a:pPr>
            <a:r>
              <a:rPr lang="fr-FR" sz="2000" b="1" dirty="0" smtClean="0">
                <a:solidFill>
                  <a:srgbClr val="660066"/>
                </a:solidFill>
                <a:latin typeface="Arial"/>
                <a:cs typeface="Arial"/>
              </a:rPr>
              <a:t>Durée brève (3 à 6 mois)</a:t>
            </a:r>
          </a:p>
          <a:p>
            <a:pPr marL="457200" indent="-457200">
              <a:lnSpc>
                <a:spcPct val="90000"/>
              </a:lnSpc>
              <a:spcAft>
                <a:spcPts val="2000"/>
              </a:spcAft>
              <a:buClr>
                <a:srgbClr val="AA0000"/>
              </a:buClr>
              <a:buFont typeface="Wingdings" charset="2"/>
              <a:buChar char="ü"/>
            </a:pPr>
            <a:r>
              <a:rPr lang="fr-FR" sz="2000" b="1" dirty="0" smtClean="0">
                <a:solidFill>
                  <a:srgbClr val="660066"/>
                </a:solidFill>
                <a:latin typeface="Arial"/>
                <a:cs typeface="Arial"/>
              </a:rPr>
              <a:t>Mesure quantitative et qualitative du changement obtenu.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1"/>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305800" cy="1143000"/>
          </a:xfrm>
        </p:spPr>
        <p:txBody>
          <a:bodyPr wrap="square">
            <a:noAutofit/>
          </a:bodyPr>
          <a:lstStyle/>
          <a:p>
            <a:pPr algn="l">
              <a:lnSpc>
                <a:spcPct val="85000"/>
              </a:lnSpc>
            </a:pPr>
            <a:r>
              <a:rPr lang="en-US" sz="32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L’accent</a:t>
            </a:r>
            <a:r>
              <a:rPr lang="en-US" sz="32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2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est</a:t>
            </a:r>
            <a:r>
              <a:rPr lang="en-US" sz="32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2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mis</a:t>
            </a:r>
            <a:r>
              <a:rPr lang="en-US" sz="32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2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sur</a:t>
            </a:r>
            <a:r>
              <a:rPr lang="en-US" sz="32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les </a:t>
            </a:r>
            <a:r>
              <a:rPr lang="en-US" sz="32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représentations</a:t>
            </a:r>
            <a:r>
              <a:rPr lang="en-US" sz="32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2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cognitives</a:t>
            </a:r>
            <a:r>
              <a:rPr lang="en-US" sz="32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Il </a:t>
            </a:r>
            <a:r>
              <a:rPr lang="en-US" sz="32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faut</a:t>
            </a:r>
            <a:r>
              <a:rPr lang="en-US" sz="32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2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substituer</a:t>
            </a:r>
            <a:r>
              <a:rPr lang="en-US" sz="32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des </a:t>
            </a:r>
            <a:r>
              <a:rPr lang="en-US" sz="32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idées</a:t>
            </a:r>
            <a:r>
              <a:rPr lang="en-US" sz="32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positives aux </a:t>
            </a:r>
            <a:r>
              <a:rPr lang="en-US" sz="3200" b="1" spc="-15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négatives</a:t>
            </a:r>
            <a:r>
              <a:rPr lang="en-US" sz="3200" b="1" spc="-15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a:t>
            </a:r>
            <a:endParaRPr lang="en-US" sz="32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772816"/>
            <a:ext cx="8229600" cy="4038600"/>
          </a:xfrm>
          <a:prstGeom prst="rect">
            <a:avLst/>
          </a:prstGeom>
          <a:noFill/>
        </p:spPr>
        <p:txBody>
          <a:bodyPr wrap="square" rtlCol="0">
            <a:noAutofit/>
          </a:bodyPr>
          <a:lstStyle/>
          <a:p>
            <a:pPr marL="457200" indent="-457200">
              <a:lnSpc>
                <a:spcPct val="90000"/>
              </a:lnSpc>
              <a:spcAft>
                <a:spcPts val="2000"/>
              </a:spcAft>
              <a:buClr>
                <a:srgbClr val="AA0000"/>
              </a:buClr>
            </a:pPr>
            <a:r>
              <a:rPr lang="fr-FR" sz="2600" b="1" dirty="0" smtClean="0">
                <a:solidFill>
                  <a:srgbClr val="660066"/>
                </a:solidFill>
                <a:latin typeface="Arial"/>
                <a:cs typeface="Arial"/>
              </a:rPr>
              <a:t>Suppression du comportement inadapté, remplacement par un comportement adéquat selon les lois de conditionnement 	.</a:t>
            </a:r>
          </a:p>
          <a:p>
            <a:pPr marL="457200" indent="-457200">
              <a:lnSpc>
                <a:spcPct val="90000"/>
              </a:lnSpc>
              <a:spcAft>
                <a:spcPts val="2000"/>
              </a:spcAft>
              <a:buClr>
                <a:srgbClr val="AA0000"/>
              </a:buClr>
            </a:pPr>
            <a:r>
              <a:rPr lang="fr-FR" sz="2600" b="1" dirty="0" smtClean="0">
                <a:solidFill>
                  <a:srgbClr val="660066"/>
                </a:solidFill>
                <a:latin typeface="Arial"/>
                <a:cs typeface="Arial"/>
              </a:rPr>
              <a:t>Directives données par le thérapeute:</a:t>
            </a:r>
          </a:p>
          <a:p>
            <a:pPr marL="457200" indent="-457200">
              <a:lnSpc>
                <a:spcPct val="90000"/>
              </a:lnSpc>
              <a:spcAft>
                <a:spcPts val="2000"/>
              </a:spcAft>
              <a:buClr>
                <a:srgbClr val="AA0000"/>
              </a:buClr>
              <a:buFont typeface="Wingdings" charset="2"/>
              <a:buChar char="ü"/>
            </a:pPr>
            <a:r>
              <a:rPr lang="fr-FR" sz="2600" b="1" dirty="0" smtClean="0">
                <a:solidFill>
                  <a:srgbClr val="660066"/>
                </a:solidFill>
                <a:latin typeface="Arial"/>
                <a:cs typeface="Arial"/>
              </a:rPr>
              <a:t>se relaxer</a:t>
            </a:r>
          </a:p>
          <a:p>
            <a:pPr marL="457200" indent="-457200">
              <a:lnSpc>
                <a:spcPct val="90000"/>
              </a:lnSpc>
              <a:spcAft>
                <a:spcPts val="2000"/>
              </a:spcAft>
              <a:buClr>
                <a:srgbClr val="AA0000"/>
              </a:buClr>
              <a:buFont typeface="Wingdings" charset="2"/>
              <a:buChar char="ü"/>
            </a:pPr>
            <a:r>
              <a:rPr lang="fr-FR" sz="2600" b="1" dirty="0" smtClean="0">
                <a:solidFill>
                  <a:srgbClr val="660066"/>
                </a:solidFill>
                <a:latin typeface="Arial"/>
                <a:cs typeface="Arial"/>
              </a:rPr>
              <a:t>liste hiérarchisée de situations analogues</a:t>
            </a:r>
          </a:p>
          <a:p>
            <a:pPr marL="457200" indent="-457200">
              <a:lnSpc>
                <a:spcPct val="90000"/>
              </a:lnSpc>
              <a:spcAft>
                <a:spcPts val="2000"/>
              </a:spcAft>
              <a:buClr>
                <a:srgbClr val="AA0000"/>
              </a:buClr>
              <a:buFont typeface="Wingdings" charset="2"/>
              <a:buChar char="ü"/>
            </a:pPr>
            <a:r>
              <a:rPr lang="fr-FR" sz="2600" b="1" dirty="0" smtClean="0">
                <a:solidFill>
                  <a:srgbClr val="660066"/>
                </a:solidFill>
                <a:latin typeface="Arial"/>
                <a:cs typeface="Arial"/>
              </a:rPr>
              <a:t>Associer détente physique et représentation de situations anxiogènes</a:t>
            </a:r>
          </a:p>
          <a:p>
            <a:pPr marL="457200" indent="-457200">
              <a:lnSpc>
                <a:spcPct val="90000"/>
              </a:lnSpc>
              <a:spcAft>
                <a:spcPts val="2000"/>
              </a:spcAft>
              <a:buClr>
                <a:srgbClr val="AA0000"/>
              </a:buClr>
              <a:buFont typeface="Wingdings" charset="2"/>
              <a:buChar char="ü"/>
            </a:pPr>
            <a:r>
              <a:rPr lang="fr-FR" sz="2600" b="1" dirty="0" smtClean="0">
                <a:solidFill>
                  <a:srgbClr val="660066"/>
                </a:solidFill>
                <a:latin typeface="Arial"/>
                <a:cs typeface="Arial"/>
              </a:rPr>
              <a:t>Nouvelle réponse conditionnée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1"/>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305800" cy="1107976"/>
          </a:xfrm>
        </p:spPr>
        <p:txBody>
          <a:bodyPr wrap="square">
            <a:normAutofit/>
          </a:bodyPr>
          <a:lstStyle/>
          <a:p>
            <a:pPr>
              <a:lnSpc>
                <a:spcPct val="85000"/>
              </a:lnSpc>
            </a:pPr>
            <a:r>
              <a:rPr lang="en-US" sz="7200" b="1" spc="-30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L’entretien</a:t>
            </a:r>
            <a:r>
              <a:rPr lang="en-US" sz="7200" b="1" spc="-30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7200" b="1" spc="-300"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clinique</a:t>
            </a:r>
            <a:endParaRPr lang="en-US" sz="4889" b="1" spc="-30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3" name="Rectangle 2"/>
          <p:cNvSpPr/>
          <p:nvPr/>
        </p:nvSpPr>
        <p:spPr>
          <a:xfrm>
            <a:off x="791580" y="1844824"/>
            <a:ext cx="7933320" cy="2062103"/>
          </a:xfrm>
          <a:prstGeom prst="rect">
            <a:avLst/>
          </a:prstGeom>
        </p:spPr>
        <p:txBody>
          <a:bodyPr wrap="square">
            <a:spAutoFit/>
          </a:bodyPr>
          <a:lstStyle/>
          <a:p>
            <a:pPr>
              <a:spcBef>
                <a:spcPct val="20000"/>
              </a:spcBef>
            </a:pPr>
            <a:r>
              <a:rPr lang="en-US" sz="3200" b="1" dirty="0">
                <a:solidFill>
                  <a:srgbClr val="AA0000"/>
                </a:solidFill>
                <a:latin typeface="Arial" panose="020B0604020202020204" pitchFamily="34" charset="0"/>
                <a:cs typeface="Arial" panose="020B0604020202020204" pitchFamily="34" charset="0"/>
              </a:rPr>
              <a:t>Il </a:t>
            </a:r>
            <a:r>
              <a:rPr lang="en-US" sz="3200" b="1" dirty="0" err="1">
                <a:solidFill>
                  <a:srgbClr val="AA0000"/>
                </a:solidFill>
                <a:latin typeface="Arial" panose="020B0604020202020204" pitchFamily="34" charset="0"/>
                <a:cs typeface="Arial" panose="020B0604020202020204" pitchFamily="34" charset="0"/>
              </a:rPr>
              <a:t>peut</a:t>
            </a:r>
            <a:r>
              <a:rPr lang="en-US" sz="3200" b="1" dirty="0">
                <a:solidFill>
                  <a:srgbClr val="AA0000"/>
                </a:solidFill>
                <a:latin typeface="Arial" panose="020B0604020202020204" pitchFamily="34" charset="0"/>
                <a:cs typeface="Arial" panose="020B0604020202020204" pitchFamily="34" charset="0"/>
              </a:rPr>
              <a:t> </a:t>
            </a:r>
            <a:r>
              <a:rPr lang="en-US" sz="3200" b="1" dirty="0" err="1">
                <a:solidFill>
                  <a:srgbClr val="AA0000"/>
                </a:solidFill>
                <a:latin typeface="Arial" panose="020B0604020202020204" pitchFamily="34" charset="0"/>
                <a:cs typeface="Arial" panose="020B0604020202020204" pitchFamily="34" charset="0"/>
              </a:rPr>
              <a:t>avoir</a:t>
            </a:r>
            <a:r>
              <a:rPr lang="en-US" sz="3200" b="1" dirty="0">
                <a:solidFill>
                  <a:srgbClr val="AA0000"/>
                </a:solidFill>
                <a:latin typeface="Arial" panose="020B0604020202020204" pitchFamily="34" charset="0"/>
                <a:cs typeface="Arial" panose="020B0604020202020204" pitchFamily="34" charset="0"/>
              </a:rPr>
              <a:t> des </a:t>
            </a:r>
            <a:r>
              <a:rPr lang="en-US" sz="3200" b="1" dirty="0" err="1">
                <a:solidFill>
                  <a:srgbClr val="AA0000"/>
                </a:solidFill>
                <a:latin typeface="Arial" panose="020B0604020202020204" pitchFamily="34" charset="0"/>
                <a:cs typeface="Arial" panose="020B0604020202020204" pitchFamily="34" charset="0"/>
              </a:rPr>
              <a:t>objectifs</a:t>
            </a:r>
            <a:r>
              <a:rPr lang="en-US" sz="3200" b="1" dirty="0">
                <a:solidFill>
                  <a:srgbClr val="AA0000"/>
                </a:solidFill>
                <a:latin typeface="Arial" panose="020B0604020202020204" pitchFamily="34" charset="0"/>
                <a:cs typeface="Arial" panose="020B0604020202020204" pitchFamily="34" charset="0"/>
              </a:rPr>
              <a:t> </a:t>
            </a:r>
            <a:r>
              <a:rPr lang="en-US" sz="3200" b="1" dirty="0" err="1" smtClean="0">
                <a:solidFill>
                  <a:srgbClr val="AA0000"/>
                </a:solidFill>
                <a:latin typeface="Arial" panose="020B0604020202020204" pitchFamily="34" charset="0"/>
                <a:cs typeface="Arial" panose="020B0604020202020204" pitchFamily="34" charset="0"/>
              </a:rPr>
              <a:t>différents</a:t>
            </a:r>
            <a:r>
              <a:rPr lang="en-US" sz="3200" b="1" dirty="0">
                <a:solidFill>
                  <a:srgbClr val="AA0000"/>
                </a:solidFill>
                <a:latin typeface="Arial" panose="020B0604020202020204" pitchFamily="34" charset="0"/>
                <a:cs typeface="Arial" panose="020B0604020202020204" pitchFamily="34" charset="0"/>
              </a:rPr>
              <a:t> </a:t>
            </a:r>
            <a:r>
              <a:rPr lang="en-US" sz="3200" b="1" dirty="0" smtClean="0">
                <a:solidFill>
                  <a:srgbClr val="AA0000"/>
                </a:solidFill>
                <a:latin typeface="Arial" panose="020B0604020202020204" pitchFamily="34" charset="0"/>
                <a:cs typeface="Arial" panose="020B0604020202020204" pitchFamily="34" charset="0"/>
              </a:rPr>
              <a:t>:</a:t>
            </a:r>
            <a:r>
              <a:rPr lang="en-US" sz="3200" b="1" dirty="0">
                <a:solidFill>
                  <a:srgbClr val="AA0000"/>
                </a:solidFill>
                <a:latin typeface="Arial" panose="020B0604020202020204" pitchFamily="34" charset="0"/>
                <a:cs typeface="Arial" panose="020B0604020202020204" pitchFamily="34" charset="0"/>
              </a:rPr>
              <a:t/>
            </a:r>
            <a:br>
              <a:rPr lang="en-US" sz="3200" b="1" dirty="0">
                <a:solidFill>
                  <a:srgbClr val="AA0000"/>
                </a:solidFill>
                <a:latin typeface="Arial" panose="020B0604020202020204" pitchFamily="34" charset="0"/>
                <a:cs typeface="Arial" panose="020B0604020202020204" pitchFamily="34" charset="0"/>
              </a:rPr>
            </a:br>
            <a:r>
              <a:rPr lang="en-US" sz="3200" b="1" dirty="0">
                <a:solidFill>
                  <a:srgbClr val="AA0000"/>
                </a:solidFill>
                <a:latin typeface="Arial" panose="020B0604020202020204" pitchFamily="34" charset="0"/>
                <a:cs typeface="Arial" panose="020B0604020202020204" pitchFamily="34" charset="0"/>
              </a:rPr>
              <a:t>- faire un  diagnostic</a:t>
            </a:r>
            <a:br>
              <a:rPr lang="en-US" sz="3200" b="1" dirty="0">
                <a:solidFill>
                  <a:srgbClr val="AA0000"/>
                </a:solidFill>
                <a:latin typeface="Arial" panose="020B0604020202020204" pitchFamily="34" charset="0"/>
                <a:cs typeface="Arial" panose="020B0604020202020204" pitchFamily="34" charset="0"/>
              </a:rPr>
            </a:br>
            <a:r>
              <a:rPr lang="en-US" sz="3200" b="1" dirty="0">
                <a:solidFill>
                  <a:srgbClr val="AA0000"/>
                </a:solidFill>
                <a:latin typeface="Arial" panose="020B0604020202020204" pitchFamily="34" charset="0"/>
                <a:cs typeface="Arial" panose="020B0604020202020204" pitchFamily="34" charset="0"/>
              </a:rPr>
              <a:t>- faire de la </a:t>
            </a:r>
            <a:r>
              <a:rPr lang="en-US" sz="3200" b="1" dirty="0" err="1">
                <a:solidFill>
                  <a:srgbClr val="AA0000"/>
                </a:solidFill>
                <a:latin typeface="Arial" panose="020B0604020202020204" pitchFamily="34" charset="0"/>
                <a:cs typeface="Arial" panose="020B0604020202020204" pitchFamily="34" charset="0"/>
              </a:rPr>
              <a:t>recherche</a:t>
            </a:r>
            <a:r>
              <a:rPr lang="en-US" sz="3200" b="1" dirty="0">
                <a:solidFill>
                  <a:srgbClr val="AA0000"/>
                </a:solidFill>
                <a:latin typeface="Arial" panose="020B0604020202020204" pitchFamily="34" charset="0"/>
                <a:cs typeface="Arial" panose="020B0604020202020204" pitchFamily="34" charset="0"/>
              </a:rPr>
              <a:t/>
            </a:r>
            <a:br>
              <a:rPr lang="en-US" sz="3200" b="1" dirty="0">
                <a:solidFill>
                  <a:srgbClr val="AA0000"/>
                </a:solidFill>
                <a:latin typeface="Arial" panose="020B0604020202020204" pitchFamily="34" charset="0"/>
                <a:cs typeface="Arial" panose="020B0604020202020204" pitchFamily="34" charset="0"/>
              </a:rPr>
            </a:br>
            <a:r>
              <a:rPr lang="en-US" sz="3200" b="1" dirty="0">
                <a:solidFill>
                  <a:srgbClr val="AA0000"/>
                </a:solidFill>
                <a:latin typeface="Arial" panose="020B0604020202020204" pitchFamily="34" charset="0"/>
                <a:cs typeface="Arial" panose="020B0604020202020204" pitchFamily="34" charset="0"/>
              </a:rPr>
              <a:t>- </a:t>
            </a:r>
            <a:r>
              <a:rPr lang="en-US" sz="3200" b="1" dirty="0" err="1">
                <a:solidFill>
                  <a:srgbClr val="AA0000"/>
                </a:solidFill>
                <a:latin typeface="Arial" panose="020B0604020202020204" pitchFamily="34" charset="0"/>
                <a:cs typeface="Arial" panose="020B0604020202020204" pitchFamily="34" charset="0"/>
              </a:rPr>
              <a:t>avoir</a:t>
            </a:r>
            <a:r>
              <a:rPr lang="en-US" sz="3200" b="1" dirty="0">
                <a:solidFill>
                  <a:srgbClr val="AA0000"/>
                </a:solidFill>
                <a:latin typeface="Arial" panose="020B0604020202020204" pitchFamily="34" charset="0"/>
                <a:cs typeface="Arial" panose="020B0604020202020204" pitchFamily="34" charset="0"/>
              </a:rPr>
              <a:t> un </a:t>
            </a:r>
            <a:r>
              <a:rPr lang="en-US" sz="3200" b="1" dirty="0" err="1">
                <a:solidFill>
                  <a:srgbClr val="AA0000"/>
                </a:solidFill>
                <a:latin typeface="Arial" panose="020B0604020202020204" pitchFamily="34" charset="0"/>
                <a:cs typeface="Arial" panose="020B0604020202020204" pitchFamily="34" charset="0"/>
              </a:rPr>
              <a:t>effet</a:t>
            </a:r>
            <a:r>
              <a:rPr lang="en-US" sz="3200" b="1" dirty="0">
                <a:solidFill>
                  <a:srgbClr val="AA0000"/>
                </a:solidFill>
                <a:latin typeface="Arial" panose="020B0604020202020204" pitchFamily="34" charset="0"/>
                <a:cs typeface="Arial" panose="020B0604020202020204" pitchFamily="34" charset="0"/>
              </a:rPr>
              <a:t> </a:t>
            </a:r>
            <a:r>
              <a:rPr lang="en-US" sz="3200" b="1" dirty="0" err="1">
                <a:solidFill>
                  <a:srgbClr val="AA0000"/>
                </a:solidFill>
                <a:latin typeface="Arial" panose="020B0604020202020204" pitchFamily="34" charset="0"/>
                <a:cs typeface="Arial" panose="020B0604020202020204" pitchFamily="34" charset="0"/>
              </a:rPr>
              <a:t>thérapeutique</a:t>
            </a:r>
            <a:endParaRPr lang="fr-FR" sz="3200" b="1" dirty="0">
              <a:solidFill>
                <a:srgbClr val="AA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 </a:t>
            </a:r>
            <a:br>
              <a:rPr lang="fr-FR" dirty="0" smtClean="0"/>
            </a:br>
            <a:r>
              <a:rPr lang="fr-FR" dirty="0" smtClean="0">
                <a:latin typeface="Arial"/>
              </a:rPr>
              <a:t>Revenir vers la description du travail a des fonctions multiples :</a:t>
            </a:r>
            <a:br>
              <a:rPr lang="fr-FR" dirty="0" smtClean="0">
                <a:latin typeface="Arial"/>
              </a:rPr>
            </a:br>
            <a:endParaRPr lang="en-US" dirty="0">
              <a:latin typeface="Arial"/>
            </a:endParaRPr>
          </a:p>
        </p:txBody>
      </p:sp>
      <p:sp>
        <p:nvSpPr>
          <p:cNvPr id="3" name="Content Placeholder 2"/>
          <p:cNvSpPr>
            <a:spLocks noGrp="1"/>
          </p:cNvSpPr>
          <p:nvPr>
            <p:ph idx="1"/>
          </p:nvPr>
        </p:nvSpPr>
        <p:spPr/>
        <p:txBody>
          <a:bodyPr>
            <a:normAutofit fontScale="25000" lnSpcReduction="20000"/>
          </a:bodyPr>
          <a:lstStyle/>
          <a:p>
            <a:r>
              <a:rPr lang="fr-FR" dirty="0" smtClean="0"/>
              <a:t> </a:t>
            </a:r>
          </a:p>
          <a:p>
            <a:pPr lvl="0" algn="just"/>
            <a:endParaRPr lang="fr-FR" sz="7200" dirty="0" smtClean="0">
              <a:latin typeface="Arial"/>
            </a:endParaRPr>
          </a:p>
          <a:p>
            <a:pPr lvl="0" algn="just"/>
            <a:r>
              <a:rPr lang="fr-FR" sz="7200" dirty="0" smtClean="0">
                <a:latin typeface="Arial"/>
              </a:rPr>
              <a:t>Protéger les défenses du patient d’une entrée trop brutale dans le récit des faits douloureux.</a:t>
            </a:r>
          </a:p>
          <a:p>
            <a:pPr lvl="0" algn="just"/>
            <a:r>
              <a:rPr lang="fr-FR" sz="7200" dirty="0" smtClean="0">
                <a:latin typeface="Arial"/>
              </a:rPr>
              <a:t>Prendre appui sur le plaisir au travail pour restaurer sa fonction thérapeutique centrale et entrer dans la description des conditions de travail</a:t>
            </a:r>
          </a:p>
          <a:p>
            <a:pPr lvl="0" algn="just"/>
            <a:r>
              <a:rPr lang="fr-FR" sz="7200" dirty="0" smtClean="0">
                <a:latin typeface="Arial"/>
              </a:rPr>
              <a:t>Repérer les points de métamorphose du travail qui décale insidieusement le rapport du corps au travail  du plaisir vers la souffrance.</a:t>
            </a:r>
          </a:p>
          <a:p>
            <a:pPr lvl="0" algn="just"/>
            <a:r>
              <a:rPr lang="fr-FR" sz="7200" dirty="0" smtClean="0">
                <a:latin typeface="Arial"/>
              </a:rPr>
              <a:t>Poser des hypothèses sur les logiques différentes mises en jeux restées implicites sources d’interprétations et de projections personnelles</a:t>
            </a:r>
          </a:p>
          <a:p>
            <a:pPr lvl="0" algn="just"/>
            <a:r>
              <a:rPr lang="fr-FR" sz="7200" dirty="0" smtClean="0">
                <a:latin typeface="Arial"/>
              </a:rPr>
              <a:t>Décoller l’histoire personnelle de l’histoire de l’organisation du travail</a:t>
            </a:r>
          </a:p>
          <a:p>
            <a:pPr lvl="0" algn="just"/>
            <a:r>
              <a:rPr lang="fr-FR" sz="7200" dirty="0" smtClean="0">
                <a:latin typeface="Arial"/>
              </a:rPr>
              <a:t>Pointer les valeurs d’exécution du « travailler » que le salarié a défendu avec courage, ce qui le fait passer d’une situation de victime à celle de sujet actif maltraité</a:t>
            </a:r>
          </a:p>
          <a:p>
            <a:pPr lvl="0" algn="just"/>
            <a:r>
              <a:rPr lang="fr-FR" sz="7200" dirty="0" smtClean="0">
                <a:latin typeface="Arial"/>
              </a:rPr>
              <a:t>Définir des modes </a:t>
            </a:r>
            <a:r>
              <a:rPr lang="fr-FR" sz="7200" dirty="0" err="1" smtClean="0">
                <a:latin typeface="Arial"/>
              </a:rPr>
              <a:t>médico-administratifs</a:t>
            </a:r>
            <a:r>
              <a:rPr lang="fr-FR" sz="7200" dirty="0" smtClean="0">
                <a:latin typeface="Arial"/>
              </a:rPr>
              <a:t> ou juridiques de sortie de la situation</a:t>
            </a:r>
          </a:p>
          <a:p>
            <a:pPr lvl="0" algn="just"/>
            <a:r>
              <a:rPr lang="fr-FR" sz="7200" dirty="0" smtClean="0">
                <a:latin typeface="Arial"/>
              </a:rPr>
              <a:t>A chaque étape, pointer le travail comme vecteur incontournable d’intelligibilité du réel.</a:t>
            </a:r>
          </a:p>
          <a:p>
            <a:r>
              <a:rPr lang="fr-FR" dirty="0" smtClean="0"/>
              <a:t> </a:t>
            </a:r>
          </a:p>
          <a:p>
            <a:pPr lvl="0"/>
            <a:r>
              <a:rPr lang="fr-FR" i="1" dirty="0" smtClean="0"/>
              <a:t> </a:t>
            </a:r>
            <a:endParaRPr lang="fr-FR" dirty="0" smtClean="0"/>
          </a:p>
          <a:p>
            <a:pPr lvl="0"/>
            <a:r>
              <a:rPr lang="fr-FR" b="1" dirty="0" smtClean="0"/>
              <a:t> </a:t>
            </a:r>
            <a:endParaRPr lang="fr-FR" dirty="0" smtClean="0"/>
          </a:p>
          <a:p>
            <a:r>
              <a:rPr lang="fr-FR" dirty="0" smtClean="0"/>
              <a:t> </a:t>
            </a:r>
          </a:p>
          <a:p>
            <a:r>
              <a:rPr lang="fr-FR" b="1" dirty="0" smtClean="0"/>
              <a:t> </a:t>
            </a:r>
            <a:endParaRPr lang="fr-FR" dirty="0" smtClean="0"/>
          </a:p>
          <a:p>
            <a:r>
              <a:rPr lang="fr-FR" dirty="0" smtClean="0"/>
              <a:t> </a:t>
            </a:r>
          </a:p>
          <a:p>
            <a:endParaRPr lang="en-US" dirty="0"/>
          </a:p>
        </p:txBody>
      </p:sp>
      <p:pic>
        <p:nvPicPr>
          <p:cNvPr id="4" name="Picture 3" descr="end page.png_effected.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72583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792000" y="1600200"/>
            <a:ext cx="7560000" cy="4525963"/>
          </a:xfrm>
        </p:spPr>
        <p:txBody>
          <a:bodyPr>
            <a:normAutofit/>
          </a:bodyPr>
          <a:lstStyle/>
          <a:p>
            <a:pPr algn="just"/>
            <a:r>
              <a:rPr lang="en-US" sz="3400" b="1" dirty="0" smtClean="0">
                <a:solidFill>
                  <a:srgbClr val="AA0000"/>
                </a:solidFill>
                <a:latin typeface="Arial" panose="020B0604020202020204" pitchFamily="34" charset="0"/>
                <a:cs typeface="Arial" panose="020B0604020202020204" pitchFamily="34" charset="0"/>
              </a:rPr>
              <a:t>Son </a:t>
            </a:r>
            <a:r>
              <a:rPr lang="en-US" sz="3400" b="1" dirty="0" err="1" smtClean="0">
                <a:solidFill>
                  <a:srgbClr val="AA0000"/>
                </a:solidFill>
                <a:latin typeface="Arial" panose="020B0604020202020204" pitchFamily="34" charset="0"/>
                <a:cs typeface="Arial" panose="020B0604020202020204" pitchFamily="34" charset="0"/>
              </a:rPr>
              <a:t>efficacité</a:t>
            </a:r>
            <a:r>
              <a:rPr lang="en-US" sz="3400" b="1" dirty="0" smtClean="0">
                <a:solidFill>
                  <a:srgbClr val="AA0000"/>
                </a:solidFill>
                <a:latin typeface="Arial" panose="020B0604020202020204" pitchFamily="34" charset="0"/>
                <a:cs typeface="Arial" panose="020B0604020202020204" pitchFamily="34" charset="0"/>
              </a:rPr>
              <a:t>  repose </a:t>
            </a:r>
            <a:r>
              <a:rPr lang="en-US" sz="3400" b="1" dirty="0" err="1" smtClean="0">
                <a:solidFill>
                  <a:srgbClr val="AA0000"/>
                </a:solidFill>
                <a:latin typeface="Arial" panose="020B0604020202020204" pitchFamily="34" charset="0"/>
                <a:cs typeface="Arial" panose="020B0604020202020204" pitchFamily="34" charset="0"/>
              </a:rPr>
              <a:t>sur</a:t>
            </a:r>
            <a:r>
              <a:rPr lang="en-US" sz="3400" b="1" dirty="0" smtClean="0">
                <a:solidFill>
                  <a:srgbClr val="AA0000"/>
                </a:solidFill>
                <a:latin typeface="Arial" panose="020B0604020202020204" pitchFamily="34" charset="0"/>
                <a:cs typeface="Arial" panose="020B0604020202020204" pitchFamily="34" charset="0"/>
              </a:rPr>
              <a:t> </a:t>
            </a:r>
            <a:r>
              <a:rPr lang="en-US" sz="3400" b="1" dirty="0" err="1" smtClean="0">
                <a:solidFill>
                  <a:srgbClr val="AA0000"/>
                </a:solidFill>
                <a:latin typeface="Arial" panose="020B0604020202020204" pitchFamily="34" charset="0"/>
                <a:cs typeface="Arial" panose="020B0604020202020204" pitchFamily="34" charset="0"/>
              </a:rPr>
              <a:t>l’idée</a:t>
            </a:r>
            <a:r>
              <a:rPr lang="en-US" sz="3400" b="1" dirty="0" smtClean="0">
                <a:solidFill>
                  <a:srgbClr val="AA0000"/>
                </a:solidFill>
                <a:latin typeface="Arial" panose="020B0604020202020204" pitchFamily="34" charset="0"/>
                <a:cs typeface="Arial" panose="020B0604020202020204" pitchFamily="34" charset="0"/>
              </a:rPr>
              <a:t> </a:t>
            </a:r>
            <a:r>
              <a:rPr lang="en-US" sz="3400" b="1" dirty="0" err="1" smtClean="0">
                <a:solidFill>
                  <a:srgbClr val="AA0000"/>
                </a:solidFill>
                <a:latin typeface="Arial" panose="020B0604020202020204" pitchFamily="34" charset="0"/>
                <a:cs typeface="Arial" panose="020B0604020202020204" pitchFamily="34" charset="0"/>
              </a:rPr>
              <a:t>unanime</a:t>
            </a:r>
            <a:r>
              <a:rPr lang="en-US" sz="3400" b="1" dirty="0" smtClean="0">
                <a:solidFill>
                  <a:srgbClr val="AA0000"/>
                </a:solidFill>
                <a:latin typeface="Arial" panose="020B0604020202020204" pitchFamily="34" charset="0"/>
                <a:cs typeface="Arial" panose="020B0604020202020204" pitchFamily="34" charset="0"/>
              </a:rPr>
              <a:t> </a:t>
            </a:r>
            <a:r>
              <a:rPr lang="en-US" sz="3400" b="1" dirty="0" err="1" smtClean="0">
                <a:solidFill>
                  <a:srgbClr val="AA0000"/>
                </a:solidFill>
                <a:latin typeface="Arial" panose="020B0604020202020204" pitchFamily="34" charset="0"/>
                <a:cs typeface="Arial" panose="020B0604020202020204" pitchFamily="34" charset="0"/>
              </a:rPr>
              <a:t>qu’il</a:t>
            </a:r>
            <a:r>
              <a:rPr lang="en-US" sz="3400" b="1" dirty="0" smtClean="0">
                <a:solidFill>
                  <a:srgbClr val="AA0000"/>
                </a:solidFill>
                <a:latin typeface="Arial" panose="020B0604020202020204" pitchFamily="34" charset="0"/>
                <a:cs typeface="Arial" panose="020B0604020202020204" pitchFamily="34" charset="0"/>
              </a:rPr>
              <a:t> </a:t>
            </a:r>
            <a:r>
              <a:rPr lang="en-US" sz="3400" b="1" dirty="0" err="1" smtClean="0">
                <a:solidFill>
                  <a:srgbClr val="AA0000"/>
                </a:solidFill>
                <a:latin typeface="Arial" panose="020B0604020202020204" pitchFamily="34" charset="0"/>
                <a:cs typeface="Arial" panose="020B0604020202020204" pitchFamily="34" charset="0"/>
              </a:rPr>
              <a:t>existe</a:t>
            </a:r>
            <a:r>
              <a:rPr lang="en-US" sz="3400" b="1" dirty="0" smtClean="0">
                <a:solidFill>
                  <a:srgbClr val="AA0000"/>
                </a:solidFill>
                <a:latin typeface="Arial" panose="020B0604020202020204" pitchFamily="34" charset="0"/>
                <a:cs typeface="Arial" panose="020B0604020202020204" pitchFamily="34" charset="0"/>
              </a:rPr>
              <a:t> un lien entre le </a:t>
            </a:r>
            <a:r>
              <a:rPr lang="en-US" sz="3400" b="1" dirty="0" err="1" smtClean="0">
                <a:solidFill>
                  <a:srgbClr val="AA0000"/>
                </a:solidFill>
                <a:latin typeface="Arial" panose="020B0604020202020204" pitchFamily="34" charset="0"/>
                <a:cs typeface="Arial" panose="020B0604020202020204" pitchFamily="34" charset="0"/>
              </a:rPr>
              <a:t>discours</a:t>
            </a:r>
            <a:r>
              <a:rPr lang="en-US" sz="3400" b="1" dirty="0" smtClean="0">
                <a:solidFill>
                  <a:srgbClr val="AA0000"/>
                </a:solidFill>
                <a:latin typeface="Arial" panose="020B0604020202020204" pitchFamily="34" charset="0"/>
                <a:cs typeface="Arial" panose="020B0604020202020204" pitchFamily="34" charset="0"/>
              </a:rPr>
              <a:t> du </a:t>
            </a:r>
            <a:r>
              <a:rPr lang="en-US" sz="3400" b="1" dirty="0" err="1" smtClean="0">
                <a:solidFill>
                  <a:srgbClr val="AA0000"/>
                </a:solidFill>
                <a:latin typeface="Arial" panose="020B0604020202020204" pitchFamily="34" charset="0"/>
                <a:cs typeface="Arial" panose="020B0604020202020204" pitchFamily="34" charset="0"/>
              </a:rPr>
              <a:t>sujet</a:t>
            </a:r>
            <a:r>
              <a:rPr lang="en-US" sz="3400" b="1" dirty="0" smtClean="0">
                <a:solidFill>
                  <a:srgbClr val="AA0000"/>
                </a:solidFill>
                <a:latin typeface="Arial" panose="020B0604020202020204" pitchFamily="34" charset="0"/>
                <a:cs typeface="Arial" panose="020B0604020202020204" pitchFamily="34" charset="0"/>
              </a:rPr>
              <a:t> et le </a:t>
            </a:r>
            <a:r>
              <a:rPr lang="en-US" sz="3400" b="1" dirty="0" err="1" smtClean="0">
                <a:solidFill>
                  <a:srgbClr val="AA0000"/>
                </a:solidFill>
                <a:latin typeface="Arial" panose="020B0604020202020204" pitchFamily="34" charset="0"/>
                <a:cs typeface="Arial" panose="020B0604020202020204" pitchFamily="34" charset="0"/>
              </a:rPr>
              <a:t>fonctionnement</a:t>
            </a:r>
            <a:r>
              <a:rPr lang="en-US" sz="3400" b="1" dirty="0" smtClean="0">
                <a:solidFill>
                  <a:srgbClr val="AA0000"/>
                </a:solidFill>
                <a:latin typeface="Arial" panose="020B0604020202020204" pitchFamily="34" charset="0"/>
                <a:cs typeface="Arial" panose="020B0604020202020204" pitchFamily="34" charset="0"/>
              </a:rPr>
              <a:t> de </a:t>
            </a:r>
            <a:r>
              <a:rPr lang="en-US" sz="3400" b="1" dirty="0" err="1" smtClean="0">
                <a:solidFill>
                  <a:srgbClr val="AA0000"/>
                </a:solidFill>
                <a:latin typeface="Arial" panose="020B0604020202020204" pitchFamily="34" charset="0"/>
                <a:cs typeface="Arial" panose="020B0604020202020204" pitchFamily="34" charset="0"/>
              </a:rPr>
              <a:t>sa</a:t>
            </a:r>
            <a:r>
              <a:rPr lang="en-US" sz="3400" b="1" dirty="0" smtClean="0">
                <a:solidFill>
                  <a:srgbClr val="AA0000"/>
                </a:solidFill>
                <a:latin typeface="Arial" panose="020B0604020202020204" pitchFamily="34" charset="0"/>
                <a:cs typeface="Arial" panose="020B0604020202020204" pitchFamily="34" charset="0"/>
              </a:rPr>
              <a:t> </a:t>
            </a:r>
            <a:r>
              <a:rPr lang="en-US" sz="3400" b="1" dirty="0" err="1" smtClean="0">
                <a:solidFill>
                  <a:srgbClr val="AA0000"/>
                </a:solidFill>
                <a:latin typeface="Arial" panose="020B0604020202020204" pitchFamily="34" charset="0"/>
                <a:cs typeface="Arial" panose="020B0604020202020204" pitchFamily="34" charset="0"/>
              </a:rPr>
              <a:t>pensée</a:t>
            </a:r>
            <a:r>
              <a:rPr lang="en-US" sz="3400" b="1" dirty="0" smtClean="0">
                <a:solidFill>
                  <a:srgbClr val="AA0000"/>
                </a:solidFill>
                <a:latin typeface="Arial" panose="020B0604020202020204" pitchFamily="34" charset="0"/>
                <a:cs typeface="Arial" panose="020B0604020202020204" pitchFamily="34" charset="0"/>
              </a:rPr>
              <a:t>.</a:t>
            </a:r>
            <a:endParaRPr lang="en-US" sz="3400" b="1" dirty="0">
              <a:solidFill>
                <a:srgbClr val="AA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160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b="1" dirty="0" smtClean="0">
                <a:solidFill>
                  <a:srgbClr val="AA0000"/>
                </a:solidFill>
                <a:latin typeface="Arial"/>
              </a:rPr>
              <a:t>Les invariants de </a:t>
            </a:r>
            <a:br>
              <a:rPr lang="en-US" b="1" dirty="0" smtClean="0">
                <a:solidFill>
                  <a:srgbClr val="AA0000"/>
                </a:solidFill>
                <a:latin typeface="Arial"/>
              </a:rPr>
            </a:br>
            <a:r>
              <a:rPr lang="en-US" b="1" dirty="0" err="1" smtClean="0">
                <a:solidFill>
                  <a:srgbClr val="AA0000"/>
                </a:solidFill>
                <a:latin typeface="Arial"/>
              </a:rPr>
              <a:t>l’entretien</a:t>
            </a:r>
            <a:r>
              <a:rPr lang="en-US" b="1" dirty="0" smtClean="0">
                <a:solidFill>
                  <a:srgbClr val="AA0000"/>
                </a:solidFill>
                <a:latin typeface="Arial"/>
              </a:rPr>
              <a:t> </a:t>
            </a:r>
            <a:r>
              <a:rPr lang="en-US" b="1" dirty="0" err="1" smtClean="0">
                <a:solidFill>
                  <a:srgbClr val="AA0000"/>
                </a:solidFill>
                <a:latin typeface="Arial"/>
              </a:rPr>
              <a:t>clinique</a:t>
            </a:r>
            <a:endParaRPr lang="en-US" b="1" dirty="0">
              <a:solidFill>
                <a:srgbClr val="AA0000"/>
              </a:solidFill>
              <a:latin typeface="Arial"/>
            </a:endParaRPr>
          </a:p>
        </p:txBody>
      </p:sp>
      <p:sp>
        <p:nvSpPr>
          <p:cNvPr id="6" name="Content Placeholder 2"/>
          <p:cNvSpPr>
            <a:spLocks noGrp="1"/>
          </p:cNvSpPr>
          <p:nvPr>
            <p:ph idx="1"/>
          </p:nvPr>
        </p:nvSpPr>
        <p:spPr>
          <a:xfrm>
            <a:off x="457200" y="1600200"/>
            <a:ext cx="8229600" cy="4525963"/>
          </a:xfrm>
        </p:spPr>
        <p:txBody>
          <a:bodyPr/>
          <a:lstStyle/>
          <a:p>
            <a:r>
              <a:rPr lang="en-US" dirty="0" smtClean="0">
                <a:latin typeface="Arial"/>
              </a:rPr>
              <a:t>La position des fauteuils</a:t>
            </a:r>
          </a:p>
          <a:p>
            <a:r>
              <a:rPr lang="en-US" dirty="0" smtClean="0">
                <a:latin typeface="Arial"/>
              </a:rPr>
              <a:t>La position du patient</a:t>
            </a:r>
          </a:p>
          <a:p>
            <a:r>
              <a:rPr lang="en-US" dirty="0" smtClean="0">
                <a:latin typeface="Arial"/>
              </a:rPr>
              <a:t>Le </a:t>
            </a:r>
            <a:r>
              <a:rPr lang="en-US" dirty="0" err="1" smtClean="0">
                <a:latin typeface="Arial"/>
              </a:rPr>
              <a:t>nombre</a:t>
            </a:r>
            <a:r>
              <a:rPr lang="en-US" dirty="0" smtClean="0">
                <a:latin typeface="Arial"/>
              </a:rPr>
              <a:t> et la </a:t>
            </a:r>
            <a:r>
              <a:rPr lang="en-US" dirty="0" err="1" smtClean="0">
                <a:latin typeface="Arial"/>
              </a:rPr>
              <a:t>durée</a:t>
            </a:r>
            <a:r>
              <a:rPr lang="en-US" dirty="0" smtClean="0">
                <a:latin typeface="Arial"/>
              </a:rPr>
              <a:t> des séances</a:t>
            </a:r>
          </a:p>
          <a:p>
            <a:r>
              <a:rPr lang="en-US" dirty="0" smtClean="0">
                <a:latin typeface="Arial"/>
              </a:rPr>
              <a:t>La </a:t>
            </a:r>
            <a:r>
              <a:rPr lang="en-US" dirty="0" err="1" smtClean="0">
                <a:latin typeface="Arial"/>
              </a:rPr>
              <a:t>durée</a:t>
            </a:r>
            <a:r>
              <a:rPr lang="en-US" dirty="0" smtClean="0">
                <a:latin typeface="Arial"/>
              </a:rPr>
              <a:t> de la </a:t>
            </a:r>
            <a:r>
              <a:rPr lang="en-US" dirty="0" err="1" smtClean="0">
                <a:latin typeface="Arial"/>
              </a:rPr>
              <a:t>thérapie</a:t>
            </a:r>
            <a:endParaRPr lang="en-US" dirty="0" smtClean="0">
              <a:latin typeface="Arial"/>
            </a:endParaRPr>
          </a:p>
          <a:p>
            <a:r>
              <a:rPr lang="en-US" dirty="0" err="1" smtClean="0">
                <a:latin typeface="Arial"/>
              </a:rPr>
              <a:t>L’attitude</a:t>
            </a:r>
            <a:r>
              <a:rPr lang="en-US" dirty="0" smtClean="0">
                <a:latin typeface="Arial"/>
              </a:rPr>
              <a:t> du </a:t>
            </a:r>
            <a:r>
              <a:rPr lang="en-US" dirty="0" err="1" smtClean="0">
                <a:latin typeface="Arial"/>
              </a:rPr>
              <a:t>clinicien</a:t>
            </a:r>
            <a:r>
              <a:rPr lang="en-US" dirty="0" smtClean="0">
                <a:latin typeface="Arial"/>
              </a:rPr>
              <a:t> (directive, semi- directive, non directive..)</a:t>
            </a:r>
          </a:p>
          <a:p>
            <a:r>
              <a:rPr lang="en-US" dirty="0" smtClean="0">
                <a:latin typeface="Arial"/>
              </a:rPr>
              <a:t>Le </a:t>
            </a:r>
            <a:r>
              <a:rPr lang="en-US" dirty="0" err="1" smtClean="0">
                <a:latin typeface="Arial"/>
              </a:rPr>
              <a:t>système</a:t>
            </a:r>
            <a:r>
              <a:rPr lang="en-US" dirty="0" smtClean="0">
                <a:latin typeface="Arial"/>
              </a:rPr>
              <a:t> de </a:t>
            </a:r>
            <a:r>
              <a:rPr lang="en-US" dirty="0" err="1" smtClean="0">
                <a:latin typeface="Arial"/>
              </a:rPr>
              <a:t>pensée</a:t>
            </a:r>
            <a:r>
              <a:rPr lang="en-US" dirty="0" smtClean="0">
                <a:latin typeface="Arial"/>
              </a:rPr>
              <a:t> du </a:t>
            </a:r>
            <a:r>
              <a:rPr lang="en-US" dirty="0" err="1" smtClean="0">
                <a:latin typeface="Arial"/>
              </a:rPr>
              <a:t>clinicien</a:t>
            </a:r>
            <a:endParaRPr lang="en-US" dirty="0" smtClean="0">
              <a:latin typeface="Arial"/>
            </a:endParaRPr>
          </a:p>
          <a:p>
            <a:endParaRPr lang="en-US" dirty="0" smtClean="0"/>
          </a:p>
          <a:p>
            <a:endParaRPr lang="en-US" dirty="0"/>
          </a:p>
        </p:txBody>
      </p:sp>
    </p:spTree>
    <p:extLst>
      <p:ext uri="{BB962C8B-B14F-4D97-AF65-F5344CB8AC3E}">
        <p14:creationId xmlns:p14="http://schemas.microsoft.com/office/powerpoint/2010/main" val="2552964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75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7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1750"/>
                                        <p:tgtEl>
                                          <p:spTgt spid="6">
                                            <p:txEl>
                                              <p:pRg st="0" end="0"/>
                                            </p:txEl>
                                          </p:spTgt>
                                        </p:tgtEl>
                                      </p:cBhvr>
                                    </p:animEffect>
                                  </p:childTnLst>
                                </p:cTn>
                              </p:par>
                            </p:childTnLst>
                          </p:cTn>
                        </p:par>
                        <p:par>
                          <p:cTn id="16" fill="hold">
                            <p:stCondLst>
                              <p:cond delay="2750"/>
                            </p:stCondLst>
                            <p:childTnLst>
                              <p:par>
                                <p:cTn id="17" presetID="53" presetClass="entr" presetSubtype="16"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75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175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1750"/>
                                        <p:tgtEl>
                                          <p:spTgt spid="6">
                                            <p:txEl>
                                              <p:pRg st="1" end="1"/>
                                            </p:txEl>
                                          </p:spTgt>
                                        </p:tgtEl>
                                      </p:cBhvr>
                                    </p:animEffect>
                                  </p:childTnLst>
                                </p:cTn>
                              </p:par>
                            </p:childTnLst>
                          </p:cTn>
                        </p:par>
                        <p:par>
                          <p:cTn id="22" fill="hold">
                            <p:stCondLst>
                              <p:cond delay="4500"/>
                            </p:stCondLst>
                            <p:childTnLst>
                              <p:par>
                                <p:cTn id="23" presetID="53" presetClass="entr" presetSubtype="16"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175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175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7" dur="1750"/>
                                        <p:tgtEl>
                                          <p:spTgt spid="6">
                                            <p:txEl>
                                              <p:pRg st="2" end="2"/>
                                            </p:txEl>
                                          </p:spTgt>
                                        </p:tgtEl>
                                      </p:cBhvr>
                                    </p:animEffect>
                                  </p:childTnLst>
                                </p:cTn>
                              </p:par>
                            </p:childTnLst>
                          </p:cTn>
                        </p:par>
                        <p:par>
                          <p:cTn id="28" fill="hold">
                            <p:stCondLst>
                              <p:cond delay="6250"/>
                            </p:stCondLst>
                            <p:childTnLst>
                              <p:par>
                                <p:cTn id="29" presetID="53" presetClass="entr" presetSubtype="16"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75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75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3" dur="1750"/>
                                        <p:tgtEl>
                                          <p:spTgt spid="6">
                                            <p:txEl>
                                              <p:pRg st="3" end="3"/>
                                            </p:txEl>
                                          </p:spTgt>
                                        </p:tgtEl>
                                      </p:cBhvr>
                                    </p:animEffect>
                                  </p:childTnLst>
                                </p:cTn>
                              </p:par>
                            </p:childTnLst>
                          </p:cTn>
                        </p:par>
                        <p:par>
                          <p:cTn id="34" fill="hold">
                            <p:stCondLst>
                              <p:cond delay="8000"/>
                            </p:stCondLst>
                            <p:childTnLst>
                              <p:par>
                                <p:cTn id="35" presetID="53" presetClass="entr" presetSubtype="16"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1750" fill="hold"/>
                                        <p:tgtEl>
                                          <p:spTgt spid="6">
                                            <p:txEl>
                                              <p:pRg st="4" end="4"/>
                                            </p:txEl>
                                          </p:spTgt>
                                        </p:tgtEl>
                                        <p:attrNameLst>
                                          <p:attrName>ppt_w</p:attrName>
                                        </p:attrNameLst>
                                      </p:cBhvr>
                                      <p:tavLst>
                                        <p:tav tm="0">
                                          <p:val>
                                            <p:fltVal val="0"/>
                                          </p:val>
                                        </p:tav>
                                        <p:tav tm="100000">
                                          <p:val>
                                            <p:strVal val="#ppt_w"/>
                                          </p:val>
                                        </p:tav>
                                      </p:tavLst>
                                    </p:anim>
                                    <p:anim calcmode="lin" valueType="num">
                                      <p:cBhvr>
                                        <p:cTn id="38" dur="175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9" dur="1750"/>
                                        <p:tgtEl>
                                          <p:spTgt spid="6">
                                            <p:txEl>
                                              <p:pRg st="4" end="4"/>
                                            </p:txEl>
                                          </p:spTgt>
                                        </p:tgtEl>
                                      </p:cBhvr>
                                    </p:animEffect>
                                  </p:childTnLst>
                                </p:cTn>
                              </p:par>
                            </p:childTnLst>
                          </p:cTn>
                        </p:par>
                        <p:par>
                          <p:cTn id="40" fill="hold">
                            <p:stCondLst>
                              <p:cond delay="9750"/>
                            </p:stCondLst>
                            <p:childTnLst>
                              <p:par>
                                <p:cTn id="41" presetID="53" presetClass="entr" presetSubtype="16" fill="hold" grpId="0" nodeType="after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175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175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5" dur="17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fontScale="90000"/>
          </a:bodyPr>
          <a:lstStyle/>
          <a:p>
            <a:r>
              <a:rPr lang="en-US" b="1" dirty="0" smtClean="0">
                <a:solidFill>
                  <a:srgbClr val="AA0000"/>
                </a:solidFill>
                <a:latin typeface="Arial" panose="020B0604020202020204" pitchFamily="34" charset="0"/>
                <a:cs typeface="Arial" panose="020B0604020202020204" pitchFamily="34" charset="0"/>
              </a:rPr>
              <a:t>La </a:t>
            </a:r>
            <a:r>
              <a:rPr lang="en-US" b="1" dirty="0" err="1" smtClean="0">
                <a:solidFill>
                  <a:srgbClr val="AA0000"/>
                </a:solidFill>
                <a:latin typeface="Arial" panose="020B0604020202020204" pitchFamily="34" charset="0"/>
                <a:cs typeface="Arial" panose="020B0604020202020204" pitchFamily="34" charset="0"/>
              </a:rPr>
              <a:t>manière</a:t>
            </a:r>
            <a:r>
              <a:rPr lang="en-US" b="1" dirty="0" smtClean="0">
                <a:solidFill>
                  <a:srgbClr val="AA0000"/>
                </a:solidFill>
                <a:latin typeface="Arial" panose="020B0604020202020204" pitchFamily="34" charset="0"/>
                <a:cs typeface="Arial" panose="020B0604020202020204" pitchFamily="34" charset="0"/>
              </a:rPr>
              <a:t> de </a:t>
            </a:r>
            <a:r>
              <a:rPr lang="en-US" b="1" dirty="0" err="1" smtClean="0">
                <a:solidFill>
                  <a:srgbClr val="AA0000"/>
                </a:solidFill>
                <a:latin typeface="Arial" panose="020B0604020202020204" pitchFamily="34" charset="0"/>
                <a:cs typeface="Arial" panose="020B0604020202020204" pitchFamily="34" charset="0"/>
              </a:rPr>
              <a:t>mener</a:t>
            </a:r>
            <a:r>
              <a:rPr lang="en-US" b="1" dirty="0" smtClean="0">
                <a:solidFill>
                  <a:srgbClr val="AA0000"/>
                </a:solidFill>
                <a:latin typeface="Arial" panose="020B0604020202020204" pitchFamily="34" charset="0"/>
                <a:cs typeface="Arial" panose="020B0604020202020204" pitchFamily="34" charset="0"/>
              </a:rPr>
              <a:t> un </a:t>
            </a:r>
            <a:r>
              <a:rPr lang="en-US" b="1" dirty="0" err="1" smtClean="0">
                <a:solidFill>
                  <a:srgbClr val="AA0000"/>
                </a:solidFill>
                <a:latin typeface="Arial" panose="020B0604020202020204" pitchFamily="34" charset="0"/>
                <a:cs typeface="Arial" panose="020B0604020202020204" pitchFamily="34" charset="0"/>
              </a:rPr>
              <a:t>entretien</a:t>
            </a:r>
            <a:r>
              <a:rPr lang="en-US" b="1" dirty="0" smtClean="0">
                <a:solidFill>
                  <a:srgbClr val="AA0000"/>
                </a:solidFill>
                <a:latin typeface="Arial" panose="020B0604020202020204" pitchFamily="34" charset="0"/>
                <a:cs typeface="Arial" panose="020B0604020202020204" pitchFamily="34" charset="0"/>
              </a:rPr>
              <a:t> </a:t>
            </a:r>
            <a:r>
              <a:rPr lang="en-US" b="1" dirty="0" err="1" smtClean="0">
                <a:solidFill>
                  <a:srgbClr val="AA0000"/>
                </a:solidFill>
                <a:latin typeface="Arial" panose="020B0604020202020204" pitchFamily="34" charset="0"/>
                <a:cs typeface="Arial" panose="020B0604020202020204" pitchFamily="34" charset="0"/>
              </a:rPr>
              <a:t>dépend</a:t>
            </a:r>
            <a:r>
              <a:rPr lang="en-US" b="1" dirty="0" smtClean="0">
                <a:solidFill>
                  <a:srgbClr val="AA0000"/>
                </a:solidFill>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2000" y="1772816"/>
            <a:ext cx="7560000" cy="4525963"/>
          </a:xfrm>
        </p:spPr>
        <p:txBody>
          <a:bodyPr>
            <a:normAutofit fontScale="92500" lnSpcReduction="20000"/>
          </a:bodyPr>
          <a:lstStyle/>
          <a:p>
            <a:pPr algn="just"/>
            <a:r>
              <a:rPr lang="en-US" dirty="0" smtClean="0">
                <a:latin typeface="Arial Black"/>
              </a:rPr>
              <a:t>des </a:t>
            </a:r>
            <a:r>
              <a:rPr lang="en-US" dirty="0" err="1" smtClean="0">
                <a:latin typeface="Arial Black"/>
              </a:rPr>
              <a:t>objectifs</a:t>
            </a:r>
            <a:r>
              <a:rPr lang="en-US" dirty="0" smtClean="0">
                <a:latin typeface="Arial Black"/>
              </a:rPr>
              <a:t> </a:t>
            </a:r>
            <a:r>
              <a:rPr lang="en-US" dirty="0" smtClean="0">
                <a:latin typeface="Arial"/>
              </a:rPr>
              <a:t>(diagnostic, </a:t>
            </a:r>
            <a:r>
              <a:rPr lang="en-US" dirty="0" err="1" smtClean="0">
                <a:latin typeface="Arial"/>
              </a:rPr>
              <a:t>recherche</a:t>
            </a:r>
            <a:r>
              <a:rPr lang="en-US" dirty="0" smtClean="0">
                <a:latin typeface="Arial"/>
              </a:rPr>
              <a:t>, </a:t>
            </a:r>
            <a:r>
              <a:rPr lang="en-US" dirty="0" err="1" smtClean="0">
                <a:latin typeface="Arial"/>
              </a:rPr>
              <a:t>thérapeutique</a:t>
            </a:r>
            <a:r>
              <a:rPr lang="en-US" dirty="0" smtClean="0">
                <a:latin typeface="Arial"/>
              </a:rPr>
              <a:t>)</a:t>
            </a:r>
          </a:p>
          <a:p>
            <a:pPr algn="just"/>
            <a:r>
              <a:rPr lang="en-US" dirty="0" smtClean="0">
                <a:latin typeface="Arial Black"/>
              </a:rPr>
              <a:t>Des </a:t>
            </a:r>
            <a:r>
              <a:rPr lang="en-US" dirty="0" err="1" smtClean="0">
                <a:latin typeface="Arial Black"/>
              </a:rPr>
              <a:t>modèles</a:t>
            </a:r>
            <a:r>
              <a:rPr lang="en-US" dirty="0" smtClean="0">
                <a:latin typeface="Arial Black"/>
              </a:rPr>
              <a:t> </a:t>
            </a:r>
            <a:r>
              <a:rPr lang="en-US" dirty="0" err="1" smtClean="0">
                <a:latin typeface="Arial Black"/>
              </a:rPr>
              <a:t>théoriques</a:t>
            </a:r>
            <a:r>
              <a:rPr lang="en-US" dirty="0" smtClean="0">
                <a:latin typeface="Arial Black"/>
              </a:rPr>
              <a:t> </a:t>
            </a:r>
            <a:r>
              <a:rPr lang="en-US" dirty="0" smtClean="0">
                <a:latin typeface="Arial"/>
              </a:rPr>
              <a:t>et de la formation du </a:t>
            </a:r>
            <a:r>
              <a:rPr lang="en-US" dirty="0" err="1" smtClean="0">
                <a:latin typeface="Arial"/>
              </a:rPr>
              <a:t>clinicien</a:t>
            </a:r>
            <a:endParaRPr lang="en-US" dirty="0" smtClean="0">
              <a:latin typeface="Arial"/>
            </a:endParaRPr>
          </a:p>
          <a:p>
            <a:pPr algn="just"/>
            <a:r>
              <a:rPr lang="en-US" dirty="0" smtClean="0">
                <a:latin typeface="Arial"/>
              </a:rPr>
              <a:t>De la </a:t>
            </a:r>
            <a:r>
              <a:rPr lang="en-US" dirty="0" err="1" smtClean="0">
                <a:latin typeface="Arial Black"/>
              </a:rPr>
              <a:t>personnalité</a:t>
            </a:r>
            <a:r>
              <a:rPr lang="en-US" dirty="0" smtClean="0">
                <a:latin typeface="Arial"/>
              </a:rPr>
              <a:t>, de </a:t>
            </a:r>
            <a:r>
              <a:rPr lang="en-US" dirty="0" err="1" smtClean="0">
                <a:latin typeface="Arial"/>
              </a:rPr>
              <a:t>l’âge</a:t>
            </a:r>
            <a:r>
              <a:rPr lang="en-US" dirty="0" smtClean="0">
                <a:latin typeface="Arial"/>
              </a:rPr>
              <a:t> du </a:t>
            </a:r>
            <a:r>
              <a:rPr lang="en-US" dirty="0" err="1" smtClean="0">
                <a:latin typeface="Arial"/>
              </a:rPr>
              <a:t>sujet</a:t>
            </a:r>
            <a:r>
              <a:rPr lang="en-US" dirty="0" smtClean="0">
                <a:latin typeface="Arial"/>
              </a:rPr>
              <a:t> et des interactions</a:t>
            </a:r>
          </a:p>
          <a:p>
            <a:pPr algn="just"/>
            <a:r>
              <a:rPr lang="en-US" dirty="0" smtClean="0">
                <a:latin typeface="Arial"/>
              </a:rPr>
              <a:t>De la </a:t>
            </a:r>
            <a:r>
              <a:rPr lang="en-US" dirty="0" err="1" smtClean="0">
                <a:latin typeface="Arial Black"/>
              </a:rPr>
              <a:t>demande</a:t>
            </a:r>
            <a:r>
              <a:rPr lang="en-US" dirty="0" smtClean="0">
                <a:latin typeface="Arial"/>
              </a:rPr>
              <a:t> (le </a:t>
            </a:r>
            <a:r>
              <a:rPr lang="en-US" dirty="0" err="1" smtClean="0">
                <a:latin typeface="Arial"/>
              </a:rPr>
              <a:t>sujet</a:t>
            </a:r>
            <a:r>
              <a:rPr lang="en-US" dirty="0" smtClean="0">
                <a:latin typeface="Arial"/>
              </a:rPr>
              <a:t>? </a:t>
            </a:r>
            <a:r>
              <a:rPr lang="en-US" dirty="0" err="1" smtClean="0">
                <a:latin typeface="Arial"/>
              </a:rPr>
              <a:t>sa</a:t>
            </a:r>
            <a:r>
              <a:rPr lang="en-US" dirty="0" smtClean="0">
                <a:latin typeface="Arial"/>
              </a:rPr>
              <a:t> </a:t>
            </a:r>
            <a:r>
              <a:rPr lang="en-US" dirty="0" err="1" smtClean="0">
                <a:latin typeface="Arial"/>
              </a:rPr>
              <a:t>famille</a:t>
            </a:r>
            <a:r>
              <a:rPr lang="en-US" dirty="0" smtClean="0">
                <a:latin typeface="Arial"/>
              </a:rPr>
              <a:t>?, </a:t>
            </a:r>
            <a:r>
              <a:rPr lang="en-US" dirty="0" err="1" smtClean="0">
                <a:latin typeface="Arial"/>
              </a:rPr>
              <a:t>l’institution</a:t>
            </a:r>
            <a:r>
              <a:rPr lang="en-US" dirty="0" smtClean="0">
                <a:latin typeface="Arial"/>
              </a:rPr>
              <a:t>?)</a:t>
            </a:r>
          </a:p>
          <a:p>
            <a:pPr algn="just"/>
            <a:r>
              <a:rPr lang="en-US" dirty="0" smtClean="0">
                <a:latin typeface="Arial"/>
              </a:rPr>
              <a:t>Des </a:t>
            </a:r>
            <a:r>
              <a:rPr lang="en-US" dirty="0" smtClean="0">
                <a:latin typeface="Arial Black"/>
              </a:rPr>
              <a:t>conditions</a:t>
            </a:r>
            <a:r>
              <a:rPr lang="en-US" dirty="0" smtClean="0">
                <a:latin typeface="Arial"/>
              </a:rPr>
              <a:t> de </a:t>
            </a:r>
            <a:r>
              <a:rPr lang="en-US" dirty="0" err="1" smtClean="0">
                <a:latin typeface="Arial"/>
              </a:rPr>
              <a:t>l’entretien</a:t>
            </a:r>
            <a:r>
              <a:rPr lang="en-US" dirty="0" smtClean="0">
                <a:latin typeface="Arial"/>
              </a:rPr>
              <a:t> (consultation, </a:t>
            </a:r>
            <a:r>
              <a:rPr lang="en-US" dirty="0" err="1" smtClean="0">
                <a:latin typeface="Arial"/>
              </a:rPr>
              <a:t>hospitalisation</a:t>
            </a:r>
            <a:r>
              <a:rPr lang="en-US" dirty="0" smtClean="0">
                <a:latin typeface="Arial"/>
              </a:rPr>
              <a:t>, </a:t>
            </a:r>
            <a:r>
              <a:rPr lang="en-US" dirty="0" err="1" smtClean="0">
                <a:latin typeface="Arial"/>
              </a:rPr>
              <a:t>crise</a:t>
            </a:r>
            <a:r>
              <a:rPr lang="en-US" dirty="0" smtClean="0">
                <a:latin typeface="Arial"/>
              </a:rPr>
              <a:t>…)</a:t>
            </a:r>
            <a:endParaRPr lang="en-US" dirty="0">
              <a:latin typeface="Arial"/>
            </a:endParaRPr>
          </a:p>
        </p:txBody>
      </p:sp>
    </p:spTree>
    <p:extLst>
      <p:ext uri="{BB962C8B-B14F-4D97-AF65-F5344CB8AC3E}">
        <p14:creationId xmlns:p14="http://schemas.microsoft.com/office/powerpoint/2010/main" val="1642111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7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750"/>
                                        <p:tgtEl>
                                          <p:spTgt spid="3">
                                            <p:txEl>
                                              <p:pRg st="0" end="0"/>
                                            </p:txEl>
                                          </p:spTgt>
                                        </p:tgtEl>
                                      </p:cBhvr>
                                    </p:animEffect>
                                  </p:childTnLst>
                                </p:cTn>
                              </p:par>
                            </p:childTnLst>
                          </p:cTn>
                        </p:par>
                        <p:par>
                          <p:cTn id="17" fill="hold">
                            <p:stCondLst>
                              <p:cond delay="275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75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75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750"/>
                                        <p:tgtEl>
                                          <p:spTgt spid="3">
                                            <p:txEl>
                                              <p:pRg st="1" end="1"/>
                                            </p:txEl>
                                          </p:spTgt>
                                        </p:tgtEl>
                                      </p:cBhvr>
                                    </p:animEffect>
                                  </p:childTnLst>
                                </p:cTn>
                              </p:par>
                            </p:childTnLst>
                          </p:cTn>
                        </p:par>
                        <p:par>
                          <p:cTn id="24" fill="hold">
                            <p:stCondLst>
                              <p:cond delay="45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75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750"/>
                                        <p:tgtEl>
                                          <p:spTgt spid="3">
                                            <p:txEl>
                                              <p:pRg st="2" end="2"/>
                                            </p:txEl>
                                          </p:spTgt>
                                        </p:tgtEl>
                                      </p:cBhvr>
                                    </p:animEffect>
                                  </p:childTnLst>
                                </p:cTn>
                              </p:par>
                            </p:childTnLst>
                          </p:cTn>
                        </p:par>
                        <p:par>
                          <p:cTn id="31" fill="hold">
                            <p:stCondLst>
                              <p:cond delay="625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75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75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750"/>
                                        <p:tgtEl>
                                          <p:spTgt spid="3">
                                            <p:txEl>
                                              <p:pRg st="3" end="3"/>
                                            </p:txEl>
                                          </p:spTgt>
                                        </p:tgtEl>
                                      </p:cBhvr>
                                    </p:animEffect>
                                  </p:childTnLst>
                                </p:cTn>
                              </p:par>
                            </p:childTnLst>
                          </p:cTn>
                        </p:par>
                        <p:par>
                          <p:cTn id="38" fill="hold">
                            <p:stCondLst>
                              <p:cond delay="8000"/>
                            </p:stCondLst>
                            <p:childTnLst>
                              <p:par>
                                <p:cTn id="39" presetID="31"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75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75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75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611560" y="1135285"/>
            <a:ext cx="8229600" cy="4525963"/>
          </a:xfrm>
        </p:spPr>
        <p:txBody>
          <a:bodyPr/>
          <a:lstStyle/>
          <a:p>
            <a:r>
              <a:rPr lang="en-US" dirty="0" err="1" smtClean="0">
                <a:latin typeface="Arial"/>
              </a:rPr>
              <a:t>L’empathie</a:t>
            </a:r>
            <a:r>
              <a:rPr lang="en-US" dirty="0" smtClean="0">
                <a:latin typeface="Arial"/>
              </a:rPr>
              <a:t> </a:t>
            </a:r>
            <a:r>
              <a:rPr lang="en-US" dirty="0" err="1" smtClean="0">
                <a:latin typeface="Arial"/>
              </a:rPr>
              <a:t>n’est</a:t>
            </a:r>
            <a:r>
              <a:rPr lang="en-US" dirty="0" smtClean="0">
                <a:latin typeface="Arial"/>
              </a:rPr>
              <a:t> pas la </a:t>
            </a:r>
            <a:r>
              <a:rPr lang="en-US" dirty="0" err="1" smtClean="0">
                <a:latin typeface="Arial"/>
              </a:rPr>
              <a:t>sympathie</a:t>
            </a:r>
            <a:r>
              <a:rPr lang="en-US" dirty="0" smtClean="0">
                <a:latin typeface="Arial"/>
              </a:rPr>
              <a:t>. Il ne </a:t>
            </a:r>
            <a:r>
              <a:rPr lang="en-US" dirty="0" err="1" smtClean="0">
                <a:latin typeface="Arial"/>
              </a:rPr>
              <a:t>s’agit</a:t>
            </a:r>
            <a:r>
              <a:rPr lang="en-US" dirty="0" smtClean="0">
                <a:latin typeface="Arial"/>
              </a:rPr>
              <a:t> pas de </a:t>
            </a:r>
            <a:r>
              <a:rPr lang="en-US" dirty="0" err="1" smtClean="0">
                <a:latin typeface="Arial"/>
              </a:rPr>
              <a:t>partager</a:t>
            </a:r>
            <a:r>
              <a:rPr lang="en-US" dirty="0" smtClean="0">
                <a:latin typeface="Arial"/>
              </a:rPr>
              <a:t> les sentiments du patient </a:t>
            </a:r>
            <a:r>
              <a:rPr lang="en-US" dirty="0" err="1" smtClean="0">
                <a:latin typeface="Arial"/>
              </a:rPr>
              <a:t>ou</a:t>
            </a:r>
            <a:r>
              <a:rPr lang="en-US" dirty="0" smtClean="0">
                <a:latin typeface="Arial"/>
              </a:rPr>
              <a:t> </a:t>
            </a:r>
            <a:r>
              <a:rPr lang="en-US" dirty="0" err="1" smtClean="0">
                <a:latin typeface="Arial"/>
              </a:rPr>
              <a:t>ses</a:t>
            </a:r>
            <a:r>
              <a:rPr lang="en-US" dirty="0" smtClean="0">
                <a:latin typeface="Arial"/>
              </a:rPr>
              <a:t> </a:t>
            </a:r>
            <a:r>
              <a:rPr lang="en-US" dirty="0" err="1" smtClean="0">
                <a:latin typeface="Arial"/>
              </a:rPr>
              <a:t>croyances</a:t>
            </a:r>
            <a:r>
              <a:rPr lang="en-US" dirty="0" smtClean="0">
                <a:latin typeface="Arial"/>
              </a:rPr>
              <a:t> </a:t>
            </a:r>
            <a:r>
              <a:rPr lang="en-US" dirty="0" err="1" smtClean="0">
                <a:latin typeface="Arial"/>
              </a:rPr>
              <a:t>mais</a:t>
            </a:r>
            <a:r>
              <a:rPr lang="en-US" dirty="0" smtClean="0">
                <a:latin typeface="Arial"/>
              </a:rPr>
              <a:t> de se </a:t>
            </a:r>
            <a:r>
              <a:rPr lang="en-US" dirty="0" smtClean="0">
                <a:solidFill>
                  <a:srgbClr val="AA0000"/>
                </a:solidFill>
                <a:latin typeface="Arial Black"/>
              </a:rPr>
              <a:t>REPRÉSENTER</a:t>
            </a:r>
            <a:r>
              <a:rPr lang="en-US" dirty="0" smtClean="0">
                <a:latin typeface="Arial"/>
              </a:rPr>
              <a:t> </a:t>
            </a:r>
            <a:r>
              <a:rPr lang="en-US" dirty="0" err="1" smtClean="0">
                <a:latin typeface="Arial"/>
              </a:rPr>
              <a:t>ses</a:t>
            </a:r>
            <a:r>
              <a:rPr lang="en-US" dirty="0" smtClean="0">
                <a:latin typeface="Arial"/>
              </a:rPr>
              <a:t> sentiments, </a:t>
            </a:r>
            <a:r>
              <a:rPr lang="en-US" dirty="0" err="1" smtClean="0">
                <a:latin typeface="Arial"/>
              </a:rPr>
              <a:t>ses</a:t>
            </a:r>
            <a:r>
              <a:rPr lang="en-US" dirty="0" smtClean="0">
                <a:latin typeface="Arial"/>
              </a:rPr>
              <a:t> </a:t>
            </a:r>
            <a:r>
              <a:rPr lang="en-US" dirty="0" err="1" smtClean="0">
                <a:latin typeface="Arial"/>
              </a:rPr>
              <a:t>désirs</a:t>
            </a:r>
            <a:r>
              <a:rPr lang="en-US" dirty="0" smtClean="0">
                <a:latin typeface="Arial"/>
              </a:rPr>
              <a:t>, </a:t>
            </a:r>
            <a:r>
              <a:rPr lang="en-US" dirty="0" err="1" smtClean="0">
                <a:latin typeface="Arial"/>
              </a:rPr>
              <a:t>ses</a:t>
            </a:r>
            <a:r>
              <a:rPr lang="en-US" dirty="0" smtClean="0">
                <a:latin typeface="Arial"/>
              </a:rPr>
              <a:t> </a:t>
            </a:r>
            <a:r>
              <a:rPr lang="en-US" dirty="0" err="1" smtClean="0">
                <a:latin typeface="Arial"/>
              </a:rPr>
              <a:t>croyances</a:t>
            </a:r>
            <a:r>
              <a:rPr lang="en-US" dirty="0" smtClean="0">
                <a:latin typeface="Arial"/>
              </a:rPr>
              <a:t>.</a:t>
            </a:r>
          </a:p>
          <a:p>
            <a:r>
              <a:rPr lang="en-US" dirty="0" smtClean="0">
                <a:latin typeface="Arial"/>
              </a:rPr>
              <a:t>On </a:t>
            </a:r>
            <a:r>
              <a:rPr lang="en-US" dirty="0" err="1" smtClean="0">
                <a:latin typeface="Arial"/>
              </a:rPr>
              <a:t>peut</a:t>
            </a:r>
            <a:r>
              <a:rPr lang="en-US" dirty="0" smtClean="0">
                <a:latin typeface="Arial"/>
              </a:rPr>
              <a:t> se </a:t>
            </a:r>
            <a:r>
              <a:rPr lang="en-US" dirty="0" err="1" smtClean="0">
                <a:latin typeface="Arial"/>
              </a:rPr>
              <a:t>laisser</a:t>
            </a:r>
            <a:r>
              <a:rPr lang="en-US" dirty="0" smtClean="0">
                <a:latin typeface="Arial"/>
              </a:rPr>
              <a:t> </a:t>
            </a:r>
            <a:r>
              <a:rPr lang="en-US" dirty="0" err="1" smtClean="0">
                <a:latin typeface="Arial"/>
              </a:rPr>
              <a:t>aller</a:t>
            </a:r>
            <a:r>
              <a:rPr lang="en-US" dirty="0" smtClean="0">
                <a:latin typeface="Arial"/>
              </a:rPr>
              <a:t> </a:t>
            </a:r>
            <a:r>
              <a:rPr lang="en-US" dirty="0" err="1" smtClean="0">
                <a:latin typeface="Arial"/>
              </a:rPr>
              <a:t>à</a:t>
            </a:r>
            <a:r>
              <a:rPr lang="en-US" dirty="0" smtClean="0">
                <a:latin typeface="Arial"/>
              </a:rPr>
              <a:t> </a:t>
            </a:r>
            <a:r>
              <a:rPr lang="en-US" dirty="0" err="1" smtClean="0">
                <a:latin typeface="Arial"/>
              </a:rPr>
              <a:t>sentir</a:t>
            </a:r>
            <a:r>
              <a:rPr lang="en-US" dirty="0" smtClean="0">
                <a:latin typeface="Arial"/>
              </a:rPr>
              <a:t> </a:t>
            </a:r>
            <a:r>
              <a:rPr lang="en-US" dirty="0" err="1" smtClean="0">
                <a:latin typeface="Arial"/>
              </a:rPr>
              <a:t>ce</a:t>
            </a:r>
            <a:r>
              <a:rPr lang="en-US" dirty="0" smtClean="0">
                <a:latin typeface="Arial"/>
              </a:rPr>
              <a:t> </a:t>
            </a:r>
            <a:r>
              <a:rPr lang="en-US" dirty="0" err="1" smtClean="0">
                <a:latin typeface="Arial"/>
              </a:rPr>
              <a:t>que</a:t>
            </a:r>
            <a:r>
              <a:rPr lang="en-US" dirty="0" smtClean="0">
                <a:latin typeface="Arial"/>
              </a:rPr>
              <a:t> </a:t>
            </a:r>
            <a:r>
              <a:rPr lang="en-US" dirty="0" err="1" smtClean="0">
                <a:latin typeface="Arial"/>
              </a:rPr>
              <a:t>pense</a:t>
            </a:r>
            <a:r>
              <a:rPr lang="en-US" dirty="0" smtClean="0">
                <a:latin typeface="Arial"/>
              </a:rPr>
              <a:t> le </a:t>
            </a:r>
            <a:r>
              <a:rPr lang="en-US" dirty="0" err="1" smtClean="0">
                <a:latin typeface="Arial"/>
              </a:rPr>
              <a:t>sujet</a:t>
            </a:r>
            <a:r>
              <a:rPr lang="en-US" dirty="0" smtClean="0">
                <a:latin typeface="Arial"/>
              </a:rPr>
              <a:t> </a:t>
            </a:r>
            <a:r>
              <a:rPr lang="en-US" dirty="0" err="1" smtClean="0">
                <a:latin typeface="Arial"/>
              </a:rPr>
              <a:t>mais</a:t>
            </a:r>
            <a:r>
              <a:rPr lang="en-US" dirty="0" smtClean="0">
                <a:latin typeface="Arial"/>
              </a:rPr>
              <a:t> pas </a:t>
            </a:r>
            <a:r>
              <a:rPr lang="en-US" dirty="0" err="1" smtClean="0">
                <a:latin typeface="Arial"/>
              </a:rPr>
              <a:t>d’identification</a:t>
            </a:r>
            <a:r>
              <a:rPr lang="en-US" dirty="0" smtClean="0">
                <a:latin typeface="Arial"/>
              </a:rPr>
              <a:t> active ! “</a:t>
            </a:r>
            <a:r>
              <a:rPr lang="en-US" dirty="0" err="1" smtClean="0">
                <a:latin typeface="Arial"/>
              </a:rPr>
              <a:t>que</a:t>
            </a:r>
            <a:r>
              <a:rPr lang="en-US" dirty="0" smtClean="0">
                <a:latin typeface="Arial"/>
              </a:rPr>
              <a:t> </a:t>
            </a:r>
            <a:r>
              <a:rPr lang="en-US" dirty="0" err="1" smtClean="0">
                <a:latin typeface="Arial"/>
              </a:rPr>
              <a:t>ferais</a:t>
            </a:r>
            <a:r>
              <a:rPr lang="en-US" dirty="0" smtClean="0">
                <a:latin typeface="Arial"/>
              </a:rPr>
              <a:t>-je </a:t>
            </a:r>
            <a:r>
              <a:rPr lang="en-US" dirty="0" err="1" smtClean="0">
                <a:latin typeface="Arial"/>
              </a:rPr>
              <a:t>à</a:t>
            </a:r>
            <a:r>
              <a:rPr lang="en-US" dirty="0" smtClean="0">
                <a:latin typeface="Arial"/>
              </a:rPr>
              <a:t> </a:t>
            </a:r>
            <a:r>
              <a:rPr lang="en-US" dirty="0" err="1" smtClean="0">
                <a:latin typeface="Arial"/>
              </a:rPr>
              <a:t>sa</a:t>
            </a:r>
            <a:r>
              <a:rPr lang="en-US" dirty="0" smtClean="0">
                <a:latin typeface="Arial"/>
              </a:rPr>
              <a:t> place?”</a:t>
            </a:r>
            <a:endParaRPr lang="en-US" dirty="0">
              <a:latin typeface="Arial"/>
            </a:endParaRPr>
          </a:p>
        </p:txBody>
      </p:sp>
    </p:spTree>
    <p:extLst>
      <p:ext uri="{BB962C8B-B14F-4D97-AF65-F5344CB8AC3E}">
        <p14:creationId xmlns:p14="http://schemas.microsoft.com/office/powerpoint/2010/main" val="446843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750"/>
                                        <p:tgtEl>
                                          <p:spTgt spid="2">
                                            <p:txEl>
                                              <p:pRg st="0" end="0"/>
                                            </p:txEl>
                                          </p:spTgt>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908720"/>
            <a:ext cx="8229600" cy="5105400"/>
          </a:xfrm>
          <a:prstGeom prst="rect">
            <a:avLst/>
          </a:prstGeom>
          <a:noFill/>
        </p:spPr>
        <p:txBody>
          <a:bodyPr wrap="square" rtlCol="0">
            <a:noAutofit/>
          </a:bodyPr>
          <a:lstStyle/>
          <a:p>
            <a:r>
              <a:rPr lang="en-US" sz="2400" dirty="0" err="1" smtClean="0">
                <a:latin typeface="Arial"/>
              </a:rPr>
              <a:t>L’entretien</a:t>
            </a:r>
            <a:r>
              <a:rPr lang="en-US" sz="2400" dirty="0" smtClean="0">
                <a:latin typeface="Arial"/>
              </a:rPr>
              <a:t> </a:t>
            </a:r>
            <a:r>
              <a:rPr lang="en-US" sz="2400" dirty="0" err="1" smtClean="0">
                <a:latin typeface="Arial"/>
              </a:rPr>
              <a:t>clinique</a:t>
            </a:r>
            <a:r>
              <a:rPr lang="en-US" sz="2400" dirty="0" smtClean="0">
                <a:latin typeface="Arial"/>
              </a:rPr>
              <a:t> </a:t>
            </a:r>
            <a:r>
              <a:rPr lang="en-US" sz="2400" dirty="0" err="1" smtClean="0">
                <a:latin typeface="Arial"/>
              </a:rPr>
              <a:t>permet</a:t>
            </a:r>
            <a:r>
              <a:rPr lang="en-US" sz="2400" dirty="0" smtClean="0">
                <a:latin typeface="Arial"/>
              </a:rPr>
              <a:t> de </a:t>
            </a:r>
            <a:r>
              <a:rPr lang="en-US" sz="2400" dirty="0" err="1" smtClean="0">
                <a:latin typeface="Arial"/>
              </a:rPr>
              <a:t>recueillir</a:t>
            </a:r>
            <a:r>
              <a:rPr lang="en-US" sz="2400" dirty="0" smtClean="0">
                <a:latin typeface="Arial"/>
              </a:rPr>
              <a:t> des </a:t>
            </a:r>
            <a:r>
              <a:rPr lang="en-US" sz="2400" dirty="0" err="1" smtClean="0">
                <a:latin typeface="Arial"/>
              </a:rPr>
              <a:t>informations</a:t>
            </a:r>
            <a:r>
              <a:rPr lang="en-US" sz="2400" dirty="0" smtClean="0">
                <a:latin typeface="Arial"/>
              </a:rPr>
              <a:t> </a:t>
            </a:r>
            <a:r>
              <a:rPr lang="en-US" sz="2400" dirty="0" err="1" smtClean="0">
                <a:latin typeface="Arial"/>
              </a:rPr>
              <a:t>sur</a:t>
            </a:r>
            <a:r>
              <a:rPr lang="en-US" sz="2400" dirty="0" smtClean="0">
                <a:latin typeface="Arial"/>
              </a:rPr>
              <a:t> le </a:t>
            </a:r>
            <a:r>
              <a:rPr lang="en-US" sz="2400" dirty="0" err="1" smtClean="0">
                <a:latin typeface="Arial"/>
              </a:rPr>
              <a:t>psychisme</a:t>
            </a:r>
            <a:r>
              <a:rPr lang="en-US" sz="2400" dirty="0" smtClean="0">
                <a:latin typeface="Arial"/>
              </a:rPr>
              <a:t> du </a:t>
            </a:r>
            <a:r>
              <a:rPr lang="en-US" sz="2400" dirty="0" err="1" smtClean="0">
                <a:latin typeface="Arial"/>
              </a:rPr>
              <a:t>sujet</a:t>
            </a:r>
            <a:r>
              <a:rPr lang="en-US" sz="2400" dirty="0" smtClean="0">
                <a:latin typeface="Arial"/>
              </a:rPr>
              <a:t>, </a:t>
            </a:r>
            <a:r>
              <a:rPr lang="en-US" sz="2400" dirty="0" err="1" smtClean="0">
                <a:latin typeface="Arial Black"/>
              </a:rPr>
              <a:t>sa</a:t>
            </a:r>
            <a:r>
              <a:rPr lang="en-US" sz="2400" dirty="0" smtClean="0">
                <a:latin typeface="Arial Black"/>
              </a:rPr>
              <a:t> </a:t>
            </a:r>
            <a:r>
              <a:rPr lang="en-US" sz="2400" dirty="0" err="1" smtClean="0">
                <a:latin typeface="Arial Black"/>
              </a:rPr>
              <a:t>subjectivité</a:t>
            </a:r>
            <a:r>
              <a:rPr lang="en-US" sz="2400" dirty="0" smtClean="0">
                <a:latin typeface="Arial"/>
              </a:rPr>
              <a:t>. Celle-çi </a:t>
            </a:r>
            <a:r>
              <a:rPr lang="en-US" sz="2400" dirty="0" err="1" smtClean="0">
                <a:latin typeface="Arial"/>
              </a:rPr>
              <a:t>est</a:t>
            </a:r>
            <a:r>
              <a:rPr lang="en-US" sz="2400" dirty="0" smtClean="0">
                <a:latin typeface="Arial"/>
              </a:rPr>
              <a:t> </a:t>
            </a:r>
            <a:r>
              <a:rPr lang="en-US" sz="2400" dirty="0" err="1" smtClean="0">
                <a:latin typeface="Arial"/>
              </a:rPr>
              <a:t>organisée</a:t>
            </a:r>
            <a:r>
              <a:rPr lang="en-US" sz="2400" dirty="0" smtClean="0">
                <a:latin typeface="Arial"/>
              </a:rPr>
              <a:t> en structures, </a:t>
            </a:r>
            <a:r>
              <a:rPr lang="en-US" sz="2400" dirty="0" err="1" smtClean="0">
                <a:latin typeface="Arial"/>
              </a:rPr>
              <a:t>caractères</a:t>
            </a:r>
            <a:r>
              <a:rPr lang="en-US" sz="2400" dirty="0" smtClean="0">
                <a:latin typeface="Arial"/>
              </a:rPr>
              <a:t> et </a:t>
            </a:r>
            <a:r>
              <a:rPr lang="en-US" sz="2400" dirty="0" err="1" smtClean="0">
                <a:latin typeface="Arial"/>
              </a:rPr>
              <a:t>symptômes</a:t>
            </a:r>
            <a:r>
              <a:rPr lang="en-US" sz="2400" dirty="0" smtClean="0">
                <a:latin typeface="Arial"/>
              </a:rPr>
              <a:t>.</a:t>
            </a:r>
          </a:p>
          <a:p>
            <a:r>
              <a:rPr lang="en-US" sz="2400" dirty="0" smtClean="0">
                <a:latin typeface="Arial"/>
              </a:rPr>
              <a:t>La science des </a:t>
            </a:r>
            <a:r>
              <a:rPr lang="en-US" sz="2400" dirty="0" err="1" smtClean="0">
                <a:latin typeface="Arial"/>
              </a:rPr>
              <a:t>signes</a:t>
            </a:r>
            <a:r>
              <a:rPr lang="en-US" sz="2400" dirty="0" smtClean="0">
                <a:latin typeface="Arial"/>
              </a:rPr>
              <a:t>, </a:t>
            </a:r>
            <a:r>
              <a:rPr lang="en-US" sz="2400" dirty="0" err="1" smtClean="0">
                <a:latin typeface="Arial"/>
              </a:rPr>
              <a:t>ou</a:t>
            </a:r>
            <a:r>
              <a:rPr lang="en-US" sz="2400" dirty="0" smtClean="0">
                <a:latin typeface="Arial"/>
              </a:rPr>
              <a:t> </a:t>
            </a:r>
            <a:r>
              <a:rPr lang="en-US" sz="2400" dirty="0" err="1" smtClean="0">
                <a:latin typeface="Arial Black"/>
              </a:rPr>
              <a:t>sémiologie</a:t>
            </a:r>
            <a:r>
              <a:rPr lang="en-US" sz="2400" dirty="0" smtClean="0">
                <a:latin typeface="Arial"/>
              </a:rPr>
              <a:t> </a:t>
            </a:r>
            <a:r>
              <a:rPr lang="en-US" sz="2400" dirty="0" err="1" smtClean="0">
                <a:latin typeface="Arial"/>
              </a:rPr>
              <a:t>permet</a:t>
            </a:r>
            <a:r>
              <a:rPr lang="en-US" sz="2400" dirty="0" smtClean="0">
                <a:latin typeface="Arial"/>
              </a:rPr>
              <a:t> de les </a:t>
            </a:r>
            <a:r>
              <a:rPr lang="en-US" sz="2400" dirty="0" err="1" smtClean="0">
                <a:latin typeface="Arial"/>
              </a:rPr>
              <a:t>recueillir</a:t>
            </a:r>
            <a:r>
              <a:rPr lang="en-US" sz="2400" dirty="0" smtClean="0">
                <a:latin typeface="Arial"/>
              </a:rPr>
              <a:t>.</a:t>
            </a:r>
          </a:p>
          <a:p>
            <a:r>
              <a:rPr lang="en-US" sz="2400" dirty="0" smtClean="0">
                <a:latin typeface="Arial Black"/>
              </a:rPr>
              <a:t>Manifestations objectives</a:t>
            </a:r>
            <a:r>
              <a:rPr lang="en-US" sz="2400" dirty="0" smtClean="0">
                <a:latin typeface="Arial"/>
              </a:rPr>
              <a:t>: </a:t>
            </a:r>
            <a:r>
              <a:rPr lang="en-US" sz="2400" dirty="0" err="1" smtClean="0">
                <a:latin typeface="Arial"/>
              </a:rPr>
              <a:t>actes</a:t>
            </a:r>
            <a:r>
              <a:rPr lang="en-US" sz="2400" dirty="0" smtClean="0">
                <a:latin typeface="Arial"/>
              </a:rPr>
              <a:t>, </a:t>
            </a:r>
            <a:r>
              <a:rPr lang="en-US" sz="2400" dirty="0" err="1" smtClean="0">
                <a:latin typeface="Arial"/>
              </a:rPr>
              <a:t>gestes</a:t>
            </a:r>
            <a:r>
              <a:rPr lang="en-US" sz="2400" dirty="0" smtClean="0">
                <a:latin typeface="Arial"/>
              </a:rPr>
              <a:t>, </a:t>
            </a:r>
            <a:r>
              <a:rPr lang="en-US" sz="2400" dirty="0" err="1" smtClean="0">
                <a:latin typeface="Arial"/>
              </a:rPr>
              <a:t>émotions</a:t>
            </a:r>
            <a:r>
              <a:rPr lang="en-US" sz="2400" dirty="0" smtClean="0">
                <a:latin typeface="Arial"/>
              </a:rPr>
              <a:t>…</a:t>
            </a:r>
          </a:p>
          <a:p>
            <a:r>
              <a:rPr lang="en-US" sz="2400" dirty="0" smtClean="0">
                <a:latin typeface="Arial Black"/>
              </a:rPr>
              <a:t>Manifestations </a:t>
            </a:r>
            <a:r>
              <a:rPr lang="en-US" sz="2400" dirty="0" err="1" smtClean="0">
                <a:latin typeface="Arial Black"/>
              </a:rPr>
              <a:t>subjectives</a:t>
            </a:r>
            <a:r>
              <a:rPr lang="en-US" sz="2400" dirty="0" smtClean="0">
                <a:latin typeface="Arial"/>
              </a:rPr>
              <a:t>: affects et </a:t>
            </a:r>
            <a:r>
              <a:rPr lang="en-US" sz="2400" dirty="0" err="1" smtClean="0">
                <a:latin typeface="Arial"/>
              </a:rPr>
              <a:t>représentations</a:t>
            </a:r>
            <a:r>
              <a:rPr lang="en-US" sz="2400" dirty="0" smtClean="0">
                <a:latin typeface="Arial"/>
              </a:rPr>
              <a:t> </a:t>
            </a:r>
            <a:r>
              <a:rPr lang="en-US" sz="2400" dirty="0" err="1" smtClean="0">
                <a:latin typeface="Arial"/>
              </a:rPr>
              <a:t>décrits</a:t>
            </a:r>
            <a:r>
              <a:rPr lang="en-US" sz="2400" dirty="0" smtClean="0">
                <a:latin typeface="Arial"/>
              </a:rPr>
              <a:t> par le </a:t>
            </a:r>
            <a:r>
              <a:rPr lang="en-US" sz="2400" dirty="0" err="1" smtClean="0">
                <a:latin typeface="Arial"/>
              </a:rPr>
              <a:t>sujet</a:t>
            </a:r>
            <a:r>
              <a:rPr lang="en-US" sz="2400" dirty="0" smtClean="0">
                <a:latin typeface="Arial"/>
              </a:rPr>
              <a:t> et </a:t>
            </a:r>
            <a:r>
              <a:rPr lang="en-US" sz="2400" dirty="0" err="1" smtClean="0">
                <a:latin typeface="Arial"/>
              </a:rPr>
              <a:t>interprêtés</a:t>
            </a:r>
            <a:r>
              <a:rPr lang="en-US" sz="2400" dirty="0" smtClean="0">
                <a:latin typeface="Arial"/>
              </a:rPr>
              <a:t> par le </a:t>
            </a:r>
            <a:r>
              <a:rPr lang="en-US" sz="2400" dirty="0" err="1" smtClean="0">
                <a:latin typeface="Arial"/>
              </a:rPr>
              <a:t>thérapeute</a:t>
            </a:r>
            <a:r>
              <a:rPr lang="en-US" sz="2400" dirty="0" smtClean="0">
                <a:latin typeface="Arial"/>
              </a:rPr>
              <a:t>.</a:t>
            </a:r>
          </a:p>
          <a:p>
            <a:r>
              <a:rPr lang="en-US" sz="2400" dirty="0" err="1" smtClean="0">
                <a:latin typeface="Arial"/>
              </a:rPr>
              <a:t>Lorsque</a:t>
            </a:r>
            <a:r>
              <a:rPr lang="en-US" sz="2400" dirty="0" smtClean="0">
                <a:latin typeface="Arial"/>
              </a:rPr>
              <a:t> </a:t>
            </a:r>
            <a:r>
              <a:rPr lang="en-US" sz="2400" dirty="0" err="1" smtClean="0">
                <a:latin typeface="Arial"/>
              </a:rPr>
              <a:t>l’entretien</a:t>
            </a:r>
            <a:r>
              <a:rPr lang="en-US" sz="2400" dirty="0" smtClean="0">
                <a:latin typeface="Arial"/>
              </a:rPr>
              <a:t> </a:t>
            </a:r>
            <a:r>
              <a:rPr lang="en-US" sz="2400" dirty="0" err="1" smtClean="0">
                <a:latin typeface="Arial"/>
              </a:rPr>
              <a:t>est</a:t>
            </a:r>
            <a:r>
              <a:rPr lang="en-US" sz="2400" dirty="0" smtClean="0">
                <a:latin typeface="Arial"/>
              </a:rPr>
              <a:t> </a:t>
            </a:r>
            <a:r>
              <a:rPr lang="en-US" sz="2400" dirty="0" err="1" smtClean="0">
                <a:latin typeface="Arial"/>
              </a:rPr>
              <a:t>à</a:t>
            </a:r>
            <a:r>
              <a:rPr lang="en-US" sz="2400" dirty="0" smtClean="0">
                <a:latin typeface="Arial"/>
              </a:rPr>
              <a:t> </a:t>
            </a:r>
            <a:r>
              <a:rPr lang="en-US" sz="2400" dirty="0" err="1" smtClean="0">
                <a:latin typeface="Arial"/>
              </a:rPr>
              <a:t>visée</a:t>
            </a:r>
            <a:r>
              <a:rPr lang="en-US" sz="2400" dirty="0" smtClean="0">
                <a:latin typeface="Arial"/>
              </a:rPr>
              <a:t> </a:t>
            </a:r>
            <a:r>
              <a:rPr lang="en-US" sz="2400" dirty="0" err="1" smtClean="0">
                <a:latin typeface="Arial"/>
              </a:rPr>
              <a:t>diagnostique</a:t>
            </a:r>
            <a:r>
              <a:rPr lang="en-US" sz="2400" dirty="0" smtClean="0">
                <a:latin typeface="Arial"/>
              </a:rPr>
              <a:t>, </a:t>
            </a:r>
            <a:r>
              <a:rPr lang="en-US" sz="2400" dirty="0" err="1" smtClean="0">
                <a:latin typeface="Arial"/>
              </a:rPr>
              <a:t>il</a:t>
            </a:r>
            <a:r>
              <a:rPr lang="en-US" sz="2400" dirty="0" smtClean="0">
                <a:latin typeface="Arial"/>
              </a:rPr>
              <a:t> </a:t>
            </a:r>
            <a:r>
              <a:rPr lang="en-US" sz="2400" dirty="0" err="1" smtClean="0">
                <a:latin typeface="Arial"/>
              </a:rPr>
              <a:t>faut</a:t>
            </a:r>
            <a:r>
              <a:rPr lang="en-US" sz="2400" dirty="0" smtClean="0">
                <a:latin typeface="Arial"/>
              </a:rPr>
              <a:t> classer les </a:t>
            </a:r>
            <a:r>
              <a:rPr lang="en-US" sz="2400" dirty="0" err="1" smtClean="0">
                <a:latin typeface="Arial"/>
              </a:rPr>
              <a:t>symptômes</a:t>
            </a:r>
            <a:r>
              <a:rPr lang="en-US" sz="2400" dirty="0" smtClean="0">
                <a:latin typeface="Arial"/>
              </a:rPr>
              <a:t>.</a:t>
            </a:r>
          </a:p>
          <a:p>
            <a:r>
              <a:rPr lang="en-US" sz="2400" dirty="0" err="1" smtClean="0">
                <a:latin typeface="Arial"/>
              </a:rPr>
              <a:t>Lorsque</a:t>
            </a:r>
            <a:r>
              <a:rPr lang="en-US" sz="2400" dirty="0" smtClean="0">
                <a:latin typeface="Arial"/>
              </a:rPr>
              <a:t> </a:t>
            </a:r>
            <a:r>
              <a:rPr lang="en-US" sz="2400" dirty="0" err="1" smtClean="0">
                <a:latin typeface="Arial"/>
              </a:rPr>
              <a:t>l’entretien</a:t>
            </a:r>
            <a:r>
              <a:rPr lang="en-US" sz="2400" dirty="0" smtClean="0">
                <a:latin typeface="Arial"/>
              </a:rPr>
              <a:t> </a:t>
            </a:r>
            <a:r>
              <a:rPr lang="en-US" sz="2400" dirty="0" err="1" smtClean="0">
                <a:latin typeface="Arial"/>
              </a:rPr>
              <a:t>est</a:t>
            </a:r>
            <a:r>
              <a:rPr lang="en-US" sz="2400" dirty="0" smtClean="0">
                <a:latin typeface="Arial"/>
              </a:rPr>
              <a:t> </a:t>
            </a:r>
            <a:r>
              <a:rPr lang="en-US" sz="2400" dirty="0" err="1" smtClean="0">
                <a:latin typeface="Arial"/>
              </a:rPr>
              <a:t>à</a:t>
            </a:r>
            <a:r>
              <a:rPr lang="en-US" sz="2400" dirty="0" smtClean="0">
                <a:latin typeface="Arial"/>
              </a:rPr>
              <a:t> </a:t>
            </a:r>
            <a:r>
              <a:rPr lang="en-US" sz="2400" dirty="0" err="1" smtClean="0">
                <a:latin typeface="Arial"/>
              </a:rPr>
              <a:t>visée</a:t>
            </a:r>
            <a:r>
              <a:rPr lang="en-US" sz="2400" dirty="0" smtClean="0">
                <a:latin typeface="Arial"/>
              </a:rPr>
              <a:t> </a:t>
            </a:r>
            <a:r>
              <a:rPr lang="en-US" sz="2400" dirty="0" err="1" smtClean="0">
                <a:latin typeface="Arial"/>
              </a:rPr>
              <a:t>thérapeutique</a:t>
            </a:r>
            <a:r>
              <a:rPr lang="en-US" sz="2400" dirty="0" smtClean="0">
                <a:latin typeface="Arial"/>
              </a:rPr>
              <a:t>, </a:t>
            </a:r>
            <a:r>
              <a:rPr lang="en-US" sz="2400" dirty="0" err="1" smtClean="0">
                <a:latin typeface="Arial"/>
              </a:rPr>
              <a:t>il</a:t>
            </a:r>
            <a:r>
              <a:rPr lang="en-US" sz="2400" dirty="0" smtClean="0">
                <a:latin typeface="Arial"/>
              </a:rPr>
              <a:t> </a:t>
            </a:r>
            <a:r>
              <a:rPr lang="en-US" sz="2400" dirty="0" err="1" smtClean="0">
                <a:latin typeface="Arial"/>
              </a:rPr>
              <a:t>faut</a:t>
            </a:r>
            <a:r>
              <a:rPr lang="en-US" sz="2400" dirty="0" smtClean="0">
                <a:latin typeface="Arial"/>
              </a:rPr>
              <a:t> </a:t>
            </a:r>
            <a:r>
              <a:rPr lang="en-US" sz="2400" dirty="0" err="1" smtClean="0">
                <a:latin typeface="Arial"/>
              </a:rPr>
              <a:t>élaborer</a:t>
            </a:r>
            <a:r>
              <a:rPr lang="en-US" sz="2400" dirty="0" smtClean="0">
                <a:latin typeface="Arial"/>
              </a:rPr>
              <a:t> un </a:t>
            </a:r>
            <a:r>
              <a:rPr lang="en-US" sz="2400" dirty="0" err="1" smtClean="0">
                <a:latin typeface="Arial"/>
              </a:rPr>
              <a:t>projet</a:t>
            </a:r>
            <a:r>
              <a:rPr lang="en-US" sz="2400" dirty="0" smtClean="0">
                <a:latin typeface="Arial"/>
              </a:rPr>
              <a:t>.</a:t>
            </a:r>
          </a:p>
          <a:p>
            <a:pPr marL="457200" indent="-457200">
              <a:lnSpc>
                <a:spcPct val="90000"/>
              </a:lnSpc>
              <a:spcAft>
                <a:spcPts val="1500"/>
              </a:spcAft>
              <a:buClr>
                <a:srgbClr val="AA0000"/>
              </a:buClr>
              <a:buFont typeface="Wingdings" charset="2"/>
              <a:buChar char="ü"/>
            </a:pPr>
            <a:endParaRPr lang="fr-FR" sz="2800" b="1" dirty="0" smtClean="0">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rmAutofit/>
          </a:bodyPr>
          <a:lstStyle/>
          <a:p>
            <a:pPr algn="l">
              <a:lnSpc>
                <a:spcPct val="85000"/>
              </a:lnSpc>
            </a:pPr>
            <a:r>
              <a:rPr lang="en-US" sz="3200" u="sng" dirty="0" err="1" smtClean="0">
                <a:latin typeface="Arial Black"/>
              </a:rPr>
              <a:t>L’approche</a:t>
            </a:r>
            <a:r>
              <a:rPr lang="en-US" sz="3200" u="sng" dirty="0" smtClean="0">
                <a:latin typeface="Arial Black"/>
              </a:rPr>
              <a:t> sera </a:t>
            </a:r>
            <a:r>
              <a:rPr lang="en-US" sz="3200" u="sng" dirty="0" err="1" smtClean="0">
                <a:latin typeface="Arial Black"/>
              </a:rPr>
              <a:t>différente</a:t>
            </a:r>
            <a:r>
              <a:rPr lang="en-US" sz="3200" u="sng" dirty="0" smtClean="0">
                <a:latin typeface="Arial Black"/>
              </a:rPr>
              <a:t> </a:t>
            </a:r>
            <a:r>
              <a:rPr lang="en-US" sz="3200" u="sng" dirty="0" err="1" smtClean="0">
                <a:latin typeface="Arial Black"/>
              </a:rPr>
              <a:t>suivant</a:t>
            </a:r>
            <a:r>
              <a:rPr lang="en-US" sz="3200" u="sng" dirty="0" smtClean="0">
                <a:latin typeface="Arial Black"/>
              </a:rPr>
              <a:t> le </a:t>
            </a:r>
            <a:r>
              <a:rPr lang="en-US" sz="3200" u="sng" dirty="0" err="1" smtClean="0">
                <a:latin typeface="Arial Black"/>
              </a:rPr>
              <a:t>modèle</a:t>
            </a:r>
            <a:r>
              <a:rPr lang="en-US" sz="3200" u="sng" dirty="0" smtClean="0">
                <a:latin typeface="Arial Black"/>
              </a:rPr>
              <a:t> </a:t>
            </a:r>
            <a:r>
              <a:rPr lang="en-US" sz="3200" u="sng" dirty="0" err="1" smtClean="0">
                <a:latin typeface="Arial Black"/>
              </a:rPr>
              <a:t>théorique</a:t>
            </a:r>
            <a:r>
              <a:rPr lang="en-US" sz="3200" dirty="0" smtClean="0">
                <a:latin typeface="Arial Black"/>
              </a:rPr>
              <a:t>:</a:t>
            </a:r>
            <a:endPar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47800"/>
            <a:ext cx="8229600" cy="464820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endParaRPr lang="fr-FR" sz="3600" b="1" dirty="0" smtClean="0">
              <a:latin typeface="Arial"/>
              <a:cs typeface="Arial"/>
            </a:endParaRPr>
          </a:p>
        </p:txBody>
      </p:sp>
      <p:sp>
        <p:nvSpPr>
          <p:cNvPr id="4" name="Rectangle 3"/>
          <p:cNvSpPr/>
          <p:nvPr/>
        </p:nvSpPr>
        <p:spPr>
          <a:xfrm>
            <a:off x="914400" y="1295400"/>
            <a:ext cx="6858000" cy="4985981"/>
          </a:xfrm>
          <a:prstGeom prst="rect">
            <a:avLst/>
          </a:prstGeom>
        </p:spPr>
        <p:txBody>
          <a:bodyPr wrap="square">
            <a:spAutoFit/>
          </a:bodyPr>
          <a:lstStyle/>
          <a:p>
            <a:pPr algn="just">
              <a:buFontTx/>
              <a:buChar char="-"/>
            </a:pPr>
            <a:endParaRPr lang="en-US" dirty="0" smtClean="0">
              <a:solidFill>
                <a:schemeClr val="tx2">
                  <a:lumMod val="60000"/>
                  <a:lumOff val="40000"/>
                </a:schemeClr>
              </a:solidFill>
              <a:latin typeface="Arial Black"/>
            </a:endParaRPr>
          </a:p>
          <a:p>
            <a:pPr algn="just"/>
            <a:r>
              <a:rPr lang="en-US" dirty="0" smtClean="0">
                <a:latin typeface="Arial Black"/>
              </a:rPr>
              <a:t>Le </a:t>
            </a:r>
            <a:r>
              <a:rPr lang="en-US" dirty="0" err="1" smtClean="0">
                <a:latin typeface="Arial Black"/>
              </a:rPr>
              <a:t>modèle</a:t>
            </a:r>
            <a:r>
              <a:rPr lang="en-US" dirty="0" smtClean="0">
                <a:latin typeface="Arial Black"/>
              </a:rPr>
              <a:t> </a:t>
            </a:r>
            <a:r>
              <a:rPr lang="en-US" dirty="0" err="1" smtClean="0">
                <a:latin typeface="Arial Black"/>
              </a:rPr>
              <a:t>psychiatrique</a:t>
            </a:r>
            <a:r>
              <a:rPr lang="en-US" dirty="0" smtClean="0">
                <a:latin typeface="Arial Black"/>
              </a:rPr>
              <a:t>, </a:t>
            </a:r>
            <a:r>
              <a:rPr lang="en-US" dirty="0" err="1" smtClean="0">
                <a:latin typeface="Arial Black"/>
              </a:rPr>
              <a:t>calqué</a:t>
            </a:r>
            <a:r>
              <a:rPr lang="en-US" dirty="0" smtClean="0">
                <a:latin typeface="Arial Black"/>
              </a:rPr>
              <a:t> </a:t>
            </a:r>
            <a:r>
              <a:rPr lang="en-US" dirty="0" err="1" smtClean="0">
                <a:latin typeface="Arial Black"/>
              </a:rPr>
              <a:t>sur</a:t>
            </a:r>
            <a:r>
              <a:rPr lang="en-US" dirty="0" smtClean="0">
                <a:latin typeface="Arial Black"/>
              </a:rPr>
              <a:t> le </a:t>
            </a:r>
            <a:r>
              <a:rPr lang="en-US" dirty="0" err="1" smtClean="0">
                <a:latin typeface="Arial Black"/>
              </a:rPr>
              <a:t>modèle</a:t>
            </a:r>
            <a:r>
              <a:rPr lang="en-US" dirty="0" smtClean="0">
                <a:latin typeface="Arial Black"/>
              </a:rPr>
              <a:t> </a:t>
            </a:r>
            <a:r>
              <a:rPr lang="en-US" dirty="0" err="1" smtClean="0">
                <a:latin typeface="Arial Black"/>
              </a:rPr>
              <a:t>médical</a:t>
            </a:r>
            <a:r>
              <a:rPr lang="en-US" dirty="0" smtClean="0">
                <a:latin typeface="Arial Black"/>
              </a:rPr>
              <a:t>, met </a:t>
            </a:r>
            <a:r>
              <a:rPr lang="en-US" dirty="0" err="1" smtClean="0">
                <a:latin typeface="Arial Black"/>
              </a:rPr>
              <a:t>l’accent</a:t>
            </a:r>
            <a:r>
              <a:rPr lang="en-US" dirty="0" smtClean="0">
                <a:latin typeface="Arial Black"/>
              </a:rPr>
              <a:t> </a:t>
            </a:r>
            <a:r>
              <a:rPr lang="en-US" dirty="0" err="1" smtClean="0">
                <a:latin typeface="Arial Black"/>
              </a:rPr>
              <a:t>sur</a:t>
            </a:r>
            <a:r>
              <a:rPr lang="en-US" dirty="0" smtClean="0">
                <a:latin typeface="Arial Black"/>
              </a:rPr>
              <a:t> </a:t>
            </a:r>
            <a:r>
              <a:rPr lang="en-US" dirty="0" err="1" smtClean="0">
                <a:latin typeface="Arial Black"/>
              </a:rPr>
              <a:t>l’inventaire</a:t>
            </a:r>
            <a:r>
              <a:rPr lang="en-US" dirty="0" smtClean="0">
                <a:latin typeface="Arial Black"/>
              </a:rPr>
              <a:t> des </a:t>
            </a:r>
            <a:r>
              <a:rPr lang="en-US" dirty="0" err="1" smtClean="0">
                <a:latin typeface="Arial Black"/>
              </a:rPr>
              <a:t>symptômes</a:t>
            </a:r>
            <a:r>
              <a:rPr lang="en-US" dirty="0" smtClean="0">
                <a:latin typeface="Arial Black"/>
              </a:rPr>
              <a:t> et la </a:t>
            </a:r>
            <a:r>
              <a:rPr lang="en-US" dirty="0" err="1" smtClean="0">
                <a:latin typeface="Arial Black"/>
              </a:rPr>
              <a:t>nosographie</a:t>
            </a:r>
            <a:r>
              <a:rPr lang="en-US" sz="1400" dirty="0" smtClean="0">
                <a:latin typeface="Arial Black"/>
              </a:rPr>
              <a:t>( DSM V </a:t>
            </a:r>
            <a:r>
              <a:rPr lang="en-US" sz="1400" dirty="0" err="1" smtClean="0">
                <a:latin typeface="Arial Black"/>
              </a:rPr>
              <a:t>ou</a:t>
            </a:r>
            <a:r>
              <a:rPr lang="en-US" sz="1400" dirty="0" smtClean="0">
                <a:latin typeface="Arial Black"/>
              </a:rPr>
              <a:t> </a:t>
            </a:r>
            <a:r>
              <a:rPr lang="en-US" sz="1400" dirty="0" err="1" smtClean="0">
                <a:latin typeface="Arial Black"/>
              </a:rPr>
              <a:t>Ecole</a:t>
            </a:r>
            <a:r>
              <a:rPr lang="en-US" sz="1400" dirty="0" smtClean="0">
                <a:latin typeface="Arial Black"/>
              </a:rPr>
              <a:t> </a:t>
            </a:r>
            <a:r>
              <a:rPr lang="en-US" sz="1400" dirty="0" err="1" smtClean="0">
                <a:latin typeface="Arial Black"/>
              </a:rPr>
              <a:t>Européenne</a:t>
            </a:r>
            <a:r>
              <a:rPr lang="en-US" sz="1400" dirty="0" smtClean="0">
                <a:latin typeface="Arial Black"/>
              </a:rPr>
              <a:t>)</a:t>
            </a:r>
            <a:endParaRPr lang="en-US" sz="1400" dirty="0" smtClean="0">
              <a:solidFill>
                <a:schemeClr val="tx2">
                  <a:lumMod val="60000"/>
                  <a:lumOff val="40000"/>
                </a:schemeClr>
              </a:solidFill>
              <a:latin typeface="Arial Black"/>
            </a:endParaRPr>
          </a:p>
          <a:p>
            <a:pPr algn="just"/>
            <a:r>
              <a:rPr lang="en-US" dirty="0" smtClean="0">
                <a:solidFill>
                  <a:schemeClr val="tx2">
                    <a:lumMod val="60000"/>
                    <a:lumOff val="40000"/>
                  </a:schemeClr>
                </a:solidFill>
                <a:latin typeface="Arial Black"/>
              </a:rPr>
              <a:t>Le </a:t>
            </a:r>
            <a:r>
              <a:rPr lang="en-US" dirty="0" err="1" smtClean="0">
                <a:solidFill>
                  <a:schemeClr val="tx2">
                    <a:lumMod val="60000"/>
                    <a:lumOff val="40000"/>
                  </a:schemeClr>
                </a:solidFill>
                <a:latin typeface="Arial Black"/>
              </a:rPr>
              <a:t>modèle</a:t>
            </a:r>
            <a:r>
              <a:rPr lang="en-US" dirty="0" smtClean="0">
                <a:solidFill>
                  <a:schemeClr val="tx2">
                    <a:lumMod val="60000"/>
                    <a:lumOff val="40000"/>
                  </a:schemeClr>
                </a:solidFill>
                <a:latin typeface="Arial Black"/>
              </a:rPr>
              <a:t> </a:t>
            </a:r>
            <a:r>
              <a:rPr lang="en-US" dirty="0" err="1" smtClean="0">
                <a:solidFill>
                  <a:schemeClr val="tx2">
                    <a:lumMod val="60000"/>
                    <a:lumOff val="40000"/>
                  </a:schemeClr>
                </a:solidFill>
                <a:latin typeface="Arial Black"/>
              </a:rPr>
              <a:t>psychanalytique</a:t>
            </a:r>
            <a:r>
              <a:rPr lang="en-US" dirty="0" smtClean="0">
                <a:solidFill>
                  <a:schemeClr val="tx2">
                    <a:lumMod val="60000"/>
                    <a:lumOff val="40000"/>
                  </a:schemeClr>
                </a:solidFill>
                <a:latin typeface="Arial Black"/>
              </a:rPr>
              <a:t> met </a:t>
            </a:r>
            <a:r>
              <a:rPr lang="en-US" dirty="0" err="1" smtClean="0">
                <a:solidFill>
                  <a:schemeClr val="tx2">
                    <a:lumMod val="60000"/>
                    <a:lumOff val="40000"/>
                  </a:schemeClr>
                </a:solidFill>
                <a:latin typeface="Arial Black"/>
              </a:rPr>
              <a:t>l’accent</a:t>
            </a:r>
            <a:r>
              <a:rPr lang="en-US" dirty="0" smtClean="0">
                <a:solidFill>
                  <a:schemeClr val="tx2">
                    <a:lumMod val="60000"/>
                    <a:lumOff val="40000"/>
                  </a:schemeClr>
                </a:solidFill>
                <a:latin typeface="Arial Black"/>
              </a:rPr>
              <a:t> </a:t>
            </a:r>
            <a:r>
              <a:rPr lang="en-US" dirty="0" err="1" smtClean="0">
                <a:solidFill>
                  <a:schemeClr val="tx2">
                    <a:lumMod val="60000"/>
                    <a:lumOff val="40000"/>
                  </a:schemeClr>
                </a:solidFill>
                <a:latin typeface="Arial Black"/>
              </a:rPr>
              <a:t>sur</a:t>
            </a:r>
            <a:r>
              <a:rPr lang="en-US" dirty="0" smtClean="0">
                <a:solidFill>
                  <a:schemeClr val="tx2">
                    <a:lumMod val="60000"/>
                    <a:lumOff val="40000"/>
                  </a:schemeClr>
                </a:solidFill>
                <a:latin typeface="Arial Black"/>
              </a:rPr>
              <a:t> les </a:t>
            </a:r>
            <a:r>
              <a:rPr lang="en-US" dirty="0" err="1" smtClean="0">
                <a:solidFill>
                  <a:schemeClr val="tx2">
                    <a:lumMod val="60000"/>
                    <a:lumOff val="40000"/>
                  </a:schemeClr>
                </a:solidFill>
                <a:latin typeface="Arial Black"/>
              </a:rPr>
              <a:t>mouvements</a:t>
            </a:r>
            <a:r>
              <a:rPr lang="en-US" dirty="0" smtClean="0">
                <a:solidFill>
                  <a:schemeClr val="tx2">
                    <a:lumMod val="60000"/>
                    <a:lumOff val="40000"/>
                  </a:schemeClr>
                </a:solidFill>
                <a:latin typeface="Arial Black"/>
              </a:rPr>
              <a:t> </a:t>
            </a:r>
            <a:r>
              <a:rPr lang="en-US" dirty="0" err="1" smtClean="0">
                <a:solidFill>
                  <a:schemeClr val="tx2">
                    <a:lumMod val="60000"/>
                    <a:lumOff val="40000"/>
                  </a:schemeClr>
                </a:solidFill>
                <a:latin typeface="Arial Black"/>
              </a:rPr>
              <a:t>inconscients</a:t>
            </a:r>
            <a:r>
              <a:rPr lang="en-US" dirty="0" smtClean="0">
                <a:solidFill>
                  <a:schemeClr val="tx2">
                    <a:lumMod val="60000"/>
                    <a:lumOff val="40000"/>
                  </a:schemeClr>
                </a:solidFill>
                <a:latin typeface="Arial Black"/>
              </a:rPr>
              <a:t>, </a:t>
            </a:r>
            <a:r>
              <a:rPr lang="en-US" dirty="0" err="1" smtClean="0">
                <a:solidFill>
                  <a:schemeClr val="tx2">
                    <a:lumMod val="60000"/>
                    <a:lumOff val="40000"/>
                  </a:schemeClr>
                </a:solidFill>
                <a:latin typeface="Arial Black"/>
              </a:rPr>
              <a:t>pulsionnels</a:t>
            </a:r>
            <a:r>
              <a:rPr lang="en-US" dirty="0" smtClean="0">
                <a:solidFill>
                  <a:schemeClr val="tx2">
                    <a:lumMod val="60000"/>
                    <a:lumOff val="40000"/>
                  </a:schemeClr>
                </a:solidFill>
                <a:latin typeface="Arial Black"/>
              </a:rPr>
              <a:t>, </a:t>
            </a:r>
            <a:r>
              <a:rPr lang="en-US" dirty="0" err="1" smtClean="0">
                <a:solidFill>
                  <a:schemeClr val="tx2">
                    <a:lumMod val="60000"/>
                    <a:lumOff val="40000"/>
                  </a:schemeClr>
                </a:solidFill>
                <a:latin typeface="Arial Black"/>
              </a:rPr>
              <a:t>sur</a:t>
            </a:r>
            <a:r>
              <a:rPr lang="en-US" dirty="0" smtClean="0">
                <a:solidFill>
                  <a:schemeClr val="tx2">
                    <a:lumMod val="60000"/>
                    <a:lumOff val="40000"/>
                  </a:schemeClr>
                </a:solidFill>
                <a:latin typeface="Arial Black"/>
              </a:rPr>
              <a:t> les </a:t>
            </a:r>
            <a:r>
              <a:rPr lang="en-US" dirty="0" err="1" smtClean="0">
                <a:solidFill>
                  <a:schemeClr val="tx2">
                    <a:lumMod val="60000"/>
                    <a:lumOff val="40000"/>
                  </a:schemeClr>
                </a:solidFill>
                <a:latin typeface="Arial Black"/>
              </a:rPr>
              <a:t>résistances</a:t>
            </a:r>
            <a:r>
              <a:rPr lang="en-US" dirty="0" smtClean="0">
                <a:solidFill>
                  <a:schemeClr val="tx2">
                    <a:lumMod val="60000"/>
                    <a:lumOff val="40000"/>
                  </a:schemeClr>
                </a:solidFill>
                <a:latin typeface="Arial Black"/>
              </a:rPr>
              <a:t> et le </a:t>
            </a:r>
            <a:r>
              <a:rPr lang="en-US" dirty="0" err="1" smtClean="0">
                <a:solidFill>
                  <a:schemeClr val="tx2">
                    <a:lumMod val="60000"/>
                    <a:lumOff val="40000"/>
                  </a:schemeClr>
                </a:solidFill>
                <a:latin typeface="Arial Black"/>
              </a:rPr>
              <a:t>transfert</a:t>
            </a:r>
            <a:r>
              <a:rPr lang="en-US" dirty="0" smtClean="0">
                <a:solidFill>
                  <a:schemeClr val="tx2">
                    <a:lumMod val="60000"/>
                    <a:lumOff val="40000"/>
                  </a:schemeClr>
                </a:solidFill>
                <a:latin typeface="Arial Black"/>
              </a:rPr>
              <a:t>. </a:t>
            </a:r>
            <a:r>
              <a:rPr lang="en-US" dirty="0" err="1" smtClean="0">
                <a:solidFill>
                  <a:schemeClr val="tx2">
                    <a:lumMod val="60000"/>
                    <a:lumOff val="40000"/>
                  </a:schemeClr>
                </a:solidFill>
                <a:latin typeface="Arial Black"/>
              </a:rPr>
              <a:t>Modèle</a:t>
            </a:r>
            <a:r>
              <a:rPr lang="en-US" dirty="0" smtClean="0">
                <a:solidFill>
                  <a:schemeClr val="tx2">
                    <a:lumMod val="60000"/>
                    <a:lumOff val="40000"/>
                  </a:schemeClr>
                </a:solidFill>
                <a:latin typeface="Arial Black"/>
              </a:rPr>
              <a:t> du divan.</a:t>
            </a:r>
          </a:p>
          <a:p>
            <a:pPr algn="just"/>
            <a:r>
              <a:rPr lang="en-US" dirty="0" smtClean="0">
                <a:solidFill>
                  <a:srgbClr val="008000"/>
                </a:solidFill>
                <a:latin typeface="Arial Black"/>
              </a:rPr>
              <a:t>Le </a:t>
            </a:r>
            <a:r>
              <a:rPr lang="en-US" dirty="0" err="1" smtClean="0">
                <a:solidFill>
                  <a:srgbClr val="008000"/>
                </a:solidFill>
                <a:latin typeface="Arial Black"/>
              </a:rPr>
              <a:t>modèle</a:t>
            </a:r>
            <a:r>
              <a:rPr lang="en-US" dirty="0" smtClean="0">
                <a:solidFill>
                  <a:srgbClr val="008000"/>
                </a:solidFill>
                <a:latin typeface="Arial Black"/>
              </a:rPr>
              <a:t> </a:t>
            </a:r>
            <a:r>
              <a:rPr lang="en-US" dirty="0" err="1" smtClean="0">
                <a:solidFill>
                  <a:srgbClr val="008000"/>
                </a:solidFill>
                <a:latin typeface="Arial Black"/>
              </a:rPr>
              <a:t>humaniste</a:t>
            </a:r>
            <a:r>
              <a:rPr lang="en-US" dirty="0" smtClean="0">
                <a:solidFill>
                  <a:srgbClr val="008000"/>
                </a:solidFill>
                <a:latin typeface="Arial Black"/>
              </a:rPr>
              <a:t> met </a:t>
            </a:r>
            <a:r>
              <a:rPr lang="en-US" dirty="0" err="1" smtClean="0">
                <a:solidFill>
                  <a:srgbClr val="008000"/>
                </a:solidFill>
                <a:latin typeface="Arial Black"/>
              </a:rPr>
              <a:t>l’accent</a:t>
            </a:r>
            <a:r>
              <a:rPr lang="en-US" dirty="0" smtClean="0">
                <a:solidFill>
                  <a:srgbClr val="008000"/>
                </a:solidFill>
                <a:latin typeface="Arial Black"/>
              </a:rPr>
              <a:t> </a:t>
            </a:r>
            <a:r>
              <a:rPr lang="en-US" dirty="0" err="1" smtClean="0">
                <a:solidFill>
                  <a:srgbClr val="008000"/>
                </a:solidFill>
                <a:latin typeface="Arial Black"/>
              </a:rPr>
              <a:t>sur</a:t>
            </a:r>
            <a:r>
              <a:rPr lang="en-US" dirty="0" smtClean="0">
                <a:solidFill>
                  <a:srgbClr val="008000"/>
                </a:solidFill>
                <a:latin typeface="Arial Black"/>
              </a:rPr>
              <a:t> le “</a:t>
            </a:r>
            <a:r>
              <a:rPr lang="en-US" dirty="0" err="1" smtClean="0">
                <a:solidFill>
                  <a:srgbClr val="008000"/>
                </a:solidFill>
                <a:latin typeface="Arial Black"/>
              </a:rPr>
              <a:t>içi</a:t>
            </a:r>
            <a:r>
              <a:rPr lang="en-US" dirty="0" smtClean="0">
                <a:solidFill>
                  <a:srgbClr val="008000"/>
                </a:solidFill>
                <a:latin typeface="Arial Black"/>
              </a:rPr>
              <a:t> et </a:t>
            </a:r>
            <a:r>
              <a:rPr lang="en-US" dirty="0" err="1" smtClean="0">
                <a:solidFill>
                  <a:srgbClr val="008000"/>
                </a:solidFill>
                <a:latin typeface="Arial Black"/>
              </a:rPr>
              <a:t>maintenant</a:t>
            </a:r>
            <a:r>
              <a:rPr lang="en-US" dirty="0" smtClean="0">
                <a:solidFill>
                  <a:srgbClr val="008000"/>
                </a:solidFill>
                <a:latin typeface="Arial Black"/>
              </a:rPr>
              <a:t>”, </a:t>
            </a:r>
            <a:r>
              <a:rPr lang="en-US" dirty="0" err="1" smtClean="0">
                <a:solidFill>
                  <a:srgbClr val="008000"/>
                </a:solidFill>
                <a:latin typeface="Arial Black"/>
              </a:rPr>
              <a:t>sur</a:t>
            </a:r>
            <a:r>
              <a:rPr lang="en-US" dirty="0" smtClean="0">
                <a:solidFill>
                  <a:srgbClr val="008000"/>
                </a:solidFill>
                <a:latin typeface="Arial Black"/>
              </a:rPr>
              <a:t> </a:t>
            </a:r>
            <a:r>
              <a:rPr lang="en-US" dirty="0" err="1" smtClean="0">
                <a:solidFill>
                  <a:srgbClr val="008000"/>
                </a:solidFill>
                <a:latin typeface="Arial Black"/>
              </a:rPr>
              <a:t>l’expérience</a:t>
            </a:r>
            <a:r>
              <a:rPr lang="en-US" dirty="0" smtClean="0">
                <a:solidFill>
                  <a:srgbClr val="008000"/>
                </a:solidFill>
                <a:latin typeface="Arial Black"/>
              </a:rPr>
              <a:t> </a:t>
            </a:r>
            <a:r>
              <a:rPr lang="en-US" dirty="0" err="1" smtClean="0">
                <a:solidFill>
                  <a:srgbClr val="008000"/>
                </a:solidFill>
                <a:latin typeface="Arial Black"/>
              </a:rPr>
              <a:t>vécue</a:t>
            </a:r>
            <a:r>
              <a:rPr lang="en-US" dirty="0" smtClean="0">
                <a:solidFill>
                  <a:srgbClr val="008000"/>
                </a:solidFill>
                <a:latin typeface="Arial Black"/>
              </a:rPr>
              <a:t>, le </a:t>
            </a:r>
            <a:r>
              <a:rPr lang="en-US" dirty="0" err="1" smtClean="0">
                <a:solidFill>
                  <a:srgbClr val="008000"/>
                </a:solidFill>
                <a:latin typeface="Arial Black"/>
              </a:rPr>
              <a:t>présent</a:t>
            </a:r>
            <a:r>
              <a:rPr lang="en-US" dirty="0" smtClean="0">
                <a:solidFill>
                  <a:srgbClr val="008000"/>
                </a:solidFill>
                <a:latin typeface="Arial Black"/>
              </a:rPr>
              <a:t> et pas </a:t>
            </a:r>
            <a:r>
              <a:rPr lang="en-US" dirty="0" err="1" smtClean="0">
                <a:solidFill>
                  <a:srgbClr val="008000"/>
                </a:solidFill>
                <a:latin typeface="Arial Black"/>
              </a:rPr>
              <a:t>sur</a:t>
            </a:r>
            <a:r>
              <a:rPr lang="en-US" dirty="0" smtClean="0">
                <a:solidFill>
                  <a:srgbClr val="008000"/>
                </a:solidFill>
                <a:latin typeface="Arial Black"/>
              </a:rPr>
              <a:t> les </a:t>
            </a:r>
            <a:r>
              <a:rPr lang="en-US" dirty="0" err="1" smtClean="0">
                <a:solidFill>
                  <a:srgbClr val="008000"/>
                </a:solidFill>
                <a:latin typeface="Arial Black"/>
              </a:rPr>
              <a:t>conflits</a:t>
            </a:r>
            <a:r>
              <a:rPr lang="en-US" dirty="0" smtClean="0">
                <a:solidFill>
                  <a:srgbClr val="008000"/>
                </a:solidFill>
                <a:latin typeface="Arial Black"/>
              </a:rPr>
              <a:t> </a:t>
            </a:r>
            <a:r>
              <a:rPr lang="en-US" dirty="0" err="1" smtClean="0">
                <a:solidFill>
                  <a:srgbClr val="008000"/>
                </a:solidFill>
                <a:latin typeface="Arial Black"/>
              </a:rPr>
              <a:t>infantiles</a:t>
            </a:r>
            <a:r>
              <a:rPr lang="en-US" dirty="0" smtClean="0">
                <a:solidFill>
                  <a:srgbClr val="008000"/>
                </a:solidFill>
                <a:latin typeface="Arial Black"/>
              </a:rPr>
              <a:t>. </a:t>
            </a:r>
            <a:r>
              <a:rPr lang="en-US" dirty="0" err="1" smtClean="0">
                <a:solidFill>
                  <a:srgbClr val="008000"/>
                </a:solidFill>
                <a:latin typeface="Arial Black"/>
              </a:rPr>
              <a:t>Modèle</a:t>
            </a:r>
            <a:r>
              <a:rPr lang="en-US" dirty="0" smtClean="0">
                <a:solidFill>
                  <a:srgbClr val="008000"/>
                </a:solidFill>
                <a:latin typeface="Arial Black"/>
              </a:rPr>
              <a:t> du face </a:t>
            </a:r>
            <a:r>
              <a:rPr lang="en-US" dirty="0" err="1" smtClean="0">
                <a:solidFill>
                  <a:srgbClr val="008000"/>
                </a:solidFill>
                <a:latin typeface="Arial Black"/>
              </a:rPr>
              <a:t>à</a:t>
            </a:r>
            <a:r>
              <a:rPr lang="en-US" dirty="0" smtClean="0">
                <a:solidFill>
                  <a:srgbClr val="008000"/>
                </a:solidFill>
                <a:latin typeface="Arial Black"/>
              </a:rPr>
              <a:t> </a:t>
            </a:r>
            <a:r>
              <a:rPr lang="en-US" dirty="0" err="1" smtClean="0">
                <a:solidFill>
                  <a:srgbClr val="008000"/>
                </a:solidFill>
                <a:latin typeface="Arial Black"/>
              </a:rPr>
              <a:t>face</a:t>
            </a:r>
            <a:r>
              <a:rPr lang="en-US" dirty="0" err="1" smtClean="0">
                <a:solidFill>
                  <a:schemeClr val="tx2">
                    <a:lumMod val="60000"/>
                    <a:lumOff val="40000"/>
                  </a:schemeClr>
                </a:solidFill>
                <a:latin typeface="Arial Black"/>
              </a:rPr>
              <a:t>.</a:t>
            </a:r>
            <a:r>
              <a:rPr lang="en-US" sz="1200" dirty="0" err="1" smtClean="0">
                <a:solidFill>
                  <a:srgbClr val="008000"/>
                </a:solidFill>
                <a:latin typeface="Arial Black"/>
              </a:rPr>
              <a:t>(Carl</a:t>
            </a:r>
            <a:r>
              <a:rPr lang="en-US" sz="1200" dirty="0" smtClean="0">
                <a:solidFill>
                  <a:srgbClr val="008000"/>
                </a:solidFill>
                <a:latin typeface="Arial Black"/>
              </a:rPr>
              <a:t> Rogers)</a:t>
            </a:r>
          </a:p>
          <a:p>
            <a:pPr algn="just"/>
            <a:r>
              <a:rPr lang="en-US" dirty="0" err="1" smtClean="0">
                <a:solidFill>
                  <a:srgbClr val="FF6600"/>
                </a:solidFill>
                <a:latin typeface="Arial Black"/>
              </a:rPr>
              <a:t>L’approche</a:t>
            </a:r>
            <a:r>
              <a:rPr lang="en-US" dirty="0" smtClean="0">
                <a:solidFill>
                  <a:srgbClr val="FF6600"/>
                </a:solidFill>
                <a:latin typeface="Arial Black"/>
              </a:rPr>
              <a:t> </a:t>
            </a:r>
            <a:r>
              <a:rPr lang="en-US" dirty="0" err="1" smtClean="0">
                <a:solidFill>
                  <a:srgbClr val="FF6600"/>
                </a:solidFill>
                <a:latin typeface="Arial Black"/>
              </a:rPr>
              <a:t>systémique</a:t>
            </a:r>
            <a:r>
              <a:rPr lang="en-US" dirty="0" smtClean="0">
                <a:solidFill>
                  <a:srgbClr val="FF6600"/>
                </a:solidFill>
                <a:latin typeface="Arial Black"/>
              </a:rPr>
              <a:t> met </a:t>
            </a:r>
            <a:r>
              <a:rPr lang="en-US" dirty="0" err="1" smtClean="0">
                <a:solidFill>
                  <a:srgbClr val="FF6600"/>
                </a:solidFill>
                <a:latin typeface="Arial Black"/>
              </a:rPr>
              <a:t>l’accent</a:t>
            </a:r>
            <a:r>
              <a:rPr lang="en-US" dirty="0" smtClean="0">
                <a:solidFill>
                  <a:srgbClr val="FF6600"/>
                </a:solidFill>
                <a:latin typeface="Arial Black"/>
              </a:rPr>
              <a:t> </a:t>
            </a:r>
            <a:r>
              <a:rPr lang="en-US" dirty="0" err="1" smtClean="0">
                <a:solidFill>
                  <a:srgbClr val="FF6600"/>
                </a:solidFill>
                <a:latin typeface="Arial Black"/>
              </a:rPr>
              <a:t>sur</a:t>
            </a:r>
            <a:r>
              <a:rPr lang="en-US" dirty="0" smtClean="0">
                <a:solidFill>
                  <a:srgbClr val="FF6600"/>
                </a:solidFill>
                <a:latin typeface="Arial Black"/>
              </a:rPr>
              <a:t> les </a:t>
            </a:r>
            <a:r>
              <a:rPr lang="en-US" dirty="0" err="1" smtClean="0">
                <a:solidFill>
                  <a:srgbClr val="FF6600"/>
                </a:solidFill>
                <a:latin typeface="Arial Black"/>
              </a:rPr>
              <a:t>mouvements</a:t>
            </a:r>
            <a:r>
              <a:rPr lang="en-US" dirty="0" smtClean="0">
                <a:solidFill>
                  <a:srgbClr val="FF6600"/>
                </a:solidFill>
                <a:latin typeface="Arial Black"/>
              </a:rPr>
              <a:t> </a:t>
            </a:r>
            <a:r>
              <a:rPr lang="en-US" dirty="0" err="1" smtClean="0">
                <a:solidFill>
                  <a:srgbClr val="FF6600"/>
                </a:solidFill>
                <a:latin typeface="Arial Black"/>
              </a:rPr>
              <a:t>conscients</a:t>
            </a:r>
            <a:r>
              <a:rPr lang="en-US" dirty="0" smtClean="0">
                <a:solidFill>
                  <a:srgbClr val="FF6600"/>
                </a:solidFill>
                <a:latin typeface="Arial Black"/>
              </a:rPr>
              <a:t> et </a:t>
            </a:r>
            <a:r>
              <a:rPr lang="en-US" dirty="0" err="1" smtClean="0">
                <a:solidFill>
                  <a:srgbClr val="FF6600"/>
                </a:solidFill>
                <a:latin typeface="Arial Black"/>
              </a:rPr>
              <a:t>interactifs</a:t>
            </a:r>
            <a:r>
              <a:rPr lang="en-US" dirty="0" smtClean="0">
                <a:solidFill>
                  <a:srgbClr val="FF6600"/>
                </a:solidFill>
                <a:latin typeface="Arial Black"/>
              </a:rPr>
              <a:t> au </a:t>
            </a:r>
            <a:r>
              <a:rPr lang="en-US" dirty="0" err="1" smtClean="0">
                <a:solidFill>
                  <a:srgbClr val="FF6600"/>
                </a:solidFill>
                <a:latin typeface="Arial Black"/>
              </a:rPr>
              <a:t>sein</a:t>
            </a:r>
            <a:r>
              <a:rPr lang="en-US" dirty="0" smtClean="0">
                <a:solidFill>
                  <a:srgbClr val="FF6600"/>
                </a:solidFill>
                <a:latin typeface="Arial Black"/>
              </a:rPr>
              <a:t> d‘un </a:t>
            </a:r>
            <a:r>
              <a:rPr lang="en-US" dirty="0" err="1" smtClean="0">
                <a:solidFill>
                  <a:srgbClr val="FF6600"/>
                </a:solidFill>
                <a:latin typeface="Arial Black"/>
              </a:rPr>
              <a:t>groupe</a:t>
            </a:r>
            <a:r>
              <a:rPr lang="en-US" dirty="0" smtClean="0">
                <a:solidFill>
                  <a:srgbClr val="FF6600"/>
                </a:solidFill>
                <a:latin typeface="Arial Black"/>
              </a:rPr>
              <a:t> (</a:t>
            </a:r>
            <a:r>
              <a:rPr sz="1200" dirty="0" smtClean="0">
                <a:solidFill>
                  <a:srgbClr val="FF6600"/>
                </a:solidFill>
                <a:hlinkClick r:id="rId3" tooltip="Gregory Bateson"/>
              </a:rPr>
              <a:t>Gregory Bateson</a:t>
            </a:r>
            <a:r>
              <a:rPr sz="1200" dirty="0" smtClean="0">
                <a:solidFill>
                  <a:srgbClr val="FF6600"/>
                </a:solidFill>
              </a:rPr>
              <a:t>, </a:t>
            </a:r>
            <a:r>
              <a:rPr sz="1200" dirty="0" smtClean="0">
                <a:solidFill>
                  <a:srgbClr val="FF6600"/>
                </a:solidFill>
                <a:hlinkClick r:id="rId4" tooltip="Donald D. Jackson"/>
              </a:rPr>
              <a:t>Donald D. Jackson</a:t>
            </a:r>
            <a:r>
              <a:rPr sz="1200" dirty="0" smtClean="0">
                <a:solidFill>
                  <a:srgbClr val="FF6600"/>
                </a:solidFill>
              </a:rPr>
              <a:t>, </a:t>
            </a:r>
            <a:r>
              <a:rPr sz="1200" dirty="0" smtClean="0">
                <a:solidFill>
                  <a:srgbClr val="FF6600"/>
                </a:solidFill>
                <a:hlinkClick r:id="rId5" tooltip="John Weakland"/>
              </a:rPr>
              <a:t>John Weakland</a:t>
            </a:r>
            <a:r>
              <a:rPr sz="1200" dirty="0" smtClean="0">
                <a:solidFill>
                  <a:srgbClr val="FF6600"/>
                </a:solidFill>
              </a:rPr>
              <a:t>, </a:t>
            </a:r>
            <a:r>
              <a:rPr sz="1200" dirty="0" smtClean="0">
                <a:solidFill>
                  <a:srgbClr val="FF6600"/>
                </a:solidFill>
                <a:hlinkClick r:id="rId6" tooltip="Jay Haley"/>
              </a:rPr>
              <a:t>Jay Haley</a:t>
            </a:r>
            <a:r>
              <a:rPr sz="1200" dirty="0" smtClean="0">
                <a:solidFill>
                  <a:srgbClr val="FF6600"/>
                </a:solidFill>
              </a:rPr>
              <a:t>, </a:t>
            </a:r>
            <a:r>
              <a:rPr sz="1200" dirty="0" smtClean="0">
                <a:solidFill>
                  <a:srgbClr val="FF6600"/>
                </a:solidFill>
                <a:hlinkClick r:id="rId7" tooltip="Richard Fisch"/>
              </a:rPr>
              <a:t>Richard Fisch</a:t>
            </a:r>
            <a:r>
              <a:rPr sz="1200" dirty="0" smtClean="0">
                <a:solidFill>
                  <a:srgbClr val="FF6600"/>
                </a:solidFill>
              </a:rPr>
              <a:t>, </a:t>
            </a:r>
            <a:r>
              <a:rPr sz="1200" dirty="0" smtClean="0">
                <a:solidFill>
                  <a:srgbClr val="FF6600"/>
                </a:solidFill>
                <a:hlinkClick r:id="rId8" tooltip="William Fry"/>
              </a:rPr>
              <a:t>William Fry</a:t>
            </a:r>
            <a:r>
              <a:rPr sz="1200" dirty="0" smtClean="0">
                <a:solidFill>
                  <a:srgbClr val="FF6600"/>
                </a:solidFill>
              </a:rPr>
              <a:t>, </a:t>
            </a:r>
            <a:r>
              <a:rPr sz="1200" dirty="0" smtClean="0">
                <a:solidFill>
                  <a:srgbClr val="FF6600"/>
                </a:solidFill>
                <a:hlinkClick r:id="rId9" tooltip="Paul Watzlawick"/>
              </a:rPr>
              <a:t>Paul Watzlawick</a:t>
            </a:r>
            <a:r>
              <a:rPr sz="1200" dirty="0" smtClean="0">
                <a:solidFill>
                  <a:srgbClr val="FF6600"/>
                </a:solidFill>
              </a:rPr>
              <a:t> et la famille </a:t>
            </a:r>
            <a:r>
              <a:rPr sz="1200" dirty="0" smtClean="0">
                <a:solidFill>
                  <a:srgbClr val="FF6600"/>
                </a:solidFill>
                <a:hlinkClick r:id="rId10" tooltip="Rockefeller"/>
              </a:rPr>
              <a:t>Rockefeller</a:t>
            </a:r>
            <a:r>
              <a:rPr sz="1200" dirty="0" smtClean="0">
                <a:solidFill>
                  <a:srgbClr val="FF6600"/>
                </a:solidFill>
              </a:rPr>
              <a:t>.</a:t>
            </a:r>
            <a:r>
              <a:rPr lang="fr-FR" sz="1200" dirty="0" smtClean="0">
                <a:solidFill>
                  <a:srgbClr val="FF6600"/>
                </a:solidFill>
              </a:rPr>
              <a:t>)</a:t>
            </a:r>
            <a:endParaRPr lang="en-US" sz="1200" dirty="0" smtClean="0">
              <a:solidFill>
                <a:srgbClr val="FF6600"/>
              </a:solidFill>
              <a:latin typeface="Arial Black"/>
            </a:endParaRPr>
          </a:p>
          <a:p>
            <a:pPr algn="just"/>
            <a:r>
              <a:rPr lang="en-US" dirty="0" smtClean="0">
                <a:solidFill>
                  <a:srgbClr val="660066"/>
                </a:solidFill>
                <a:latin typeface="Arial Black"/>
              </a:rPr>
              <a:t>Le </a:t>
            </a:r>
            <a:r>
              <a:rPr lang="en-US" dirty="0" err="1" smtClean="0">
                <a:solidFill>
                  <a:srgbClr val="660066"/>
                </a:solidFill>
                <a:latin typeface="Arial Black"/>
              </a:rPr>
              <a:t>modèle</a:t>
            </a:r>
            <a:r>
              <a:rPr lang="en-US" dirty="0" smtClean="0">
                <a:solidFill>
                  <a:srgbClr val="660066"/>
                </a:solidFill>
                <a:latin typeface="Arial Black"/>
              </a:rPr>
              <a:t> </a:t>
            </a:r>
            <a:r>
              <a:rPr lang="en-US" dirty="0" err="1" smtClean="0">
                <a:solidFill>
                  <a:srgbClr val="660066"/>
                </a:solidFill>
                <a:latin typeface="Arial Black"/>
              </a:rPr>
              <a:t>cognitif</a:t>
            </a:r>
            <a:r>
              <a:rPr lang="en-US" dirty="0" smtClean="0">
                <a:solidFill>
                  <a:srgbClr val="660066"/>
                </a:solidFill>
                <a:latin typeface="Arial Black"/>
              </a:rPr>
              <a:t> </a:t>
            </a:r>
            <a:r>
              <a:rPr lang="en-US" dirty="0" err="1" smtClean="0">
                <a:solidFill>
                  <a:srgbClr val="660066"/>
                </a:solidFill>
                <a:latin typeface="Arial Black"/>
              </a:rPr>
              <a:t>étudie</a:t>
            </a:r>
            <a:r>
              <a:rPr lang="en-US" dirty="0" smtClean="0">
                <a:solidFill>
                  <a:srgbClr val="660066"/>
                </a:solidFill>
                <a:latin typeface="Arial Black"/>
              </a:rPr>
              <a:t> les </a:t>
            </a:r>
            <a:r>
              <a:rPr lang="en-US" dirty="0" err="1" smtClean="0">
                <a:solidFill>
                  <a:srgbClr val="660066"/>
                </a:solidFill>
                <a:latin typeface="Arial Black"/>
              </a:rPr>
              <a:t>représentations</a:t>
            </a:r>
            <a:r>
              <a:rPr lang="en-US" dirty="0" smtClean="0">
                <a:solidFill>
                  <a:srgbClr val="660066"/>
                </a:solidFill>
                <a:latin typeface="Arial Black"/>
              </a:rPr>
              <a:t> </a:t>
            </a:r>
            <a:r>
              <a:rPr lang="en-US" dirty="0" err="1" smtClean="0">
                <a:solidFill>
                  <a:srgbClr val="660066"/>
                </a:solidFill>
                <a:latin typeface="Arial Black"/>
              </a:rPr>
              <a:t>connectées</a:t>
            </a:r>
            <a:r>
              <a:rPr lang="en-US" dirty="0" smtClean="0">
                <a:solidFill>
                  <a:srgbClr val="660066"/>
                </a:solidFill>
                <a:latin typeface="Arial Black"/>
              </a:rPr>
              <a:t> aux </a:t>
            </a:r>
            <a:r>
              <a:rPr lang="en-US" dirty="0" err="1" smtClean="0">
                <a:solidFill>
                  <a:srgbClr val="660066"/>
                </a:solidFill>
                <a:latin typeface="Arial Black"/>
              </a:rPr>
              <a:t>comportements</a:t>
            </a:r>
            <a:r>
              <a:rPr lang="en-US" dirty="0" smtClean="0">
                <a:solidFill>
                  <a:srgbClr val="660066"/>
                </a:solidFill>
                <a:latin typeface="Arial Black"/>
              </a:rPr>
              <a:t> et aux </a:t>
            </a:r>
            <a:r>
              <a:rPr lang="en-US" dirty="0" err="1" smtClean="0">
                <a:solidFill>
                  <a:srgbClr val="660066"/>
                </a:solidFill>
                <a:latin typeface="Arial Black"/>
              </a:rPr>
              <a:t>symptômes</a:t>
            </a:r>
            <a:r>
              <a:rPr lang="en-US" dirty="0" smtClean="0">
                <a:solidFill>
                  <a:srgbClr val="660066"/>
                </a:solidFill>
                <a:latin typeface="Arial Black"/>
              </a:rPr>
              <a:t> </a:t>
            </a:r>
            <a:r>
              <a:rPr lang="en-US" dirty="0" err="1" smtClean="0">
                <a:solidFill>
                  <a:srgbClr val="660066"/>
                </a:solidFill>
                <a:latin typeface="Arial Black"/>
              </a:rPr>
              <a:t>sur</a:t>
            </a:r>
            <a:r>
              <a:rPr lang="en-US" dirty="0" smtClean="0">
                <a:solidFill>
                  <a:srgbClr val="660066"/>
                </a:solidFill>
                <a:latin typeface="Arial Black"/>
              </a:rPr>
              <a:t> un plan </a:t>
            </a:r>
            <a:r>
              <a:rPr lang="en-US" dirty="0" err="1" smtClean="0">
                <a:solidFill>
                  <a:srgbClr val="660066"/>
                </a:solidFill>
                <a:latin typeface="Arial Black"/>
              </a:rPr>
              <a:t>conscient</a:t>
            </a:r>
            <a:endParaRPr lang="en-US" dirty="0">
              <a:solidFill>
                <a:srgbClr val="660066"/>
              </a:solidFill>
              <a:latin typeface="Arial Black"/>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750"/>
                                        <p:tgtEl>
                                          <p:spTgt spid="4">
                                            <p:txEl>
                                              <p:pRg st="1" end="1"/>
                                            </p:txEl>
                                          </p:spTgt>
                                        </p:tgtEl>
                                      </p:cBhvr>
                                    </p:animEffect>
                                    <p:anim calcmode="lin" valueType="num">
                                      <p:cBhvr>
                                        <p:cTn id="14" dur="2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2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750"/>
                            </p:stCondLst>
                            <p:childTnLst>
                              <p:par>
                                <p:cTn id="17" presetID="47"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2750"/>
                                        <p:tgtEl>
                                          <p:spTgt spid="4">
                                            <p:txEl>
                                              <p:pRg st="2" end="2"/>
                                            </p:txEl>
                                          </p:spTgt>
                                        </p:tgtEl>
                                      </p:cBhvr>
                                    </p:animEffect>
                                    <p:anim calcmode="lin" valueType="num">
                                      <p:cBhvr>
                                        <p:cTn id="20" dur="2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2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500"/>
                            </p:stCondLst>
                            <p:childTnLst>
                              <p:par>
                                <p:cTn id="23" presetID="47"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2750"/>
                                        <p:tgtEl>
                                          <p:spTgt spid="4">
                                            <p:txEl>
                                              <p:pRg st="3" end="3"/>
                                            </p:txEl>
                                          </p:spTgt>
                                        </p:tgtEl>
                                      </p:cBhvr>
                                    </p:animEffect>
                                    <p:anim calcmode="lin" valueType="num">
                                      <p:cBhvr>
                                        <p:cTn id="26" dur="27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27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9250"/>
                            </p:stCondLst>
                            <p:childTnLst>
                              <p:par>
                                <p:cTn id="29" presetID="47"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2750"/>
                                        <p:tgtEl>
                                          <p:spTgt spid="4">
                                            <p:txEl>
                                              <p:pRg st="4" end="4"/>
                                            </p:txEl>
                                          </p:spTgt>
                                        </p:tgtEl>
                                      </p:cBhvr>
                                    </p:animEffect>
                                    <p:anim calcmode="lin" valueType="num">
                                      <p:cBhvr>
                                        <p:cTn id="32" dur="2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27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000"/>
                            </p:stCondLst>
                            <p:childTnLst>
                              <p:par>
                                <p:cTn id="35" presetID="47"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750"/>
                                        <p:tgtEl>
                                          <p:spTgt spid="4">
                                            <p:txEl>
                                              <p:pRg st="5" end="5"/>
                                            </p:txEl>
                                          </p:spTgt>
                                        </p:tgtEl>
                                      </p:cBhvr>
                                    </p:animEffect>
                                    <p:anim calcmode="lin" valueType="num">
                                      <p:cBhvr>
                                        <p:cTn id="38" dur="27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27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124744"/>
            <a:ext cx="8229600" cy="4525963"/>
          </a:xfrm>
        </p:spPr>
        <p:txBody>
          <a:bodyPr/>
          <a:lstStyle/>
          <a:p>
            <a:r>
              <a:rPr lang="en-US" dirty="0" smtClean="0">
                <a:latin typeface="Arial"/>
              </a:rPr>
              <a:t>1 – </a:t>
            </a:r>
            <a:r>
              <a:rPr lang="en-US" dirty="0" err="1" smtClean="0">
                <a:latin typeface="Arial Black"/>
              </a:rPr>
              <a:t>entretien</a:t>
            </a:r>
            <a:r>
              <a:rPr lang="en-US" dirty="0" smtClean="0">
                <a:latin typeface="Arial Black"/>
              </a:rPr>
              <a:t> non </a:t>
            </a:r>
            <a:r>
              <a:rPr lang="en-US" dirty="0" err="1" smtClean="0">
                <a:latin typeface="Arial Black"/>
              </a:rPr>
              <a:t>directif</a:t>
            </a:r>
            <a:r>
              <a:rPr lang="en-US" dirty="0" smtClean="0">
                <a:latin typeface="Arial"/>
              </a:rPr>
              <a:t>: </a:t>
            </a:r>
            <a:r>
              <a:rPr lang="en-US" dirty="0" err="1" smtClean="0">
                <a:latin typeface="Arial"/>
              </a:rPr>
              <a:t>contenu</a:t>
            </a:r>
            <a:r>
              <a:rPr lang="en-US" dirty="0" smtClean="0">
                <a:latin typeface="Arial"/>
              </a:rPr>
              <a:t> </a:t>
            </a:r>
            <a:r>
              <a:rPr lang="en-US" dirty="0" err="1" smtClean="0">
                <a:latin typeface="Arial"/>
              </a:rPr>
              <a:t>manifeste</a:t>
            </a:r>
            <a:r>
              <a:rPr lang="en-US" dirty="0" smtClean="0">
                <a:latin typeface="Arial"/>
              </a:rPr>
              <a:t>, </a:t>
            </a:r>
            <a:r>
              <a:rPr lang="en-US" dirty="0" err="1" smtClean="0">
                <a:latin typeface="Arial"/>
              </a:rPr>
              <a:t>contenu</a:t>
            </a:r>
            <a:r>
              <a:rPr lang="en-US" dirty="0" smtClean="0">
                <a:latin typeface="Arial"/>
              </a:rPr>
              <a:t> latent,  </a:t>
            </a:r>
            <a:r>
              <a:rPr lang="en-US" dirty="0" err="1" smtClean="0">
                <a:latin typeface="Arial"/>
              </a:rPr>
              <a:t>neutralité</a:t>
            </a:r>
            <a:r>
              <a:rPr lang="en-US" dirty="0" smtClean="0">
                <a:latin typeface="Arial"/>
              </a:rPr>
              <a:t> </a:t>
            </a:r>
            <a:r>
              <a:rPr lang="en-US" dirty="0" err="1" smtClean="0">
                <a:latin typeface="Arial"/>
              </a:rPr>
              <a:t>pulsionnelle</a:t>
            </a:r>
            <a:r>
              <a:rPr lang="en-US" dirty="0" smtClean="0">
                <a:latin typeface="Arial"/>
              </a:rPr>
              <a:t>, </a:t>
            </a:r>
            <a:r>
              <a:rPr lang="en-US" dirty="0" err="1" smtClean="0">
                <a:latin typeface="Arial"/>
              </a:rPr>
              <a:t>bienveillance</a:t>
            </a:r>
            <a:r>
              <a:rPr lang="en-US" dirty="0" smtClean="0">
                <a:latin typeface="Arial"/>
              </a:rPr>
              <a:t> </a:t>
            </a:r>
            <a:r>
              <a:rPr lang="en-US" dirty="0" err="1" smtClean="0">
                <a:latin typeface="Arial"/>
              </a:rPr>
              <a:t>narcissique</a:t>
            </a:r>
            <a:r>
              <a:rPr lang="en-US" dirty="0" smtClean="0">
                <a:latin typeface="Arial"/>
              </a:rPr>
              <a:t>.</a:t>
            </a:r>
          </a:p>
          <a:p>
            <a:r>
              <a:rPr lang="en-US" dirty="0" smtClean="0">
                <a:latin typeface="Arial"/>
              </a:rPr>
              <a:t>2 </a:t>
            </a:r>
            <a:r>
              <a:rPr lang="en-US" dirty="0" smtClean="0">
                <a:latin typeface="Arial Black"/>
              </a:rPr>
              <a:t>– </a:t>
            </a:r>
            <a:r>
              <a:rPr lang="en-US" dirty="0" err="1" smtClean="0">
                <a:latin typeface="Arial Black"/>
              </a:rPr>
              <a:t>entretien</a:t>
            </a:r>
            <a:r>
              <a:rPr lang="en-US" dirty="0" smtClean="0">
                <a:latin typeface="Arial Black"/>
              </a:rPr>
              <a:t> semi-</a:t>
            </a:r>
            <a:r>
              <a:rPr lang="en-US" dirty="0" err="1" smtClean="0">
                <a:latin typeface="Arial Black"/>
              </a:rPr>
              <a:t>directif</a:t>
            </a:r>
            <a:r>
              <a:rPr lang="en-US" dirty="0" smtClean="0">
                <a:latin typeface="Arial"/>
              </a:rPr>
              <a:t>: guide interne des </a:t>
            </a:r>
            <a:r>
              <a:rPr lang="en-US" dirty="0" err="1" smtClean="0">
                <a:latin typeface="Arial"/>
              </a:rPr>
              <a:t>thèmes</a:t>
            </a:r>
            <a:r>
              <a:rPr lang="en-US" dirty="0" smtClean="0">
                <a:latin typeface="Arial"/>
              </a:rPr>
              <a:t> </a:t>
            </a:r>
            <a:r>
              <a:rPr lang="en-US" dirty="0" err="1" smtClean="0">
                <a:latin typeface="Arial"/>
              </a:rPr>
              <a:t>que</a:t>
            </a:r>
            <a:r>
              <a:rPr lang="en-US" dirty="0" smtClean="0">
                <a:latin typeface="Arial"/>
              </a:rPr>
              <a:t> le </a:t>
            </a:r>
            <a:r>
              <a:rPr lang="en-US" dirty="0" err="1" smtClean="0">
                <a:latin typeface="Arial"/>
              </a:rPr>
              <a:t>clinicien</a:t>
            </a:r>
            <a:r>
              <a:rPr lang="en-US" dirty="0" smtClean="0">
                <a:latin typeface="Arial"/>
              </a:rPr>
              <a:t> </a:t>
            </a:r>
            <a:r>
              <a:rPr lang="en-US" dirty="0" err="1" smtClean="0">
                <a:latin typeface="Arial"/>
              </a:rPr>
              <a:t>veut</a:t>
            </a:r>
            <a:r>
              <a:rPr lang="en-US" dirty="0" smtClean="0">
                <a:latin typeface="Arial"/>
              </a:rPr>
              <a:t> </a:t>
            </a:r>
            <a:r>
              <a:rPr lang="en-US" dirty="0" err="1" smtClean="0">
                <a:latin typeface="Arial"/>
              </a:rPr>
              <a:t>aborder</a:t>
            </a:r>
            <a:endParaRPr lang="en-US" dirty="0" smtClean="0">
              <a:latin typeface="Arial"/>
            </a:endParaRPr>
          </a:p>
          <a:p>
            <a:r>
              <a:rPr lang="en-US" dirty="0" smtClean="0">
                <a:latin typeface="Arial"/>
              </a:rPr>
              <a:t>3 – </a:t>
            </a:r>
            <a:r>
              <a:rPr lang="en-US" dirty="0" err="1" smtClean="0">
                <a:latin typeface="Arial Black"/>
              </a:rPr>
              <a:t>entretien</a:t>
            </a:r>
            <a:r>
              <a:rPr lang="en-US" dirty="0" smtClean="0">
                <a:latin typeface="Arial Black"/>
              </a:rPr>
              <a:t> </a:t>
            </a:r>
            <a:r>
              <a:rPr lang="en-US" dirty="0" err="1" smtClean="0">
                <a:latin typeface="Arial Black"/>
              </a:rPr>
              <a:t>directif</a:t>
            </a:r>
            <a:r>
              <a:rPr lang="en-US" dirty="0" smtClean="0">
                <a:latin typeface="Arial"/>
              </a:rPr>
              <a:t>: questionnaire</a:t>
            </a:r>
            <a:endParaRPr lang="en-US" dirty="0">
              <a:latin typeface="Arial"/>
            </a:endParaRPr>
          </a:p>
        </p:txBody>
      </p:sp>
    </p:spTree>
    <p:extLst>
      <p:ext uri="{BB962C8B-B14F-4D97-AF65-F5344CB8AC3E}">
        <p14:creationId xmlns:p14="http://schemas.microsoft.com/office/powerpoint/2010/main" val="1720619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75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75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750"/>
                            </p:stCondLst>
                            <p:childTnLst>
                              <p:par>
                                <p:cTn id="10" presetID="2" presetClass="entr" presetSubtype="8"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75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175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8"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75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175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1032</TotalTime>
  <Words>1470</Words>
  <Application>Microsoft Office PowerPoint</Application>
  <PresentationFormat>Affichage à l'écran (4:3)</PresentationFormat>
  <Paragraphs>117</Paragraphs>
  <Slides>20</Slides>
  <Notes>1</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Office Theme</vt:lpstr>
      <vt:lpstr>Les différents types d’entretien clinique </vt:lpstr>
      <vt:lpstr>L’entretien clinique</vt:lpstr>
      <vt:lpstr>Présentation PowerPoint</vt:lpstr>
      <vt:lpstr>Les invariants de  l’entretien clinique</vt:lpstr>
      <vt:lpstr>La manière de mener un entretien dépend:</vt:lpstr>
      <vt:lpstr>Présentation PowerPoint</vt:lpstr>
      <vt:lpstr>Présentation PowerPoint</vt:lpstr>
      <vt:lpstr>L’approche sera différente suivant le modèle théorique:</vt:lpstr>
      <vt:lpstr>Présentation PowerPoint</vt:lpstr>
      <vt:lpstr>1- Le modèle psychanalytique</vt:lpstr>
      <vt:lpstr>Présentation PowerPoint</vt:lpstr>
      <vt:lpstr>Plans du fontionnement psychique à étudier</vt:lpstr>
      <vt:lpstr>Présentation PowerPoint</vt:lpstr>
      <vt:lpstr>Les psychothérapies brêves d’inspiration analytique</vt:lpstr>
      <vt:lpstr>             2- Le modèle systémique :   Etude scientifique des mécanismes de la communication dans les systèmes. Les débouchés les plus connus sont les thérapies familiale et systémique                 </vt:lpstr>
      <vt:lpstr>Présentation PowerPoint</vt:lpstr>
      <vt:lpstr>Présentation PowerPoint</vt:lpstr>
      <vt:lpstr>3 – le modèle cognitivo-comportementaliste</vt:lpstr>
      <vt:lpstr>L’accent est mis sur les représentations cognitives. Il faut substituer des idées positives aux négatives.</vt:lpstr>
      <vt:lpstr>  Revenir vers la description du travail a des fonctions multiples : </vt:lpstr>
    </vt:vector>
  </TitlesOfParts>
  <Company>Les citadelles de la Propagande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dc:creator>
  <cp:lastModifiedBy>nerisson</cp:lastModifiedBy>
  <cp:revision>246</cp:revision>
  <dcterms:created xsi:type="dcterms:W3CDTF">2013-11-25T08:23:02Z</dcterms:created>
  <dcterms:modified xsi:type="dcterms:W3CDTF">2014-09-21T15:00:21Z</dcterms:modified>
</cp:coreProperties>
</file>