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8" r:id="rId3"/>
    <p:sldId id="352" r:id="rId4"/>
    <p:sldId id="353" r:id="rId5"/>
    <p:sldId id="354" r:id="rId6"/>
    <p:sldId id="355" r:id="rId7"/>
    <p:sldId id="264" r:id="rId8"/>
    <p:sldId id="266" r:id="rId9"/>
    <p:sldId id="356" r:id="rId10"/>
    <p:sldId id="357" r:id="rId11"/>
    <p:sldId id="267" r:id="rId12"/>
    <p:sldId id="268" r:id="rId13"/>
    <p:sldId id="359" r:id="rId14"/>
    <p:sldId id="358" r:id="rId15"/>
    <p:sldId id="360" r:id="rId16"/>
    <p:sldId id="271" r:id="rId17"/>
    <p:sldId id="272" r:id="rId18"/>
    <p:sldId id="273" r:id="rId19"/>
    <p:sldId id="274" r:id="rId20"/>
    <p:sldId id="361" r:id="rId21"/>
    <p:sldId id="362" r:id="rId22"/>
    <p:sldId id="365" r:id="rId23"/>
    <p:sldId id="364" r:id="rId24"/>
    <p:sldId id="363" r:id="rId25"/>
    <p:sldId id="35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0" autoAdjust="0"/>
  </p:normalViewPr>
  <p:slideViewPr>
    <p:cSldViewPr snapToObjects="1">
      <p:cViewPr>
        <p:scale>
          <a:sx n="75" d="100"/>
          <a:sy n="75" d="100"/>
        </p:scale>
        <p:origin x="-109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8" d="100"/>
          <a:sy n="68" d="100"/>
        </p:scale>
        <p:origin x="-32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1F5FDA-2F7B-4377-B207-A297939A31ED}" type="datetimeFigureOut">
              <a:rPr lang="fr-FR" smtClean="0"/>
              <a:t>21/09/2014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A4F82E-A6FE-476F-A2E3-A493AF5AFDD9}" type="slidenum">
              <a:rPr lang="fr-FR" smtClean="0"/>
              <a:t>‹N°›</a:t>
            </a:fld>
            <a:endParaRPr lang="fr-FR"/>
          </a:p>
        </p:txBody>
      </p:sp>
    </p:spTree>
    <p:extLst>
      <p:ext uri="{BB962C8B-B14F-4D97-AF65-F5344CB8AC3E}">
        <p14:creationId xmlns:p14="http://schemas.microsoft.com/office/powerpoint/2010/main" val="98952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9/21/2014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‹N°›</a:t>
            </a:fld>
            <a:endParaRPr lang="en-US"/>
          </a:p>
        </p:txBody>
      </p:sp>
    </p:spTree>
    <p:extLst>
      <p:ext uri="{BB962C8B-B14F-4D97-AF65-F5344CB8AC3E}">
        <p14:creationId xmlns:p14="http://schemas.microsoft.com/office/powerpoint/2010/main" val="15528322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14</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15</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20</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21</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22</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23</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24</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2</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3</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4</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5</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6</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9</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10</a:t>
            </a:fld>
            <a:endParaRPr lang="en-US"/>
          </a:p>
        </p:txBody>
      </p:sp>
    </p:spTree>
    <p:extLst>
      <p:ext uri="{BB962C8B-B14F-4D97-AF65-F5344CB8AC3E}">
        <p14:creationId xmlns:p14="http://schemas.microsoft.com/office/powerpoint/2010/main" val="210959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A88CD9F-C65E-6948-8B11-7DEDDD4A7855}" type="slidenum">
              <a:rPr lang="en-US" smtClean="0"/>
              <a:pPr/>
              <a:t>13</a:t>
            </a:fld>
            <a:endParaRPr lang="en-US"/>
          </a:p>
        </p:txBody>
      </p:sp>
    </p:spTree>
    <p:extLst>
      <p:ext uri="{BB962C8B-B14F-4D97-AF65-F5344CB8AC3E}">
        <p14:creationId xmlns:p14="http://schemas.microsoft.com/office/powerpoint/2010/main" val="210959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9/21/2014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9/21/2014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9/21/2014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9/21/2014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9/21/2014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9/21/2014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1616694" y="1888506"/>
            <a:ext cx="7419802" cy="1470025"/>
          </a:xfrm>
        </p:spPr>
        <p:txBody>
          <a:bodyPr>
            <a:noAutofit/>
          </a:bodyPr>
          <a:lstStyle/>
          <a:p>
            <a:pPr algn="l">
              <a:lnSpc>
                <a:spcPct val="70000"/>
              </a:lnSpc>
            </a:pPr>
            <a:r>
              <a:rPr lang="en-US" sz="4800" b="1" spc="-150" dirty="0" smtClean="0">
                <a:latin typeface="Arial"/>
                <a:cs typeface="Arial"/>
              </a:rPr>
              <a:t/>
            </a:r>
            <a:br>
              <a:rPr lang="en-US" sz="4800" b="1" spc="-150" dirty="0" smtClean="0">
                <a:latin typeface="Arial"/>
                <a:cs typeface="Arial"/>
              </a:rPr>
            </a:br>
            <a:r>
              <a:rPr lang="en-US" sz="4800" b="1" spc="-150" dirty="0" smtClean="0">
                <a:latin typeface="Arial"/>
                <a:cs typeface="Arial"/>
              </a:rPr>
              <a:t>Le premier </a:t>
            </a:r>
            <a:r>
              <a:rPr lang="en-US" sz="4800" b="1" spc="-150" dirty="0" err="1" smtClean="0">
                <a:latin typeface="Arial"/>
                <a:cs typeface="Arial"/>
              </a:rPr>
              <a:t>entretien</a:t>
            </a:r>
            <a:r>
              <a:rPr lang="en-US" sz="4800" b="1" spc="-150" dirty="0" smtClean="0">
                <a:latin typeface="Arial"/>
                <a:cs typeface="Arial"/>
              </a:rPr>
              <a:t> avec un </a:t>
            </a:r>
            <a:r>
              <a:rPr lang="en-US" sz="4800" b="1" spc="-150" dirty="0" err="1" smtClean="0">
                <a:latin typeface="Arial"/>
                <a:cs typeface="Arial"/>
              </a:rPr>
              <a:t>salarié</a:t>
            </a:r>
            <a:r>
              <a:rPr lang="en-US" sz="4800" b="1" spc="-150" dirty="0" smtClean="0">
                <a:latin typeface="Arial"/>
                <a:cs typeface="Arial"/>
              </a:rPr>
              <a:t> en </a:t>
            </a:r>
            <a:r>
              <a:rPr lang="en-US" sz="4800" b="1" spc="-150" dirty="0" err="1" smtClean="0">
                <a:latin typeface="Arial"/>
                <a:cs typeface="Arial"/>
              </a:rPr>
              <a:t>souffrance</a:t>
            </a:r>
            <a:r>
              <a:rPr lang="en-US" sz="4800" b="1" spc="-150" dirty="0" smtClean="0">
                <a:latin typeface="Arial"/>
                <a:cs typeface="Arial"/>
              </a:rPr>
              <a:t> au travail</a:t>
            </a:r>
            <a:endParaRPr lang="en-US" sz="4800" b="1" spc="-150" dirty="0">
              <a:solidFill>
                <a:schemeClr val="bg1"/>
              </a:solidFill>
              <a:latin typeface="Arial"/>
              <a:cs typeface="Arial"/>
            </a:endParaRPr>
          </a:p>
        </p:txBody>
      </p:sp>
      <p:sp>
        <p:nvSpPr>
          <p:cNvPr id="3" name="Subtitle 2"/>
          <p:cNvSpPr>
            <a:spLocks noGrp="1"/>
          </p:cNvSpPr>
          <p:nvPr>
            <p:ph type="subTitle" idx="1"/>
          </p:nvPr>
        </p:nvSpPr>
        <p:spPr>
          <a:xfrm>
            <a:off x="1619672" y="3620244"/>
            <a:ext cx="6400800" cy="1104900"/>
          </a:xfrm>
        </p:spPr>
        <p:txBody>
          <a:bodyPr>
            <a:noAutofit/>
          </a:bodyPr>
          <a:lstStyle/>
          <a:p>
            <a:pPr algn="l">
              <a:lnSpc>
                <a:spcPct val="80000"/>
              </a:lnSpc>
              <a:spcBef>
                <a:spcPts val="0"/>
              </a:spcBef>
            </a:pPr>
            <a:r>
              <a:rPr lang="fr-FR" sz="1600" b="1" spc="-150" dirty="0" smtClean="0">
                <a:solidFill>
                  <a:schemeClr val="tx1">
                    <a:lumMod val="95000"/>
                    <a:lumOff val="5000"/>
                  </a:schemeClr>
                </a:solidFill>
                <a:latin typeface="Arial"/>
                <a:cs typeface="Arial"/>
              </a:rPr>
              <a:t>Marie PEZE</a:t>
            </a:r>
          </a:p>
          <a:p>
            <a:pPr algn="l">
              <a:lnSpc>
                <a:spcPct val="80000"/>
              </a:lnSpc>
              <a:spcBef>
                <a:spcPts val="0"/>
              </a:spcBef>
            </a:pPr>
            <a:r>
              <a:rPr lang="fr-FR" sz="1600" b="1" spc="-150" dirty="0" smtClean="0">
                <a:solidFill>
                  <a:schemeClr val="tx1">
                    <a:lumMod val="95000"/>
                    <a:lumOff val="5000"/>
                  </a:schemeClr>
                </a:solidFill>
                <a:latin typeface="Arial"/>
                <a:cs typeface="Arial"/>
              </a:rPr>
              <a:t>Docteur en Psychologie, Expert près la Cour d’Appel de Versailles</a:t>
            </a:r>
          </a:p>
          <a:p>
            <a:pPr algn="l">
              <a:lnSpc>
                <a:spcPct val="80000"/>
              </a:lnSpc>
              <a:spcBef>
                <a:spcPts val="0"/>
              </a:spcBef>
            </a:pPr>
            <a:r>
              <a:rPr lang="fr-FR" sz="1600" b="1" spc="-150" dirty="0" smtClean="0">
                <a:solidFill>
                  <a:schemeClr val="tx1">
                    <a:lumMod val="95000"/>
                    <a:lumOff val="5000"/>
                  </a:schemeClr>
                </a:solidFill>
                <a:latin typeface="Arial"/>
                <a:cs typeface="Arial"/>
              </a:rPr>
              <a:t>Nicolas SANDRET</a:t>
            </a:r>
          </a:p>
          <a:p>
            <a:pPr algn="l">
              <a:lnSpc>
                <a:spcPct val="80000"/>
              </a:lnSpc>
              <a:spcBef>
                <a:spcPts val="0"/>
              </a:spcBef>
            </a:pPr>
            <a:r>
              <a:rPr lang="fr-FR" sz="1600" b="1" spc="-150" dirty="0" smtClean="0">
                <a:solidFill>
                  <a:schemeClr val="tx1">
                    <a:lumMod val="95000"/>
                    <a:lumOff val="5000"/>
                  </a:schemeClr>
                </a:solidFill>
                <a:latin typeface="Arial"/>
                <a:cs typeface="Arial"/>
              </a:rPr>
              <a:t>Médecin Inspecteur Régional du Travail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3000"/>
                            </p:stCondLst>
                            <p:childTnLst>
                              <p:par>
                                <p:cTn id="15" presetID="6" presetClass="entr" presetSubtype="32"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out)">
                                      <p:cBhvr>
                                        <p:cTn id="17" dur="1000"/>
                                        <p:tgtEl>
                                          <p:spTgt spid="3">
                                            <p:txEl>
                                              <p:pRg st="0" end="0"/>
                                            </p:txEl>
                                          </p:spTgt>
                                        </p:tgtEl>
                                      </p:cBhvr>
                                    </p:animEffect>
                                  </p:childTnLst>
                                </p:cTn>
                              </p:par>
                            </p:childTnLst>
                          </p:cTn>
                        </p:par>
                        <p:par>
                          <p:cTn id="18" fill="hold">
                            <p:stCondLst>
                              <p:cond delay="4000"/>
                            </p:stCondLst>
                            <p:childTnLst>
                              <p:par>
                                <p:cTn id="19" presetID="6" presetClass="entr" presetSubtype="3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out)">
                                      <p:cBhvr>
                                        <p:cTn id="21" dur="1000"/>
                                        <p:tgtEl>
                                          <p:spTgt spid="3">
                                            <p:txEl>
                                              <p:pRg st="1" end="1"/>
                                            </p:txEl>
                                          </p:spTgt>
                                        </p:tgtEl>
                                      </p:cBhvr>
                                    </p:animEffect>
                                  </p:childTnLst>
                                </p:cTn>
                              </p:par>
                            </p:childTnLst>
                          </p:cTn>
                        </p:par>
                        <p:par>
                          <p:cTn id="22" fill="hold">
                            <p:stCondLst>
                              <p:cond delay="5000"/>
                            </p:stCondLst>
                            <p:childTnLst>
                              <p:par>
                                <p:cTn id="23" presetID="6" presetClass="entr" presetSubtype="32"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out)">
                                      <p:cBhvr>
                                        <p:cTn id="25" dur="1000"/>
                                        <p:tgtEl>
                                          <p:spTgt spid="3">
                                            <p:txEl>
                                              <p:pRg st="2" end="2"/>
                                            </p:txEl>
                                          </p:spTgt>
                                        </p:tgtEl>
                                      </p:cBhvr>
                                    </p:animEffect>
                                  </p:childTnLst>
                                </p:cTn>
                              </p:par>
                            </p:childTnLst>
                          </p:cTn>
                        </p:par>
                        <p:par>
                          <p:cTn id="26" fill="hold">
                            <p:stCondLst>
                              <p:cond delay="6000"/>
                            </p:stCondLst>
                            <p:childTnLst>
                              <p:par>
                                <p:cTn id="27" presetID="6" presetClass="entr" presetSubtype="32"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out)">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305800" cy="1728192"/>
          </a:xfrm>
        </p:spPr>
        <p:txBody>
          <a:bodyPr wrap="square">
            <a:noAutofit/>
          </a:bodyPr>
          <a:lstStyle/>
          <a:p>
            <a:r>
              <a:rPr lang="fr-FR" sz="2600" b="1" dirty="0" smtClean="0">
                <a:latin typeface="Arial"/>
              </a:rPr>
              <a:t>Les questions du clinicien sur le travail  sont toujours pointilleuses et concrètes. </a:t>
            </a:r>
            <a:br>
              <a:rPr lang="fr-FR" sz="2600" b="1" dirty="0" smtClean="0">
                <a:latin typeface="Arial"/>
              </a:rPr>
            </a:br>
            <a:r>
              <a:rPr lang="fr-FR" sz="2600" b="1" dirty="0" smtClean="0">
                <a:latin typeface="Arial"/>
              </a:rPr>
              <a:t>Il s’agit d’entrer dans le travail.</a:t>
            </a:r>
            <a:endParaRPr lang="en-US" sz="26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3" name="TextBox 6"/>
          <p:cNvSpPr txBox="1"/>
          <p:nvPr/>
        </p:nvSpPr>
        <p:spPr>
          <a:xfrm>
            <a:off x="457200" y="1989584"/>
            <a:ext cx="8229600" cy="4103712"/>
          </a:xfrm>
          <a:prstGeom prst="rect">
            <a:avLst/>
          </a:prstGeom>
          <a:noFill/>
        </p:spPr>
        <p:txBody>
          <a:bodyPr wrap="square" rtlCol="0">
            <a:noAutofit/>
          </a:bodyPr>
          <a:lstStyle/>
          <a:p>
            <a:pPr algn="just"/>
            <a:r>
              <a:rPr lang="fr-FR" sz="2000" dirty="0" smtClean="0">
                <a:latin typeface="Arial"/>
              </a:rPr>
              <a:t>Cette description est indispensable à la reconstitution de la dégradation des conditions de travail. D’une part, cette dégradation ne sera véritablement visible que par comparaison avec la période harmonieuse et  d’autre part, le patient pourra formuler plus clairement les difficultés apparues par contraste avec la remémoration positive.</a:t>
            </a:r>
          </a:p>
          <a:p>
            <a:r>
              <a:rPr lang="fr-FR" sz="2000" dirty="0" smtClean="0">
                <a:latin typeface="Arial"/>
              </a:rPr>
              <a:t> </a:t>
            </a:r>
          </a:p>
          <a:p>
            <a:pPr marL="742950" lvl="3" indent="-285750">
              <a:spcBef>
                <a:spcPct val="20000"/>
              </a:spcBef>
              <a:buFont typeface="Arial" panose="020B0604020202020204" pitchFamily="34" charset="0"/>
              <a:buChar char="-"/>
            </a:pPr>
            <a:r>
              <a:rPr lang="fr-FR" sz="2000" b="1" dirty="0" smtClean="0">
                <a:latin typeface="Arial" panose="020B0604020202020204" pitchFamily="34" charset="0"/>
                <a:cs typeface="Arial" panose="020B0604020202020204" pitchFamily="34" charset="0"/>
              </a:rPr>
              <a:t>Quel </a:t>
            </a:r>
            <a:r>
              <a:rPr lang="fr-FR" sz="2000" b="1" dirty="0">
                <a:latin typeface="Arial" panose="020B0604020202020204" pitchFamily="34" charset="0"/>
                <a:cs typeface="Arial" panose="020B0604020202020204" pitchFamily="34" charset="0"/>
              </a:rPr>
              <a:t>est l’intitulé de votre poste de travail ?  </a:t>
            </a:r>
          </a:p>
          <a:p>
            <a:pPr marL="742950" lvl="3" indent="-285750">
              <a:spcBef>
                <a:spcPct val="20000"/>
              </a:spcBef>
              <a:buFont typeface="Arial" panose="020B0604020202020204" pitchFamily="34" charset="0"/>
              <a:buChar char="-"/>
            </a:pPr>
            <a:r>
              <a:rPr lang="fr-FR" sz="2000" b="1" dirty="0" smtClean="0">
                <a:latin typeface="Arial" panose="020B0604020202020204" pitchFamily="34" charset="0"/>
                <a:cs typeface="Arial" panose="020B0604020202020204" pitchFamily="34" charset="0"/>
              </a:rPr>
              <a:t>Qu’est </a:t>
            </a:r>
            <a:r>
              <a:rPr lang="fr-FR" sz="2000" b="1" dirty="0">
                <a:latin typeface="Arial" panose="020B0604020202020204" pitchFamily="34" charset="0"/>
                <a:cs typeface="Arial" panose="020B0604020202020204" pitchFamily="34" charset="0"/>
              </a:rPr>
              <a:t>ce que ça veut dire précisément ? </a:t>
            </a:r>
          </a:p>
          <a:p>
            <a:pPr marL="742950" lvl="3" indent="-285750">
              <a:spcBef>
                <a:spcPct val="20000"/>
              </a:spcBef>
              <a:buFont typeface="Arial" panose="020B0604020202020204" pitchFamily="34" charset="0"/>
              <a:buChar char="-"/>
            </a:pPr>
            <a:r>
              <a:rPr lang="fr-FR" sz="2000" b="1" dirty="0" smtClean="0">
                <a:latin typeface="Arial" panose="020B0604020202020204" pitchFamily="34" charset="0"/>
                <a:cs typeface="Arial" panose="020B0604020202020204" pitchFamily="34" charset="0"/>
              </a:rPr>
              <a:t>Donnez-moi </a:t>
            </a:r>
            <a:r>
              <a:rPr lang="fr-FR" sz="2000" b="1" dirty="0">
                <a:latin typeface="Arial" panose="020B0604020202020204" pitchFamily="34" charset="0"/>
                <a:cs typeface="Arial" panose="020B0604020202020204" pitchFamily="34" charset="0"/>
              </a:rPr>
              <a:t>des détails précis, avec qui travaillez-vous ?</a:t>
            </a:r>
          </a:p>
          <a:p>
            <a:pPr marL="742950" lvl="3" indent="-285750">
              <a:spcBef>
                <a:spcPct val="20000"/>
              </a:spcBef>
              <a:buFont typeface="Arial" panose="020B0604020202020204" pitchFamily="34" charset="0"/>
              <a:buChar char="-"/>
            </a:pPr>
            <a:r>
              <a:rPr lang="fr-FR" sz="2000" b="1" dirty="0" smtClean="0">
                <a:latin typeface="Arial" panose="020B0604020202020204" pitchFamily="34" charset="0"/>
                <a:cs typeface="Arial" panose="020B0604020202020204" pitchFamily="34" charset="0"/>
              </a:rPr>
              <a:t>Avec </a:t>
            </a:r>
            <a:r>
              <a:rPr lang="fr-FR" sz="2000" b="1" dirty="0">
                <a:latin typeface="Arial" panose="020B0604020202020204" pitchFamily="34" charset="0"/>
                <a:cs typeface="Arial" panose="020B0604020202020204" pitchFamily="34" charset="0"/>
              </a:rPr>
              <a:t>quel matériel ? </a:t>
            </a:r>
          </a:p>
          <a:p>
            <a:pPr marL="742950" lvl="3" indent="-285750">
              <a:spcBef>
                <a:spcPct val="20000"/>
              </a:spcBef>
              <a:buFont typeface="Arial" panose="020B0604020202020204" pitchFamily="34" charset="0"/>
              <a:buChar char="-"/>
            </a:pPr>
            <a:r>
              <a:rPr lang="fr-FR" sz="2000" b="1" dirty="0" smtClean="0">
                <a:latin typeface="Arial" panose="020B0604020202020204" pitchFamily="34" charset="0"/>
                <a:cs typeface="Arial" panose="020B0604020202020204" pitchFamily="34" charset="0"/>
              </a:rPr>
              <a:t>Donnez-moi </a:t>
            </a:r>
            <a:r>
              <a:rPr lang="fr-FR" sz="2000" b="1" dirty="0">
                <a:latin typeface="Arial" panose="020B0604020202020204" pitchFamily="34" charset="0"/>
                <a:cs typeface="Arial" panose="020B0604020202020204" pitchFamily="34" charset="0"/>
              </a:rPr>
              <a:t>des exemples de situations de travail, les taches exécutées….le contenu de votre travail réel. </a:t>
            </a:r>
          </a:p>
          <a:p>
            <a:r>
              <a:rPr lang="fr-FR" sz="2400" dirty="0" smtClean="0"/>
              <a:t> </a:t>
            </a:r>
          </a:p>
          <a:p>
            <a:pPr marL="457200" indent="-457200" algn="just">
              <a:lnSpc>
                <a:spcPct val="90000"/>
              </a:lnSpc>
              <a:spcAft>
                <a:spcPts val="1500"/>
              </a:spcAft>
              <a:buClr>
                <a:srgbClr val="AA0000"/>
              </a:buClr>
              <a:buFont typeface="Wingdings" charset="2"/>
              <a:buChar char="ü"/>
            </a:pPr>
            <a:endParaRPr lang="fr-FR" sz="2400" dirty="0" smtClean="0">
              <a:solidFill>
                <a:schemeClr val="tx2">
                  <a:lumMod val="60000"/>
                  <a:lumOff val="40000"/>
                </a:schemeClr>
              </a:solidFill>
              <a:latin typeface="Arial"/>
              <a:cs typeface="Arial"/>
            </a:endParaRPr>
          </a:p>
        </p:txBody>
      </p:sp>
    </p:spTree>
    <p:extLst>
      <p:ext uri="{BB962C8B-B14F-4D97-AF65-F5344CB8AC3E}">
        <p14:creationId xmlns:p14="http://schemas.microsoft.com/office/powerpoint/2010/main" val="755354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836712"/>
            <a:ext cx="8229600" cy="4896544"/>
          </a:xfrm>
          <a:prstGeom prst="rect">
            <a:avLst/>
          </a:prstGeom>
          <a:noFill/>
        </p:spPr>
        <p:txBody>
          <a:bodyPr wrap="square" rtlCol="0">
            <a:noAutofit/>
          </a:bodyPr>
          <a:lstStyle/>
          <a:p>
            <a:pPr algn="just"/>
            <a:r>
              <a:rPr lang="fr-FR" sz="2200" dirty="0" smtClean="0">
                <a:latin typeface="Arial"/>
              </a:rPr>
              <a:t>L’écart entre l’intitulé du poste du patient et la description qu’il fait de ses tâches doit donner des indications sur l’écart entre travail prescrit et travail réel dans l’entreprise. </a:t>
            </a:r>
          </a:p>
          <a:p>
            <a:pPr algn="just"/>
            <a:r>
              <a:rPr lang="fr-FR" sz="2200" dirty="0" smtClean="0">
                <a:latin typeface="Arial"/>
              </a:rPr>
              <a:t>Ce n’est pas simplement pour avoir des renseignements techniques précis sur la discordance entre la prescription et le quotidien que le clinicien sollicite cette remémoration,  mais pour faire revenir le patient à la période d’équilibre entre souffrance et plaisir au travail. </a:t>
            </a:r>
          </a:p>
          <a:p>
            <a:pPr algn="just"/>
            <a:r>
              <a:rPr lang="fr-FR" sz="2200" dirty="0" smtClean="0">
                <a:latin typeface="Arial"/>
              </a:rPr>
              <a:t>Ramené aux moments où le travail s’exécutait avec une possibilité d’épanouissement, de développement personnel, très spectaculairement le patient se décentre toujours de sa souffrance présente pour revenir à ces éprouvés positifs.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28600" y="1905000"/>
            <a:ext cx="8229600" cy="3810000"/>
          </a:xfrm>
          <a:prstGeom prst="rect">
            <a:avLst/>
          </a:prstGeom>
          <a:noFill/>
        </p:spPr>
        <p:txBody>
          <a:bodyPr wrap="square" rtlCol="0">
            <a:noAutofit/>
          </a:bodyPr>
          <a:lstStyle/>
          <a:p>
            <a:pPr marL="457200" indent="-457200" algn="just">
              <a:lnSpc>
                <a:spcPct val="90000"/>
              </a:lnSpc>
              <a:spcAft>
                <a:spcPts val="1500"/>
              </a:spcAft>
              <a:buClr>
                <a:srgbClr val="AA0000"/>
              </a:buClr>
              <a:buFont typeface="Wingdings" charset="2"/>
              <a:buChar char="ü"/>
            </a:pPr>
            <a:r>
              <a:rPr lang="fr-FR" sz="2200" dirty="0" smtClean="0">
                <a:latin typeface="Arial"/>
              </a:rPr>
              <a:t>Il faut prendre le temps de comprendre le travail de l’autre, en sortant des à priori et des clichés intériorisés : Secrétaire, ingénieur, imprimeur, ouvrier spécialisé, vendeuse, responsable informatique…. Sait-on vraiment en quoi ces métiers  consistent? C’est toute la richesse de cette clinique que de pouvoir « suivre » les patients dans leur bureau, atelier, chantier pour découvrir des métiers méconnus </a:t>
            </a:r>
            <a:endParaRPr lang="fr-FR" sz="2200" b="1" dirty="0" smtClean="0">
              <a:solidFill>
                <a:schemeClr val="tx2">
                  <a:lumMod val="60000"/>
                  <a:lumOff val="40000"/>
                </a:schemeClr>
              </a:solidFill>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792000" y="260648"/>
            <a:ext cx="7560000" cy="1785104"/>
          </a:xfrm>
          <a:prstGeom prst="rect">
            <a:avLst/>
          </a:prstGeom>
          <a:noFill/>
        </p:spPr>
        <p:txBody>
          <a:bodyPr wrap="square" rtlCol="0">
            <a:spAutoFit/>
          </a:bodyPr>
          <a:lstStyle/>
          <a:p>
            <a:pPr algn="just"/>
            <a:r>
              <a:rPr lang="fr-FR" sz="2200" dirty="0">
                <a:latin typeface="Arial" panose="020B0604020202020204" pitchFamily="34" charset="0"/>
                <a:cs typeface="Arial" panose="020B0604020202020204" pitchFamily="34" charset="0"/>
              </a:rPr>
              <a:t>Il faut ensuite comprendre les relations hiérarchiques dans lesquelles le salarié travaille: les organigrammes, les relations avec subordonnés et </a:t>
            </a:r>
            <a:r>
              <a:rPr lang="fr-FR" sz="2200" dirty="0" smtClean="0">
                <a:latin typeface="Arial" panose="020B0604020202020204" pitchFamily="34" charset="0"/>
                <a:cs typeface="Arial" panose="020B0604020202020204" pitchFamily="34" charset="0"/>
              </a:rPr>
              <a:t>supérieurs. Certains </a:t>
            </a:r>
            <a:r>
              <a:rPr lang="fr-FR" sz="2200" dirty="0">
                <a:latin typeface="Arial" panose="020B0604020202020204" pitchFamily="34" charset="0"/>
                <a:cs typeface="Arial" panose="020B0604020202020204" pitchFamily="34" charset="0"/>
              </a:rPr>
              <a:t>organigrammes sont porteurs de dysfonctionnements potentiels.</a:t>
            </a:r>
          </a:p>
        </p:txBody>
      </p:sp>
      <p:sp>
        <p:nvSpPr>
          <p:cNvPr id="6" name="ZoneTexte 5"/>
          <p:cNvSpPr txBox="1"/>
          <p:nvPr/>
        </p:nvSpPr>
        <p:spPr>
          <a:xfrm>
            <a:off x="792000" y="2132856"/>
            <a:ext cx="7560000" cy="4093428"/>
          </a:xfrm>
          <a:prstGeom prst="rect">
            <a:avLst/>
          </a:prstGeom>
          <a:noFill/>
        </p:spPr>
        <p:txBody>
          <a:bodyPr wrap="square" rtlCol="0">
            <a:spAutoFit/>
          </a:bodyPr>
          <a:lstStyle/>
          <a:p>
            <a:pPr marL="742950" lvl="3" indent="-285750">
              <a:spcBef>
                <a:spcPct val="20000"/>
              </a:spcBef>
              <a:buFont typeface="Arial" panose="020B0604020202020204" pitchFamily="34" charset="0"/>
              <a:buChar char="-"/>
            </a:pPr>
            <a:r>
              <a:rPr lang="fr-FR" sz="2000" b="1" dirty="0">
                <a:latin typeface="Arial" panose="020B0604020202020204" pitchFamily="34" charset="0"/>
                <a:cs typeface="Arial" panose="020B0604020202020204" pitchFamily="34" charset="0"/>
              </a:rPr>
              <a:t>Quelle est la taille de votre entreprise ? Du service où vous travaillez ?</a:t>
            </a:r>
          </a:p>
          <a:p>
            <a:pPr marL="742950" lvl="3" indent="-285750">
              <a:spcBef>
                <a:spcPct val="20000"/>
              </a:spcBef>
              <a:buFont typeface="Arial" panose="020B0604020202020204" pitchFamily="34" charset="0"/>
              <a:buChar char="-"/>
            </a:pPr>
            <a:r>
              <a:rPr lang="fr-FR" sz="2000" b="1" dirty="0">
                <a:latin typeface="Arial" panose="020B0604020202020204" pitchFamily="34" charset="0"/>
                <a:cs typeface="Arial" panose="020B0604020202020204" pitchFamily="34" charset="0"/>
              </a:rPr>
              <a:t>Depuis combien de temps travaillez-vous sur </a:t>
            </a:r>
            <a:r>
              <a:rPr lang="fr-FR" sz="2000" b="1" dirty="0" smtClean="0">
                <a:latin typeface="Arial" panose="020B0604020202020204" pitchFamily="34" charset="0"/>
                <a:cs typeface="Arial" panose="020B0604020202020204" pitchFamily="34" charset="0"/>
              </a:rPr>
              <a:t>ce poste</a:t>
            </a:r>
            <a:r>
              <a:rPr lang="fr-FR" sz="2000" b="1" dirty="0">
                <a:latin typeface="Arial" panose="020B0604020202020204" pitchFamily="34" charset="0"/>
                <a:cs typeface="Arial" panose="020B0604020202020204" pitchFamily="34" charset="0"/>
              </a:rPr>
              <a:t> dans cette entreprise?</a:t>
            </a:r>
          </a:p>
          <a:p>
            <a:pPr marL="742950" lvl="3" indent="-285750">
              <a:spcBef>
                <a:spcPct val="20000"/>
              </a:spcBef>
              <a:buFont typeface="Arial" panose="020B0604020202020204" pitchFamily="34" charset="0"/>
              <a:buChar char="-"/>
            </a:pPr>
            <a:r>
              <a:rPr lang="fr-FR" sz="2000" b="1" dirty="0">
                <a:latin typeface="Arial" panose="020B0604020202020204" pitchFamily="34" charset="0"/>
                <a:cs typeface="Arial" panose="020B0604020202020204" pitchFamily="34" charset="0"/>
              </a:rPr>
              <a:t>Quels postes occupiez-vous avant, dans cette entreprise, (ancienneté dans le poste et dans l’entreprise)</a:t>
            </a:r>
          </a:p>
          <a:p>
            <a:pPr marL="742950" lvl="3" indent="-285750">
              <a:spcBef>
                <a:spcPct val="20000"/>
              </a:spcBef>
              <a:buFont typeface="Arial" panose="020B0604020202020204" pitchFamily="34" charset="0"/>
              <a:buChar char="-"/>
            </a:pPr>
            <a:r>
              <a:rPr lang="fr-FR" sz="2000" b="1" dirty="0">
                <a:latin typeface="Arial" panose="020B0604020202020204" pitchFamily="34" charset="0"/>
                <a:cs typeface="Arial" panose="020B0604020202020204" pitchFamily="34" charset="0"/>
              </a:rPr>
              <a:t>Avez-vous des personnes sous vos ordres ? De qui dépendez-vous ?</a:t>
            </a:r>
          </a:p>
          <a:p>
            <a:pPr marL="742950" lvl="3" indent="-285750">
              <a:spcBef>
                <a:spcPct val="20000"/>
              </a:spcBef>
              <a:buFont typeface="Arial" panose="020B0604020202020204" pitchFamily="34" charset="0"/>
              <a:buChar char="-"/>
            </a:pPr>
            <a:r>
              <a:rPr lang="fr-FR" sz="2000" b="1" dirty="0">
                <a:latin typeface="Arial" panose="020B0604020202020204" pitchFamily="34" charset="0"/>
                <a:cs typeface="Arial" panose="020B0604020202020204" pitchFamily="34" charset="0"/>
              </a:rPr>
              <a:t>Quels sont vos horaires de travail ?</a:t>
            </a:r>
          </a:p>
          <a:p>
            <a:pPr marL="742950" lvl="3" indent="-285750">
              <a:spcBef>
                <a:spcPct val="20000"/>
              </a:spcBef>
              <a:buFont typeface="Arial" panose="020B0604020202020204" pitchFamily="34" charset="0"/>
              <a:buChar char="-"/>
            </a:pPr>
            <a:r>
              <a:rPr lang="fr-FR" sz="2000" b="1" dirty="0">
                <a:latin typeface="Arial" panose="020B0604020202020204" pitchFamily="34" charset="0"/>
                <a:cs typeface="Arial" panose="020B0604020202020204" pitchFamily="34" charset="0"/>
              </a:rPr>
              <a:t>Quel est votre contrat, quel statut ? Comment êtes vous payé  (Salaire, commissionnement ?)</a:t>
            </a:r>
          </a:p>
        </p:txBody>
      </p:sp>
    </p:spTree>
    <p:extLst>
      <p:ext uri="{BB962C8B-B14F-4D97-AF65-F5344CB8AC3E}">
        <p14:creationId xmlns:p14="http://schemas.microsoft.com/office/powerpoint/2010/main" val="2819560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3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498178"/>
          </a:xfrm>
        </p:spPr>
        <p:txBody>
          <a:bodyPr>
            <a:noAutofit/>
          </a:bodyPr>
          <a:lstStyle/>
          <a:p>
            <a:r>
              <a:rPr lang="fr-FR" sz="2600" b="1" dirty="0">
                <a:latin typeface="Arial"/>
              </a:rPr>
              <a:t>Quand le clinicien a  bien compris le contenu du poste et les relations de travail, il est temps d’aller précisément sur le parcours professionnel </a:t>
            </a:r>
            <a:endParaRPr lang="en-US" sz="2600" b="1" dirty="0">
              <a:latin typeface="Arial"/>
            </a:endParaRPr>
          </a:p>
        </p:txBody>
      </p:sp>
      <p:sp>
        <p:nvSpPr>
          <p:cNvPr id="3" name="Content Placeholder 2"/>
          <p:cNvSpPr>
            <a:spLocks noGrp="1"/>
          </p:cNvSpPr>
          <p:nvPr>
            <p:ph idx="1"/>
          </p:nvPr>
        </p:nvSpPr>
        <p:spPr>
          <a:xfrm>
            <a:off x="457200" y="1711349"/>
            <a:ext cx="8229600" cy="4525963"/>
          </a:xfrm>
        </p:spPr>
        <p:txBody>
          <a:bodyPr>
            <a:normAutofit/>
          </a:bodyPr>
          <a:lstStyle/>
          <a:p>
            <a:pPr marL="0" indent="0" algn="just">
              <a:buNone/>
            </a:pPr>
            <a:r>
              <a:rPr lang="fr-FR" sz="2200" dirty="0" smtClean="0">
                <a:latin typeface="Arial"/>
              </a:rPr>
              <a:t>L’ancienneté dans l’entreprise, donc le métier, les compétences, la mémoire du travail, son évolution, ses transformations. L’évolution de l’entreprise et l’évolution de la personne. Il faut donc recenser les évènements importants dans la vie de l’entreprise :</a:t>
            </a:r>
          </a:p>
          <a:p>
            <a:pPr marL="0" indent="0" algn="just">
              <a:buNone/>
            </a:pPr>
            <a:endParaRPr lang="fr-FR" sz="2000" dirty="0" smtClean="0">
              <a:latin typeface="Arial"/>
            </a:endParaRPr>
          </a:p>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Votre entreprise a-t-elle subi des rachats, fusions ? </a:t>
            </a:r>
          </a:p>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Des réorganisations récentes?</a:t>
            </a:r>
          </a:p>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Augmentation de capital ? </a:t>
            </a:r>
          </a:p>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Fait-elle partie d’un grand groupe ? </a:t>
            </a:r>
          </a:p>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Combien de salariés en tout? Dans votre service ? </a:t>
            </a:r>
            <a:r>
              <a:rPr lang="fr-FR" b="1" dirty="0" smtClean="0">
                <a:latin typeface="Arial" panose="020B0604020202020204" pitchFamily="34" charset="0"/>
                <a:cs typeface="Arial" panose="020B0604020202020204" pitchFamily="34" charset="0"/>
              </a:rPr>
              <a:t/>
            </a:r>
            <a:br>
              <a:rPr lang="fr-FR" b="1" dirty="0" smtClean="0">
                <a:latin typeface="Arial" panose="020B0604020202020204" pitchFamily="34" charset="0"/>
                <a:cs typeface="Arial" panose="020B0604020202020204" pitchFamily="34" charset="0"/>
              </a:rPr>
            </a:br>
            <a:r>
              <a:rPr lang="fr-FR" b="1" dirty="0" smtClean="0">
                <a:latin typeface="Arial" panose="020B0604020202020204" pitchFamily="34" charset="0"/>
                <a:cs typeface="Arial" panose="020B0604020202020204" pitchFamily="34" charset="0"/>
              </a:rPr>
              <a:t>Dans </a:t>
            </a:r>
            <a:r>
              <a:rPr lang="fr-FR" b="1" dirty="0">
                <a:latin typeface="Arial" panose="020B0604020202020204" pitchFamily="34" charset="0"/>
                <a:cs typeface="Arial" panose="020B0604020202020204" pitchFamily="34" charset="0"/>
              </a:rPr>
              <a:t>l’établissement, dans l’entreprise ?</a:t>
            </a:r>
          </a:p>
          <a:p>
            <a:pPr algn="just"/>
            <a:endParaRPr lang="en-US" dirty="0">
              <a:solidFill>
                <a:schemeClr val="tx2">
                  <a:lumMod val="60000"/>
                  <a:lumOff val="40000"/>
                </a:schemeClr>
              </a:solidFill>
              <a:latin typeface="Arial Black"/>
            </a:endParaRPr>
          </a:p>
        </p:txBody>
      </p:sp>
    </p:spTree>
    <p:extLst>
      <p:ext uri="{BB962C8B-B14F-4D97-AF65-F5344CB8AC3E}">
        <p14:creationId xmlns:p14="http://schemas.microsoft.com/office/powerpoint/2010/main" val="25223467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fr-FR" sz="2600" b="1" dirty="0">
                <a:latin typeface="Arial"/>
              </a:rPr>
              <a:t>Quand le clinicien a  bien compris le contenu du poste et les relations de travail, il est temps d’aller précisément sur le parcours professionnel </a:t>
            </a:r>
            <a:endParaRPr lang="en-US" sz="2600" b="1" dirty="0">
              <a:latin typeface="Arial"/>
            </a:endParaRPr>
          </a:p>
        </p:txBody>
      </p:sp>
      <p:sp>
        <p:nvSpPr>
          <p:cNvPr id="3" name="Content Placeholder 2"/>
          <p:cNvSpPr>
            <a:spLocks noGrp="1"/>
          </p:cNvSpPr>
          <p:nvPr>
            <p:ph idx="1"/>
          </p:nvPr>
        </p:nvSpPr>
        <p:spPr>
          <a:xfrm>
            <a:off x="792000" y="1960240"/>
            <a:ext cx="7560000" cy="2476872"/>
          </a:xfrm>
        </p:spPr>
        <p:txBody>
          <a:bodyPr>
            <a:normAutofit/>
          </a:bodyPr>
          <a:lstStyle/>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Vous travaillez </a:t>
            </a:r>
            <a:r>
              <a:rPr lang="fr-FR" b="1" dirty="0" smtClean="0">
                <a:latin typeface="Arial" panose="020B0604020202020204" pitchFamily="34" charset="0"/>
                <a:cs typeface="Arial" panose="020B0604020202020204" pitchFamily="34" charset="0"/>
              </a:rPr>
              <a:t>actuellement ?</a:t>
            </a:r>
            <a:endParaRPr lang="fr-FR" b="1" dirty="0">
              <a:latin typeface="Arial" panose="020B0604020202020204" pitchFamily="34" charset="0"/>
              <a:cs typeface="Arial" panose="020B0604020202020204" pitchFamily="34" charset="0"/>
            </a:endParaRPr>
          </a:p>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Vous êtes en arrêt maladie ? grâce au MT, au spécialiste ? depuis combien de temps ?</a:t>
            </a:r>
          </a:p>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Quel est votre traitement ? prescrit par qui ? suivi par un psychiatre ou un psychothérapeute ?</a:t>
            </a:r>
          </a:p>
          <a:p>
            <a:pPr marL="742950" lvl="3" indent="-285750">
              <a:buFont typeface="Arial" panose="020B0604020202020204" pitchFamily="34" charset="0"/>
              <a:buChar char="-"/>
            </a:pPr>
            <a:r>
              <a:rPr lang="fr-FR" b="1" dirty="0">
                <a:latin typeface="Arial" panose="020B0604020202020204" pitchFamily="34" charset="0"/>
                <a:cs typeface="Arial" panose="020B0604020202020204" pitchFamily="34" charset="0"/>
              </a:rPr>
              <a:t>Êtes-vous licencié ? Au chômage </a:t>
            </a:r>
            <a:r>
              <a:rPr lang="fr-FR" b="1" dirty="0" smtClean="0">
                <a:latin typeface="Arial" panose="020B0604020202020204" pitchFamily="34" charset="0"/>
                <a:cs typeface="Arial" panose="020B0604020202020204" pitchFamily="34" charset="0"/>
              </a:rPr>
              <a:t>?</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95146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57200" y="620688"/>
            <a:ext cx="8229600" cy="5976664"/>
          </a:xfrm>
          <a:prstGeom prst="rect">
            <a:avLst/>
          </a:prstGeom>
          <a:noFill/>
        </p:spPr>
        <p:txBody>
          <a:bodyPr wrap="square" rtlCol="0">
            <a:noAutofit/>
          </a:bodyPr>
          <a:lstStyle/>
          <a:p>
            <a:pPr algn="just"/>
            <a:r>
              <a:rPr lang="fr-FR" sz="1700" dirty="0" smtClean="0">
                <a:latin typeface="Arial"/>
              </a:rPr>
              <a:t>Poser ces questions précises soulève deux résistances importantes :</a:t>
            </a:r>
          </a:p>
          <a:p>
            <a:pPr lvl="0" algn="just"/>
            <a:r>
              <a:rPr lang="fr-FR" sz="1700" dirty="0" smtClean="0">
                <a:latin typeface="Arial"/>
              </a:rPr>
              <a:t>- D’une part celles du patient qui aimerait parler directement de ses difficultés, de sa souffrance, à laquelle on résiste par des questions concrètes, tangibles et quasi économiques. Ces questions ne doivent pas être perçues comme une mise en doute de la souffrance qu’il porte et doivent donc être énoncées sans </a:t>
            </a:r>
            <a:r>
              <a:rPr lang="fr-FR" sz="1700" dirty="0" err="1" smtClean="0">
                <a:latin typeface="Arial"/>
              </a:rPr>
              <a:t>intrusivité</a:t>
            </a:r>
            <a:r>
              <a:rPr lang="fr-FR" sz="1700" dirty="0" smtClean="0">
                <a:latin typeface="Arial"/>
              </a:rPr>
              <a:t>. </a:t>
            </a:r>
          </a:p>
          <a:p>
            <a:pPr lvl="0" algn="just"/>
            <a:r>
              <a:rPr lang="fr-FR" sz="1700" dirty="0" smtClean="0">
                <a:latin typeface="Arial"/>
              </a:rPr>
              <a:t>- D’autre part, ces questions sur le réel de l’entreprise et du poste pourraient infléchir l’entretien vers une trame très directive empêchant les données cliniques d’émerger.</a:t>
            </a:r>
          </a:p>
          <a:p>
            <a:pPr algn="just"/>
            <a:r>
              <a:rPr lang="fr-FR" sz="1700" dirty="0" smtClean="0">
                <a:latin typeface="Arial"/>
              </a:rPr>
              <a:t> </a:t>
            </a:r>
          </a:p>
          <a:p>
            <a:pPr algn="just"/>
            <a:r>
              <a:rPr lang="fr-FR" sz="1700" dirty="0" smtClean="0">
                <a:latin typeface="Arial"/>
              </a:rPr>
              <a:t>C’est au professionnalisme du clinicien que revient la capacité de tenir tous ces registres sans compromettre la relation. C’est aussi dans la réunion de ces éléments de faits que reposera un constat étayé et non subjectif de la situation du patient. La </a:t>
            </a:r>
            <a:r>
              <a:rPr lang="fr-FR" sz="1700" dirty="0" err="1" smtClean="0">
                <a:latin typeface="Arial"/>
              </a:rPr>
              <a:t>compliance</a:t>
            </a:r>
            <a:r>
              <a:rPr lang="fr-FR" sz="1700" dirty="0" smtClean="0">
                <a:latin typeface="Arial"/>
              </a:rPr>
              <a:t> ou la résistance de ce dernier à répondre à ces questions est un premier signe clinique. </a:t>
            </a:r>
          </a:p>
          <a:p>
            <a:pPr algn="just"/>
            <a:r>
              <a:rPr lang="fr-FR" sz="1700" dirty="0" smtClean="0">
                <a:latin typeface="Arial"/>
              </a:rPr>
              <a:t> </a:t>
            </a:r>
          </a:p>
          <a:p>
            <a:pPr algn="just"/>
            <a:r>
              <a:rPr lang="fr-FR" sz="1700" dirty="0" smtClean="0">
                <a:latin typeface="Arial"/>
              </a:rPr>
              <a:t>Quand ce tour d’horizon sur l’entreprise, le statut social du patient et le contenu de son travail est terminé, quand il est plus stable émotionnellement, il est temps d’entrer dans la dégradation du travail qui l’amène à consulter, en sachant que les reviviscences, les émotions, les affects vont immédiatement surgir. </a:t>
            </a:r>
            <a:endParaRPr lang="fr-FR" sz="1700" b="1" dirty="0" smtClean="0">
              <a:solidFill>
                <a:srgbClr val="660066"/>
              </a:solidFill>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9552" y="664235"/>
            <a:ext cx="8064896" cy="4708981"/>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C’est  grâce à ce récit, que le clinicien a accès à la symptomatologie spécifique : l’angoisse subaigüe, les tremblements, le récit des cauchemars, des insomnies, l’aboulie, l’impossibilité de faire quoi que ce soit, la perte du plaisir dans tous les gestes de la vie quotidienne, l’envahissement de la pensée par des ruminations sur le travail, les évitements phobiques jusqu’à ne plus sortir, la perte des facultés intellectuelles, les pleurs, le sentiment d’incompréhension par l’entourage, le sentiment d’aliénation sociale, la honte, la culpabilité.</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Tout se revit devant le clinicien dans une remémoration  à valeur diagnostique. Eprouvante pour le patient mais aussi pour le clinicien qui doit demeurer contenant, tout en étant dedans. On ne peut pas comprendre le travail de l’autre sans rentrer dans sa peau, du côté des joies et des enthousiasmes par lesquels on a commencé, et du côté de la désespérance revécue là. Du côté de la promesse du travail et du côté de la trahison.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7544" y="476672"/>
            <a:ext cx="8136904" cy="5016758"/>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Le clinicien ne peut pas être seulement dans la neutralité </a:t>
            </a:r>
            <a:r>
              <a:rPr lang="fr-FR" sz="2000" dirty="0" smtClean="0">
                <a:latin typeface="Arial" panose="020B0604020202020204" pitchFamily="34" charset="0"/>
                <a:cs typeface="Arial" panose="020B0604020202020204" pitchFamily="34" charset="0"/>
              </a:rPr>
              <a:t>bienveillante.</a:t>
            </a:r>
          </a:p>
          <a:p>
            <a:pPr algn="just"/>
            <a:r>
              <a:rPr lang="fr-FR" sz="2000" dirty="0" smtClean="0">
                <a:latin typeface="Arial" panose="020B0604020202020204" pitchFamily="34" charset="0"/>
                <a:cs typeface="Arial" panose="020B0604020202020204" pitchFamily="34" charset="0"/>
              </a:rPr>
              <a:t>Le </a:t>
            </a:r>
            <a:r>
              <a:rPr lang="fr-FR" sz="2000" dirty="0">
                <a:latin typeface="Arial" panose="020B0604020202020204" pitchFamily="34" charset="0"/>
                <a:cs typeface="Arial" panose="020B0604020202020204" pitchFamily="34" charset="0"/>
              </a:rPr>
              <a:t>patient doit déposer sa détresse certes, mais aussi déconstruire, c'est-à-dire comprendre, les mécanismes dont il a été l’objet et reconstruire sa compréhension de la situation. </a:t>
            </a:r>
            <a:endParaRPr lang="fr-FR" sz="2000" dirty="0" smtClean="0">
              <a:latin typeface="Arial" panose="020B0604020202020204" pitchFamily="34" charset="0"/>
              <a:cs typeface="Arial" panose="020B0604020202020204" pitchFamily="34" charset="0"/>
            </a:endParaRPr>
          </a:p>
          <a:p>
            <a:pPr algn="just"/>
            <a:r>
              <a:rPr lang="fr-FR" sz="2000" dirty="0" smtClean="0">
                <a:latin typeface="Arial" panose="020B0604020202020204" pitchFamily="34" charset="0"/>
                <a:cs typeface="Arial" panose="020B0604020202020204" pitchFamily="34" charset="0"/>
              </a:rPr>
              <a:t>Déconstruire </a:t>
            </a:r>
            <a:r>
              <a:rPr lang="fr-FR" sz="2000" dirty="0">
                <a:latin typeface="Arial" panose="020B0604020202020204" pitchFamily="34" charset="0"/>
                <a:cs typeface="Arial" panose="020B0604020202020204" pitchFamily="34" charset="0"/>
              </a:rPr>
              <a:t>les mécanismes dont il a été l’objet, non pas parce qu’il présentait des  « tares » méconnues, qu’il a commis des fautes lourdes ou vénielles, mais parce qu’il défendait des valeurs d’exécution du travail, sédimentées par son expérience, son parcours, et les cercles vertueux où il avait jusque là travaillé</a:t>
            </a:r>
            <a:r>
              <a:rPr lang="fr-FR" sz="2000" dirty="0" smtClean="0">
                <a:latin typeface="Arial" panose="020B0604020202020204" pitchFamily="34" charset="0"/>
                <a:cs typeface="Arial" panose="020B0604020202020204" pitchFamily="34" charset="0"/>
              </a:rPr>
              <a:t>.</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Qu’est ce qui a changé ? La qualité de son travail ? Ou les critères de qualité de ce qu’on lui demande de faire ?  Ou ses collègues ?</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Les  nouvelles demandes des clients, les nouvelles techniques de travail et de l’organisation des tâches vont bouleverser le contenu des tâches, les rapports entre collègues et surtout, le </a:t>
            </a:r>
            <a:r>
              <a:rPr lang="fr-FR" sz="2000" u="sng" dirty="0">
                <a:latin typeface="Arial" panose="020B0604020202020204" pitchFamily="34" charset="0"/>
                <a:cs typeface="Arial" panose="020B0604020202020204" pitchFamily="34" charset="0"/>
              </a:rPr>
              <a:t>rapport au travail</a:t>
            </a:r>
            <a:r>
              <a:rPr lang="fr-FR" sz="2000" dirty="0">
                <a:latin typeface="Arial" panose="020B0604020202020204" pitchFamily="34" charset="0"/>
                <a:cs typeface="Arial" panose="020B0604020202020204" pitchFamily="34" charset="0"/>
              </a:rPr>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11560" y="755987"/>
            <a:ext cx="7848872" cy="4401205"/>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Le clinicien du travail, quelque que soit sa formation préalable, médecin, psychanalyste, sous condition d’avoir bien compris le travail du patient quand il allait bien, peut entrer dans la description du travail dégradé et émettre les premières hypothèses : opposition entre l’ancienne et la nouvelle manière de travailler, trop grande maitrise du travail par le salarié délégitimant le jeune chef, nouveaux critères de qualité moins exigeants que ceux du salarié, commercialisation du service  rendu et de l’usager, conflits </a:t>
            </a:r>
            <a:r>
              <a:rPr lang="fr-FR" sz="2000" dirty="0" smtClean="0">
                <a:latin typeface="Arial" panose="020B0604020202020204" pitchFamily="34" charset="0"/>
                <a:cs typeface="Arial" panose="020B0604020202020204" pitchFamily="34" charset="0"/>
              </a:rPr>
              <a:t>éthiques…</a:t>
            </a:r>
          </a:p>
          <a:p>
            <a:pPr algn="just"/>
            <a:r>
              <a:rPr lang="fr-FR" sz="2000" dirty="0" smtClean="0">
                <a:latin typeface="Arial" panose="020B0604020202020204" pitchFamily="34" charset="0"/>
                <a:cs typeface="Arial" panose="020B0604020202020204" pitchFamily="34" charset="0"/>
              </a:rPr>
              <a:t>Ces </a:t>
            </a:r>
            <a:r>
              <a:rPr lang="fr-FR" sz="2000" dirty="0">
                <a:latin typeface="Arial" panose="020B0604020202020204" pitchFamily="34" charset="0"/>
                <a:cs typeface="Arial" panose="020B0604020202020204" pitchFamily="34" charset="0"/>
              </a:rPr>
              <a:t>hypothèses, non exhaustives,  produisent du sens, donnent de l’oxygène à la pensée du patient, lui permettent de s’extraire de la position fautive le rendant responsable de sa propre éviction. De s’extraire aussi de la recherche d’un bourreau désigné souvent aussi mal en point que lui.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91580" y="1196752"/>
            <a:ext cx="7560840" cy="3785652"/>
          </a:xfrm>
          <a:prstGeom prst="rect">
            <a:avLst/>
          </a:prstGeom>
        </p:spPr>
        <p:txBody>
          <a:bodyPr wrap="square">
            <a:spAutoFit/>
          </a:bodyPr>
          <a:lstStyle/>
          <a:p>
            <a:pPr algn="just"/>
            <a:r>
              <a:rPr lang="fr-FR" sz="2400" b="1" dirty="0" smtClean="0">
                <a:latin typeface="Arial" panose="020B0604020202020204" pitchFamily="34" charset="0"/>
                <a:cs typeface="Arial" panose="020B0604020202020204" pitchFamily="34" charset="0"/>
              </a:rPr>
              <a:t>Le premier entretien avec un sujet  en souffrance au travail est chargé de visées multiples: </a:t>
            </a:r>
          </a:p>
          <a:p>
            <a:pPr marL="342900" indent="-342900" algn="just">
              <a:buFontTx/>
              <a:buChar char="-"/>
            </a:pPr>
            <a:r>
              <a:rPr lang="fr-FR" sz="2400" b="1" dirty="0" smtClean="0">
                <a:latin typeface="Arial" panose="020B0604020202020204" pitchFamily="34" charset="0"/>
                <a:cs typeface="Arial" panose="020B0604020202020204" pitchFamily="34" charset="0"/>
              </a:rPr>
              <a:t>rencontre avec le sujet, </a:t>
            </a:r>
          </a:p>
          <a:p>
            <a:pPr marL="342900" indent="-342900" algn="just">
              <a:buFontTx/>
              <a:buChar char="-"/>
            </a:pPr>
            <a:r>
              <a:rPr lang="fr-FR" sz="2400" b="1" dirty="0" smtClean="0">
                <a:latin typeface="Arial" panose="020B0604020202020204" pitchFamily="34" charset="0"/>
                <a:cs typeface="Arial" panose="020B0604020202020204" pitchFamily="34" charset="0"/>
              </a:rPr>
              <a:t>la forme et la gravité de ses symptômes,</a:t>
            </a:r>
          </a:p>
          <a:p>
            <a:pPr marL="342900" indent="-342900" algn="just">
              <a:buFontTx/>
              <a:buChar char="-"/>
            </a:pPr>
            <a:r>
              <a:rPr lang="fr-FR" sz="2400" b="1" dirty="0" smtClean="0">
                <a:latin typeface="Arial" panose="020B0604020202020204" pitchFamily="34" charset="0"/>
                <a:cs typeface="Arial" panose="020B0604020202020204" pitchFamily="34" charset="0"/>
              </a:rPr>
              <a:t>l’organisation du travail telle qu’elle est  ressentie d’abord, mais aussi objectivée au travers des documents internes qu’il apporte avec lui,</a:t>
            </a:r>
          </a:p>
          <a:p>
            <a:pPr marL="342900" indent="-342900" algn="just">
              <a:buFontTx/>
              <a:buChar char="-"/>
            </a:pPr>
            <a:r>
              <a:rPr lang="fr-FR" sz="2400" b="1" dirty="0" smtClean="0">
                <a:latin typeface="Arial" panose="020B0604020202020204" pitchFamily="34" charset="0"/>
                <a:cs typeface="Arial" panose="020B0604020202020204" pitchFamily="34" charset="0"/>
              </a:rPr>
              <a:t>et en arrière fond, l’ébauche d’une stratégie thérapeutique. </a:t>
            </a:r>
            <a:endParaRPr lang="en-US" sz="24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144331042"/>
              </p:ext>
            </p:extLst>
          </p:nvPr>
        </p:nvGraphicFramePr>
        <p:xfrm>
          <a:off x="779368" y="908720"/>
          <a:ext cx="7537048" cy="3960440"/>
        </p:xfrm>
        <a:graphic>
          <a:graphicData uri="http://schemas.openxmlformats.org/presentationml/2006/ole">
            <mc:AlternateContent xmlns:mc="http://schemas.openxmlformats.org/markup-compatibility/2006">
              <mc:Choice xmlns:v="urn:schemas-microsoft-com:vml" Requires="v">
                <p:oleObj spid="_x0000_s38922" name="Document" r:id="rId5" imgW="5486198" imgH="2882794" progId="Word.Document.12">
                  <p:link updateAutomatic="1"/>
                </p:oleObj>
              </mc:Choice>
              <mc:Fallback>
                <p:oleObj name="Document" r:id="rId5" imgW="5486198" imgH="2882794" progId="Word.Document.12">
                  <p:link updateAutomatic="1"/>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368" y="908720"/>
                        <a:ext cx="7537048" cy="39604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193068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9552" y="480729"/>
            <a:ext cx="8064896" cy="5016758"/>
          </a:xfrm>
          <a:prstGeom prst="rect">
            <a:avLst/>
          </a:prstGeom>
        </p:spPr>
        <p:txBody>
          <a:bodyPr wrap="square">
            <a:spAutoFit/>
          </a:bodyPr>
          <a:lstStyle/>
          <a:p>
            <a:pPr algn="just"/>
            <a:r>
              <a:rPr lang="fr-FR" sz="2000" dirty="0">
                <a:latin typeface="Arial" panose="020B0604020202020204" pitchFamily="34" charset="0"/>
                <a:cs typeface="Arial" panose="020B0604020202020204" pitchFamily="34" charset="0"/>
              </a:rPr>
              <a:t>La pensée, souvent </a:t>
            </a:r>
            <a:r>
              <a:rPr lang="fr-FR" sz="2000" dirty="0" smtClean="0">
                <a:latin typeface="Arial" panose="020B0604020202020204" pitchFamily="34" charset="0"/>
                <a:cs typeface="Arial" panose="020B0604020202020204" pitchFamily="34" charset="0"/>
              </a:rPr>
              <a:t>immobilisée, vitrifiée</a:t>
            </a:r>
            <a:r>
              <a:rPr lang="fr-FR" sz="2000" dirty="0">
                <a:latin typeface="Arial" panose="020B0604020202020204" pitchFamily="34" charset="0"/>
                <a:cs typeface="Arial" panose="020B0604020202020204" pitchFamily="34" charset="0"/>
              </a:rPr>
              <a:t>, sidérée autour de « l’énigme </a:t>
            </a:r>
            <a:r>
              <a:rPr lang="fr-FR" sz="2000" dirty="0" smtClean="0">
                <a:latin typeface="Arial" panose="020B0604020202020204" pitchFamily="34" charset="0"/>
                <a:cs typeface="Arial" panose="020B0604020202020204" pitchFamily="34" charset="0"/>
              </a:rPr>
              <a:t>du </a:t>
            </a:r>
            <a:r>
              <a:rPr lang="fr-FR" sz="2000" dirty="0">
                <a:latin typeface="Arial" panose="020B0604020202020204" pitchFamily="34" charset="0"/>
                <a:cs typeface="Arial" panose="020B0604020202020204" pitchFamily="34" charset="0"/>
              </a:rPr>
              <a:t>pourquoi moi </a:t>
            </a:r>
            <a:r>
              <a:rPr lang="fr-FR" sz="2000" dirty="0" smtClean="0">
                <a:latin typeface="Arial" panose="020B0604020202020204" pitchFamily="34" charset="0"/>
                <a:cs typeface="Arial" panose="020B0604020202020204" pitchFamily="34" charset="0"/>
              </a:rPr>
              <a:t>? », </a:t>
            </a:r>
            <a:r>
              <a:rPr lang="fr-FR" sz="2000" dirty="0">
                <a:latin typeface="Arial" panose="020B0604020202020204" pitchFamily="34" charset="0"/>
                <a:cs typeface="Arial" panose="020B0604020202020204" pitchFamily="34" charset="0"/>
              </a:rPr>
              <a:t>peut alors reprendre son cours, même s’il s’agit de penser l’injustice, la cruauté ordinaire. </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C’est souvent le moment </a:t>
            </a:r>
            <a:r>
              <a:rPr lang="fr-FR" sz="2000" dirty="0" err="1">
                <a:latin typeface="Arial" panose="020B0604020202020204" pitchFamily="34" charset="0"/>
                <a:cs typeface="Arial" panose="020B0604020202020204" pitchFamily="34" charset="0"/>
              </a:rPr>
              <a:t>mutatif</a:t>
            </a:r>
            <a:r>
              <a:rPr lang="fr-FR" sz="2000" dirty="0">
                <a:latin typeface="Arial" panose="020B0604020202020204" pitchFamily="34" charset="0"/>
                <a:cs typeface="Arial" panose="020B0604020202020204" pitchFamily="34" charset="0"/>
              </a:rPr>
              <a:t> où le patient s’interroge sur la validité des valeurs qu’on lui a inculqué, </a:t>
            </a:r>
            <a:r>
              <a:rPr lang="fr-FR" sz="2000" dirty="0" smtClean="0">
                <a:latin typeface="Arial" panose="020B0604020202020204" pitchFamily="34" charset="0"/>
                <a:cs typeface="Arial" panose="020B0604020202020204" pitchFamily="34" charset="0"/>
              </a:rPr>
              <a:t>sur </a:t>
            </a:r>
            <a:r>
              <a:rPr lang="fr-FR" sz="2000" dirty="0">
                <a:latin typeface="Arial" panose="020B0604020202020204" pitchFamily="34" charset="0"/>
                <a:cs typeface="Arial" panose="020B0604020202020204" pitchFamily="34" charset="0"/>
              </a:rPr>
              <a:t>celles qu’il transmet à ses enfants, sur celles  du monde qui l’entoure. Le rapport au monde est questionné profondément, Le rapport au vrai et au faux, au juste et à l’injuste, au bien et au mal.</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Le clinicien est souvent placé en situation de réaffirmation quant à l’existence et au partage possible de ces valeurs. Il doit souvent énoncer que le fait de les porter est une force et pas une faiblesse, contrairement au discours cynique ambiant laissant à penser que le véritable courage moderne serait celui de l’indifférence aux autres. Pour preuve, la solitude, l’absence de réaction de ses collègues, de son  collectif de travail</a:t>
            </a:r>
            <a:r>
              <a:rPr lang="fr-FR"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525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750"/>
                                        <p:tgtEl>
                                          <p:spTgt spid="2"/>
                                        </p:tgtEl>
                                      </p:cBhvr>
                                    </p:animEffect>
                                    <p:anim calcmode="lin" valueType="num">
                                      <p:cBhvr>
                                        <p:cTn id="8" dur="2750" fill="hold"/>
                                        <p:tgtEl>
                                          <p:spTgt spid="2"/>
                                        </p:tgtEl>
                                        <p:attrNameLst>
                                          <p:attrName>ppt_x</p:attrName>
                                        </p:attrNameLst>
                                      </p:cBhvr>
                                      <p:tavLst>
                                        <p:tav tm="0">
                                          <p:val>
                                            <p:strVal val="#ppt_x"/>
                                          </p:val>
                                        </p:tav>
                                        <p:tav tm="100000">
                                          <p:val>
                                            <p:strVal val="#ppt_x"/>
                                          </p:val>
                                        </p:tav>
                                      </p:tavLst>
                                    </p:anim>
                                    <p:anim calcmode="lin" valueType="num">
                                      <p:cBhvr>
                                        <p:cTn id="9" dur="2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323528" y="1600200"/>
            <a:ext cx="8363272" cy="3052936"/>
          </a:xfrm>
        </p:spPr>
        <p:txBody>
          <a:bodyPr>
            <a:normAutofit/>
          </a:bodyPr>
          <a:lstStyle/>
          <a:p>
            <a:pPr lvl="0" algn="just"/>
            <a:r>
              <a:rPr lang="fr-FR" sz="2000" dirty="0" smtClean="0">
                <a:latin typeface="Arial"/>
              </a:rPr>
              <a:t>Cette réinterprétation du réel décille le regard mais est insuffisante sans l’analyse ultérieure de ce en quoi le travail renvoie à l’histoire singulière, deuxième temps du travail psychothérapique. L’épisode vécu fait forcément écho comme tout deuxième temps du trauma, aux aléas de l’histoire individuelle, consciente ou inconsciente. Il faut alors suggérer l’aide d’un psychothérapeute pour traiter ce second temps qui ne relève plus de la consultation souffrance et travail et nécessite l’envoi à un psychothérapeute</a:t>
            </a:r>
          </a:p>
        </p:txBody>
      </p:sp>
    </p:spTree>
    <p:extLst>
      <p:ext uri="{BB962C8B-B14F-4D97-AF65-F5344CB8AC3E}">
        <p14:creationId xmlns:p14="http://schemas.microsoft.com/office/powerpoint/2010/main" val="16868725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fr-FR" sz="2600" b="1" dirty="0" smtClean="0">
                <a:latin typeface="Arial" panose="020B0604020202020204" pitchFamily="34" charset="0"/>
                <a:cs typeface="Arial" panose="020B0604020202020204" pitchFamily="34" charset="0"/>
              </a:rPr>
              <a:t>L’analyse et la compréhension de la situation passent :</a:t>
            </a:r>
            <a:endParaRPr lang="en-US" sz="2600" b="1" dirty="0"/>
          </a:p>
        </p:txBody>
      </p:sp>
      <p:sp>
        <p:nvSpPr>
          <p:cNvPr id="3" name="Content Placeholder 2"/>
          <p:cNvSpPr>
            <a:spLocks noGrp="1"/>
          </p:cNvSpPr>
          <p:nvPr>
            <p:ph idx="1"/>
          </p:nvPr>
        </p:nvSpPr>
        <p:spPr>
          <a:xfrm>
            <a:off x="457200" y="1600200"/>
            <a:ext cx="8229600" cy="4525963"/>
          </a:xfrm>
        </p:spPr>
        <p:txBody>
          <a:bodyPr>
            <a:noAutofit/>
          </a:bodyPr>
          <a:lstStyle/>
          <a:p>
            <a:pPr algn="just"/>
            <a:r>
              <a:rPr lang="fr-FR" sz="2200" dirty="0" smtClean="0">
                <a:latin typeface="Arial" panose="020B0604020202020204" pitchFamily="34" charset="0"/>
                <a:cs typeface="Arial" panose="020B0604020202020204" pitchFamily="34" charset="0"/>
              </a:rPr>
              <a:t>par </a:t>
            </a:r>
            <a:r>
              <a:rPr lang="fr-FR" sz="2200" i="1" dirty="0" smtClean="0">
                <a:latin typeface="Arial" panose="020B0604020202020204" pitchFamily="34" charset="0"/>
                <a:cs typeface="Arial" panose="020B0604020202020204" pitchFamily="34" charset="0"/>
              </a:rPr>
              <a:t>le repérage du tableau clinique spécifique</a:t>
            </a:r>
            <a:endParaRPr lang="fr-FR" sz="2200" dirty="0" smtClean="0">
              <a:latin typeface="Arial" panose="020B0604020202020204" pitchFamily="34" charset="0"/>
              <a:cs typeface="Arial" panose="020B0604020202020204" pitchFamily="34" charset="0"/>
            </a:endParaRPr>
          </a:p>
          <a:p>
            <a:pPr algn="just"/>
            <a:r>
              <a:rPr lang="fr-FR" sz="2200" i="1" dirty="0" smtClean="0">
                <a:latin typeface="Arial" panose="020B0604020202020204" pitchFamily="34" charset="0"/>
                <a:cs typeface="Arial" panose="020B0604020202020204" pitchFamily="34" charset="0"/>
              </a:rPr>
              <a:t>par le repérage </a:t>
            </a:r>
            <a:r>
              <a:rPr lang="fr-FR" sz="2200" dirty="0" smtClean="0">
                <a:latin typeface="Arial" panose="020B0604020202020204" pitchFamily="34" charset="0"/>
                <a:cs typeface="Arial" panose="020B0604020202020204" pitchFamily="34" charset="0"/>
              </a:rPr>
              <a:t>dans le récit du patient </a:t>
            </a:r>
            <a:r>
              <a:rPr lang="fr-FR" sz="2200" i="1" dirty="0" smtClean="0">
                <a:latin typeface="Arial" panose="020B0604020202020204" pitchFamily="34" charset="0"/>
                <a:cs typeface="Arial" panose="020B0604020202020204" pitchFamily="34" charset="0"/>
              </a:rPr>
              <a:t>des techniques de management pathogènes répertoriées, </a:t>
            </a:r>
            <a:endParaRPr lang="fr-FR" sz="2200" dirty="0" smtClean="0">
              <a:latin typeface="Arial" panose="020B0604020202020204" pitchFamily="34" charset="0"/>
              <a:cs typeface="Arial" panose="020B0604020202020204" pitchFamily="34" charset="0"/>
            </a:endParaRPr>
          </a:p>
          <a:p>
            <a:pPr algn="just"/>
            <a:r>
              <a:rPr lang="fr-FR" sz="2200" dirty="0" smtClean="0">
                <a:latin typeface="Arial" panose="020B0604020202020204" pitchFamily="34" charset="0"/>
                <a:cs typeface="Arial" panose="020B0604020202020204" pitchFamily="34" charset="0"/>
              </a:rPr>
              <a:t>par </a:t>
            </a:r>
            <a:r>
              <a:rPr lang="fr-FR" sz="2200" i="1" dirty="0" smtClean="0">
                <a:latin typeface="Arial" panose="020B0604020202020204" pitchFamily="34" charset="0"/>
                <a:cs typeface="Arial" panose="020B0604020202020204" pitchFamily="34" charset="0"/>
              </a:rPr>
              <a:t>le repérage de convergences</a:t>
            </a:r>
            <a:r>
              <a:rPr lang="fr-FR" sz="2200" dirty="0" smtClean="0">
                <a:latin typeface="Arial" panose="020B0604020202020204" pitchFamily="34" charset="0"/>
                <a:cs typeface="Arial" panose="020B0604020202020204" pitchFamily="34" charset="0"/>
              </a:rPr>
              <a:t> entre les témoignages entendus et écrits d’autres salariés et celui du patient. </a:t>
            </a:r>
          </a:p>
          <a:p>
            <a:pPr algn="just"/>
            <a:r>
              <a:rPr lang="fr-FR" sz="2200" dirty="0" smtClean="0">
                <a:latin typeface="Arial" panose="020B0604020202020204" pitchFamily="34" charset="0"/>
                <a:cs typeface="Arial" panose="020B0604020202020204" pitchFamily="34" charset="0"/>
              </a:rPr>
              <a:t>Enfin dans les cas complexes, le clinicien devra s’appuyer sur des pratiques de coopération pluridisciplinaire permettant d’aboutir à une prise de décision collégiale, le savoir-faire de chacun, médecin généraliste, médecin inspecteur, psychothérapeute, expert, permettant la réponse la plus appropriée au problème posé.</a:t>
            </a:r>
          </a:p>
        </p:txBody>
      </p:sp>
    </p:spTree>
    <p:extLst>
      <p:ext uri="{BB962C8B-B14F-4D97-AF65-F5344CB8AC3E}">
        <p14:creationId xmlns:p14="http://schemas.microsoft.com/office/powerpoint/2010/main" val="279621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 presetClass="entr" presetSubtype="8"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7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3250"/>
                            </p:stCondLst>
                            <p:childTnLst>
                              <p:par>
                                <p:cTn id="16" presetID="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7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1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0"/>
                            </p:stCondLst>
                            <p:childTnLst>
                              <p:par>
                                <p:cTn id="21" presetID="2" presetClass="entr" presetSubtype="8"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7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17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6750"/>
                            </p:stCondLst>
                            <p:childTnLst>
                              <p:par>
                                <p:cTn id="26" presetID="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9" dur="1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908720"/>
            <a:ext cx="8229600" cy="4525963"/>
          </a:xfrm>
        </p:spPr>
        <p:txBody>
          <a:bodyPr>
            <a:normAutofit fontScale="70000" lnSpcReduction="20000"/>
          </a:bodyPr>
          <a:lstStyle/>
          <a:p>
            <a:pPr marL="0" indent="534988" algn="just">
              <a:lnSpc>
                <a:spcPct val="120000"/>
              </a:lnSpc>
              <a:buNone/>
            </a:pPr>
            <a:r>
              <a:rPr lang="fr-FR" dirty="0" smtClean="0">
                <a:latin typeface="Arial" panose="020B0604020202020204" pitchFamily="34" charset="0"/>
                <a:cs typeface="Arial" panose="020B0604020202020204" pitchFamily="34" charset="0"/>
              </a:rPr>
              <a:t>Il s’agit encore une fois dans ces prises en charge cliniques d’être aux côtés du patient, ni pour ni contre lui. A ses côtés.</a:t>
            </a:r>
          </a:p>
          <a:p>
            <a:pPr marL="0" indent="534988" algn="just">
              <a:lnSpc>
                <a:spcPct val="120000"/>
              </a:lnSpc>
              <a:buNone/>
            </a:pPr>
            <a:r>
              <a:rPr lang="fr-FR" dirty="0" smtClean="0">
                <a:latin typeface="Arial" panose="020B0604020202020204" pitchFamily="34" charset="0"/>
                <a:cs typeface="Arial" panose="020B0604020202020204" pitchFamily="34" charset="0"/>
              </a:rPr>
              <a:t>L’analyse de ce cas par les approches classiques ne permet aucune résolution du conflit autour de l’activité de travail : </a:t>
            </a:r>
          </a:p>
          <a:p>
            <a:pPr lvl="1" algn="just">
              <a:lnSpc>
                <a:spcPct val="120000"/>
              </a:lnSpc>
            </a:pPr>
            <a:r>
              <a:rPr lang="fr-FR" dirty="0" smtClean="0">
                <a:latin typeface="Arial" panose="020B0604020202020204" pitchFamily="34" charset="0"/>
                <a:cs typeface="Arial" panose="020B0604020202020204" pitchFamily="34" charset="0"/>
              </a:rPr>
              <a:t> Le psychiatre constatera les idées dépressives et les rattachera à une  dépression structurelle. </a:t>
            </a:r>
          </a:p>
          <a:p>
            <a:pPr lvl="1" algn="just">
              <a:lnSpc>
                <a:spcPct val="120000"/>
              </a:lnSpc>
            </a:pPr>
            <a:r>
              <a:rPr lang="fr-FR" dirty="0" smtClean="0">
                <a:latin typeface="Arial" panose="020B0604020202020204" pitchFamily="34" charset="0"/>
                <a:cs typeface="Arial" panose="020B0604020202020204" pitchFamily="34" charset="0"/>
              </a:rPr>
              <a:t>Le juriste trouvera dans la notion de harcèlement moral  de quoi expliquer le comportement du responsable et du chef d’entreprise.</a:t>
            </a:r>
          </a:p>
          <a:p>
            <a:pPr lvl="1" algn="just">
              <a:lnSpc>
                <a:spcPct val="120000"/>
              </a:lnSpc>
            </a:pPr>
            <a:r>
              <a:rPr lang="fr-FR" dirty="0" smtClean="0">
                <a:latin typeface="Arial" panose="020B0604020202020204" pitchFamily="34" charset="0"/>
                <a:cs typeface="Arial" panose="020B0604020202020204" pitchFamily="34" charset="0"/>
              </a:rPr>
              <a:t>Le chef d’entreprise évoquera la résistance au changement </a:t>
            </a:r>
          </a:p>
          <a:p>
            <a:pPr lvl="1" algn="just">
              <a:lnSpc>
                <a:spcPct val="120000"/>
              </a:lnSpc>
            </a:pPr>
            <a:r>
              <a:rPr lang="fr-FR" dirty="0" smtClean="0">
                <a:latin typeface="Arial" panose="020B0604020202020204" pitchFamily="34" charset="0"/>
                <a:cs typeface="Arial" panose="020B0604020202020204" pitchFamily="34" charset="0"/>
              </a:rPr>
              <a:t>L’équipe de travail se soudera dans la bienheureuse unanimité réconciliatrice contre le bouc émissaire désigné.</a:t>
            </a:r>
          </a:p>
          <a:p>
            <a:pPr algn="just">
              <a:lnSpc>
                <a:spcPct val="12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5029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 </a:t>
            </a:r>
            <a:br>
              <a:rPr lang="fr-FR" dirty="0" smtClean="0"/>
            </a:br>
            <a:r>
              <a:rPr lang="fr-FR" dirty="0" smtClean="0">
                <a:latin typeface="Arial"/>
              </a:rPr>
              <a:t>Revenir vers la description du travail a des fonctions multiples :</a:t>
            </a:r>
            <a:br>
              <a:rPr lang="fr-FR" dirty="0" smtClean="0">
                <a:latin typeface="Arial"/>
              </a:rPr>
            </a:br>
            <a:endParaRPr lang="en-US" dirty="0">
              <a:latin typeface="Arial"/>
            </a:endParaRPr>
          </a:p>
        </p:txBody>
      </p:sp>
      <p:sp>
        <p:nvSpPr>
          <p:cNvPr id="3" name="Content Placeholder 2"/>
          <p:cNvSpPr>
            <a:spLocks noGrp="1"/>
          </p:cNvSpPr>
          <p:nvPr>
            <p:ph idx="1"/>
          </p:nvPr>
        </p:nvSpPr>
        <p:spPr/>
        <p:txBody>
          <a:bodyPr>
            <a:normAutofit fontScale="25000" lnSpcReduction="20000"/>
          </a:bodyPr>
          <a:lstStyle/>
          <a:p>
            <a:r>
              <a:rPr lang="fr-FR" dirty="0" smtClean="0"/>
              <a:t> </a:t>
            </a:r>
          </a:p>
          <a:p>
            <a:pPr lvl="0" algn="just"/>
            <a:endParaRPr lang="fr-FR" sz="7200" dirty="0" smtClean="0">
              <a:latin typeface="Arial"/>
            </a:endParaRPr>
          </a:p>
          <a:p>
            <a:pPr lvl="0" algn="just"/>
            <a:r>
              <a:rPr lang="fr-FR" sz="7200" dirty="0" smtClean="0">
                <a:latin typeface="Arial"/>
              </a:rPr>
              <a:t>Protéger les défenses du patient d’une entrée trop brutale dans le récit des faits douloureux.</a:t>
            </a:r>
          </a:p>
          <a:p>
            <a:pPr lvl="0" algn="just"/>
            <a:r>
              <a:rPr lang="fr-FR" sz="7200" dirty="0" smtClean="0">
                <a:latin typeface="Arial"/>
              </a:rPr>
              <a:t>Prendre appui sur le plaisir au travail pour restaurer sa fonction thérapeutique centrale et entrer dans la description des conditions de travail</a:t>
            </a:r>
          </a:p>
          <a:p>
            <a:pPr lvl="0" algn="just"/>
            <a:r>
              <a:rPr lang="fr-FR" sz="7200" dirty="0" smtClean="0">
                <a:latin typeface="Arial"/>
              </a:rPr>
              <a:t>Repérer les points de métamorphose du travail qui décale insidieusement le rapport du corps au travail  du plaisir vers la souffrance.</a:t>
            </a:r>
          </a:p>
          <a:p>
            <a:pPr lvl="0" algn="just"/>
            <a:r>
              <a:rPr lang="fr-FR" sz="7200" dirty="0" smtClean="0">
                <a:latin typeface="Arial"/>
              </a:rPr>
              <a:t>Poser des hypothèses sur les logiques différentes mises en jeux restées implicites sources d’interprétations et de projections personnelles</a:t>
            </a:r>
          </a:p>
          <a:p>
            <a:pPr lvl="0" algn="just"/>
            <a:r>
              <a:rPr lang="fr-FR" sz="7200" dirty="0" smtClean="0">
                <a:latin typeface="Arial"/>
              </a:rPr>
              <a:t>Décoller l’histoire personnelle de l’histoire de l’organisation du travail</a:t>
            </a:r>
          </a:p>
          <a:p>
            <a:pPr lvl="0" algn="just"/>
            <a:r>
              <a:rPr lang="fr-FR" sz="7200" dirty="0" smtClean="0">
                <a:latin typeface="Arial"/>
              </a:rPr>
              <a:t>Pointer les valeurs d’exécution du « travailler » que le salarié a défendu avec courage, ce qui le fait passer d’une situation de victime à celle de sujet actif maltraité</a:t>
            </a:r>
          </a:p>
          <a:p>
            <a:pPr lvl="0" algn="just"/>
            <a:r>
              <a:rPr lang="fr-FR" sz="7200" dirty="0" smtClean="0">
                <a:latin typeface="Arial"/>
              </a:rPr>
              <a:t>Définir des modes </a:t>
            </a:r>
            <a:r>
              <a:rPr lang="fr-FR" sz="7200" dirty="0" err="1" smtClean="0">
                <a:latin typeface="Arial"/>
              </a:rPr>
              <a:t>médico-administratifs</a:t>
            </a:r>
            <a:r>
              <a:rPr lang="fr-FR" sz="7200" dirty="0" smtClean="0">
                <a:latin typeface="Arial"/>
              </a:rPr>
              <a:t> ou juridiques de sortie de la situation</a:t>
            </a:r>
          </a:p>
          <a:p>
            <a:pPr lvl="0" algn="just"/>
            <a:r>
              <a:rPr lang="fr-FR" sz="7200" dirty="0" smtClean="0">
                <a:latin typeface="Arial"/>
              </a:rPr>
              <a:t>A chaque étape, pointer le travail comme vecteur incontournable d’intelligibilité du réel.</a:t>
            </a:r>
          </a:p>
          <a:p>
            <a:r>
              <a:rPr lang="fr-FR" dirty="0" smtClean="0"/>
              <a:t> </a:t>
            </a:r>
          </a:p>
          <a:p>
            <a:pPr lvl="0"/>
            <a:r>
              <a:rPr lang="fr-FR" i="1" dirty="0" smtClean="0"/>
              <a:t> </a:t>
            </a:r>
            <a:endParaRPr lang="fr-FR" dirty="0" smtClean="0"/>
          </a:p>
          <a:p>
            <a:pPr lvl="0"/>
            <a:r>
              <a:rPr lang="fr-FR" b="1" dirty="0" smtClean="0"/>
              <a:t> </a:t>
            </a:r>
            <a:endParaRPr lang="fr-FR" dirty="0" smtClean="0"/>
          </a:p>
          <a:p>
            <a:r>
              <a:rPr lang="fr-FR" dirty="0" smtClean="0"/>
              <a:t> </a:t>
            </a:r>
          </a:p>
          <a:p>
            <a:r>
              <a:rPr lang="fr-FR" b="1" dirty="0" smtClean="0"/>
              <a:t> </a:t>
            </a:r>
            <a:endParaRPr lang="fr-FR" dirty="0" smtClean="0"/>
          </a:p>
          <a:p>
            <a:r>
              <a:rPr lang="fr-FR" dirty="0" smtClean="0"/>
              <a:t> </a:t>
            </a:r>
          </a:p>
          <a:p>
            <a:endParaRPr lang="en-US" dirty="0"/>
          </a:p>
        </p:txBody>
      </p:sp>
      <p:pic>
        <p:nvPicPr>
          <p:cNvPr id="4" name="Picture 3" descr="end page.png_effected.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792000" y="1124745"/>
            <a:ext cx="7560000" cy="4176463"/>
          </a:xfrm>
        </p:spPr>
        <p:txBody>
          <a:bodyPr>
            <a:normAutofit fontScale="40000" lnSpcReduction="20000"/>
          </a:bodyPr>
          <a:lstStyle/>
          <a:p>
            <a:pPr algn="just">
              <a:lnSpc>
                <a:spcPct val="120000"/>
              </a:lnSpc>
            </a:pPr>
            <a:r>
              <a:rPr lang="fr-FR" sz="5900" b="1" dirty="0" smtClean="0">
                <a:latin typeface="Arial" panose="020B0604020202020204" pitchFamily="34" charset="0"/>
                <a:cs typeface="Arial" panose="020B0604020202020204" pitchFamily="34" charset="0"/>
              </a:rPr>
              <a:t>Ces niveaux d’écoutes, intriqués,  nécessitent concentration, formation spécifique sur l’organisation psychique individuelle et l’organisation du travail, sur les stratégies </a:t>
            </a:r>
            <a:r>
              <a:rPr lang="fr-FR" sz="5900" b="1" dirty="0" err="1" smtClean="0">
                <a:latin typeface="Arial" panose="020B0604020202020204" pitchFamily="34" charset="0"/>
                <a:cs typeface="Arial" panose="020B0604020202020204" pitchFamily="34" charset="0"/>
              </a:rPr>
              <a:t>médico-juridico-administratives</a:t>
            </a:r>
            <a:r>
              <a:rPr lang="fr-FR" sz="5900" b="1" dirty="0" smtClean="0">
                <a:latin typeface="Arial" panose="020B0604020202020204" pitchFamily="34" charset="0"/>
                <a:cs typeface="Arial" panose="020B0604020202020204" pitchFamily="34" charset="0"/>
              </a:rPr>
              <a:t>.  </a:t>
            </a:r>
          </a:p>
          <a:p>
            <a:pPr algn="just">
              <a:lnSpc>
                <a:spcPct val="120000"/>
              </a:lnSpc>
            </a:pPr>
            <a:r>
              <a:rPr lang="fr-FR" sz="5900" b="1" dirty="0" smtClean="0">
                <a:latin typeface="Arial" panose="020B0604020202020204" pitchFamily="34" charset="0"/>
                <a:cs typeface="Arial" panose="020B0604020202020204" pitchFamily="34" charset="0"/>
              </a:rPr>
              <a:t>Cette véritable investigation est un moment privilégié pouvant conduire le sujet, sur le mode cathartique, au décollement de l’histoire du travail dans son entreprise et de son histoire singulière</a:t>
            </a:r>
          </a:p>
          <a:p>
            <a:endParaRPr lang="en-US" sz="3600" dirty="0">
              <a:solidFill>
                <a:srgbClr val="AA0000"/>
              </a:solidFill>
              <a:latin typeface="Arial Black"/>
            </a:endParaRPr>
          </a:p>
        </p:txBody>
      </p:sp>
    </p:spTree>
    <p:extLst>
      <p:ext uri="{BB962C8B-B14F-4D97-AF65-F5344CB8AC3E}">
        <p14:creationId xmlns:p14="http://schemas.microsoft.com/office/powerpoint/2010/main" val="2633786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792000" y="1196753"/>
            <a:ext cx="7560000" cy="3024336"/>
          </a:xfrm>
        </p:spPr>
        <p:txBody>
          <a:bodyPr>
            <a:normAutofit/>
          </a:bodyPr>
          <a:lstStyle/>
          <a:p>
            <a:pPr algn="just"/>
            <a:r>
              <a:rPr lang="fr-FR" sz="2400" b="1" dirty="0" smtClean="0">
                <a:latin typeface="Arial" panose="020B0604020202020204" pitchFamily="34" charset="0"/>
                <a:cs typeface="Arial" panose="020B0604020202020204" pitchFamily="34" charset="0"/>
              </a:rPr>
              <a:t>l’entretien est long, le retour à une chronologie des événements laborieux, l’expression des affects douloureuse. </a:t>
            </a:r>
          </a:p>
          <a:p>
            <a:pPr algn="just"/>
            <a:r>
              <a:rPr lang="fr-FR" sz="2400" b="1" dirty="0" smtClean="0">
                <a:latin typeface="Arial" panose="020B0604020202020204" pitchFamily="34" charset="0"/>
                <a:cs typeface="Arial" panose="020B0604020202020204" pitchFamily="34" charset="0"/>
              </a:rPr>
              <a:t>L’épreuve est aussi celle du thérapeute, confronté aux puissants marqueurs psychiques qu’impriment les violences sociales dans la pensée et le corps du sujet.</a:t>
            </a:r>
          </a:p>
        </p:txBody>
      </p:sp>
    </p:spTree>
    <p:extLst>
      <p:ext uri="{BB962C8B-B14F-4D97-AF65-F5344CB8AC3E}">
        <p14:creationId xmlns:p14="http://schemas.microsoft.com/office/powerpoint/2010/main" val="2945260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685801"/>
            <a:ext cx="8229600" cy="4759424"/>
          </a:xfrm>
        </p:spPr>
        <p:txBody>
          <a:bodyPr>
            <a:normAutofit fontScale="25000" lnSpcReduction="20000"/>
          </a:bodyPr>
          <a:lstStyle/>
          <a:p>
            <a:pPr algn="just">
              <a:buNone/>
            </a:pPr>
            <a:r>
              <a:rPr lang="fr-FR" sz="7200" dirty="0" smtClean="0">
                <a:latin typeface="Arial"/>
              </a:rPr>
              <a:t>	Pour les cliniciens qui sont psychothérapeutes et/ou psychanalystes, il est d’usage de laisser la réalité matérielle en dehors du traitement. Facile, puisque le travail est en forte résonance symbolique avec notre identité personnelle, notre histoire infantile, on le constate chez tous les patients : </a:t>
            </a:r>
          </a:p>
          <a:p>
            <a:pPr algn="just">
              <a:buNone/>
            </a:pPr>
            <a:r>
              <a:rPr lang="fr-FR" sz="7200" dirty="0" smtClean="0">
                <a:latin typeface="Arial"/>
              </a:rPr>
              <a:t> </a:t>
            </a:r>
          </a:p>
          <a:p>
            <a:pPr algn="just"/>
            <a:r>
              <a:rPr lang="fr-FR" sz="7200" dirty="0" smtClean="0">
                <a:latin typeface="Arial"/>
              </a:rPr>
              <a:t>Si le salarié s’investit trop au travail, on peut émettre l’hypothèse  qu’il a un besoin éperdu de reconnaissance non obtenue dans l’enfance… </a:t>
            </a:r>
          </a:p>
          <a:p>
            <a:pPr algn="just"/>
            <a:r>
              <a:rPr lang="fr-FR" sz="7200" dirty="0" smtClean="0">
                <a:latin typeface="Arial"/>
              </a:rPr>
              <a:t>Le lien à l’autorité peut toujours être travaillé sous l’angle de la rivalité au père….  </a:t>
            </a:r>
          </a:p>
          <a:p>
            <a:pPr algn="just"/>
            <a:r>
              <a:rPr lang="fr-FR" sz="7200" dirty="0" smtClean="0">
                <a:latin typeface="Arial"/>
              </a:rPr>
              <a:t>Les identifications aux parents et donc à leurs métiers sont de bonnes pistes d’explications des situations d’échec professionnel répétitif… </a:t>
            </a:r>
          </a:p>
          <a:p>
            <a:pPr algn="just"/>
            <a:r>
              <a:rPr lang="fr-FR" sz="7200" dirty="0" smtClean="0">
                <a:latin typeface="Arial"/>
              </a:rPr>
              <a:t>Le travail permet aussi l’expression socialement utile de nos petits montages pulsionnels personnels. Le petit sadique de l’enfance deviendra chirurgien, le petit voyeuriste, psychanalyste ou photographe…</a:t>
            </a:r>
          </a:p>
          <a:p>
            <a:pPr algn="just"/>
            <a:r>
              <a:rPr lang="fr-FR" sz="7200" dirty="0" smtClean="0">
                <a:latin typeface="Arial"/>
              </a:rPr>
              <a:t>Il y a de quoi faire en intrapsychique autour de la question du travail et de ses ramifications inconscientes, sans se préoccuper des heures supplémentaires non payées, des absences de pause, des consignes de mise au ban, de la spontanéité apprise, des évaluations </a:t>
            </a:r>
            <a:r>
              <a:rPr lang="fr-FR" sz="8000" dirty="0" smtClean="0">
                <a:latin typeface="Arial Black"/>
              </a:rPr>
              <a:t>à 360</a:t>
            </a:r>
            <a:r>
              <a:rPr lang="fr-FR" sz="8000" dirty="0" smtClean="0">
                <a:latin typeface="Arial Black"/>
              </a:rPr>
              <a:t>°…</a:t>
            </a:r>
            <a:endParaRPr lang="fr-FR" sz="8000" dirty="0" smtClean="0">
              <a:latin typeface="Arial Black"/>
            </a:endParaRPr>
          </a:p>
        </p:txBody>
      </p:sp>
    </p:spTree>
    <p:extLst>
      <p:ext uri="{BB962C8B-B14F-4D97-AF65-F5344CB8AC3E}">
        <p14:creationId xmlns:p14="http://schemas.microsoft.com/office/powerpoint/2010/main" val="25830936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836712"/>
            <a:ext cx="8229600" cy="4525963"/>
          </a:xfrm>
        </p:spPr>
        <p:txBody>
          <a:bodyPr>
            <a:normAutofit fontScale="77500" lnSpcReduction="20000"/>
          </a:bodyPr>
          <a:lstStyle/>
          <a:p>
            <a:pPr algn="just">
              <a:buNone/>
            </a:pPr>
            <a:r>
              <a:rPr lang="fr-FR" dirty="0" smtClean="0">
                <a:latin typeface="Arial Black"/>
              </a:rPr>
              <a:t> </a:t>
            </a:r>
          </a:p>
          <a:p>
            <a:pPr algn="just">
              <a:lnSpc>
                <a:spcPct val="120000"/>
              </a:lnSpc>
            </a:pPr>
            <a:r>
              <a:rPr lang="fr-FR" dirty="0" smtClean="0">
                <a:latin typeface="Arial"/>
              </a:rPr>
              <a:t>Mais écouter le vécu subjectif du salarié et le rapporter sans cesse à sa problématique personnelle revient à le rendre responsable de sa désaffiliation. </a:t>
            </a:r>
          </a:p>
          <a:p>
            <a:pPr algn="just">
              <a:lnSpc>
                <a:spcPct val="120000"/>
              </a:lnSpc>
            </a:pPr>
            <a:r>
              <a:rPr lang="fr-FR" dirty="0" smtClean="0">
                <a:latin typeface="Arial"/>
              </a:rPr>
              <a:t>A lui faire croire que ce qui lui arrive, vient de ce qu’il EST et non de ce qu’il FAIT. </a:t>
            </a:r>
          </a:p>
          <a:p>
            <a:pPr algn="just">
              <a:lnSpc>
                <a:spcPct val="120000"/>
              </a:lnSpc>
            </a:pPr>
            <a:r>
              <a:rPr lang="fr-FR" dirty="0" smtClean="0">
                <a:latin typeface="Arial"/>
              </a:rPr>
              <a:t>Ses souffrances  sont aux confins de l’individuel, de l’organisationnel, du politique, du social. </a:t>
            </a:r>
          </a:p>
          <a:p>
            <a:pPr algn="just">
              <a:lnSpc>
                <a:spcPct val="120000"/>
              </a:lnSpc>
            </a:pPr>
            <a:r>
              <a:rPr lang="fr-FR" dirty="0" smtClean="0">
                <a:latin typeface="Arial"/>
              </a:rPr>
              <a:t>Imposer au salarié en souffrance au travail  une théorie particulière équivaudrait à le maltraiter à nouveau par une grille d’analyse univoque.</a:t>
            </a:r>
          </a:p>
          <a:p>
            <a:endParaRPr lang="en-US" dirty="0">
              <a:latin typeface="Arial"/>
            </a:endParaRPr>
          </a:p>
        </p:txBody>
      </p:sp>
    </p:spTree>
    <p:extLst>
      <p:ext uri="{BB962C8B-B14F-4D97-AF65-F5344CB8AC3E}">
        <p14:creationId xmlns:p14="http://schemas.microsoft.com/office/powerpoint/2010/main" val="42178935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a:bodyPr>
          <a:lstStyle/>
          <a:p>
            <a:pPr algn="just">
              <a:lnSpc>
                <a:spcPct val="85000"/>
              </a:lnSpc>
            </a:pPr>
            <a:r>
              <a:rPr lang="en-US" sz="3333" b="1" spc="-300"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endParaRPr lang="en-US" sz="4800" b="1" spc="-300" dirty="0">
              <a:ln w="25400" cap="flat" cmpd="sng" algn="ctr">
                <a:noFill/>
                <a:prstDash val="solid"/>
                <a:round/>
                <a:headEnd type="none" w="med" len="med"/>
                <a:tailEnd type="none" w="med" len="med"/>
              </a:ln>
              <a:solidFill>
                <a:schemeClr val="tx1">
                  <a:lumMod val="95000"/>
                  <a:lumOff val="5000"/>
                </a:schemeClr>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52364"/>
            <a:ext cx="8229600" cy="2552700"/>
          </a:xfrm>
          <a:prstGeom prst="rect">
            <a:avLst/>
          </a:prstGeom>
          <a:noFill/>
        </p:spPr>
        <p:txBody>
          <a:bodyPr wrap="square" rtlCol="0">
            <a:noAutofit/>
          </a:bodyPr>
          <a:lstStyle/>
          <a:p>
            <a:pPr algn="ctr"/>
            <a:r>
              <a:rPr lang="fr-FR" sz="4000" dirty="0" smtClean="0">
                <a:solidFill>
                  <a:srgbClr val="AA0000"/>
                </a:solidFill>
                <a:latin typeface="Arial Black"/>
              </a:rPr>
              <a:t>Il s’agit d’écouter le patient, d’être à ses côtés. </a:t>
            </a:r>
          </a:p>
          <a:p>
            <a:pPr algn="ctr"/>
            <a:r>
              <a:rPr lang="fr-FR" sz="4000" dirty="0" smtClean="0">
                <a:solidFill>
                  <a:srgbClr val="AA0000"/>
                </a:solidFill>
                <a:latin typeface="Arial Black"/>
              </a:rPr>
              <a:t>Pas de son côté, </a:t>
            </a:r>
          </a:p>
          <a:p>
            <a:pPr algn="ctr"/>
            <a:r>
              <a:rPr lang="fr-FR" sz="4000" dirty="0" smtClean="0">
                <a:solidFill>
                  <a:srgbClr val="AA0000"/>
                </a:solidFill>
                <a:latin typeface="Arial Black"/>
              </a:rPr>
              <a:t>mais à SES côtés. </a:t>
            </a:r>
            <a:endParaRPr lang="fr-FR" sz="2800" b="1" dirty="0" smtClean="0">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rmAutofit fontScale="90000"/>
          </a:bodyPr>
          <a:lstStyle/>
          <a:p>
            <a:pPr algn="just">
              <a:lnSpc>
                <a:spcPct val="85000"/>
              </a:lnSpc>
            </a:pPr>
            <a:r>
              <a:rPr lang="fr-FR" sz="2000" dirty="0" smtClean="0">
                <a:solidFill>
                  <a:srgbClr val="AA0000"/>
                </a:solidFill>
                <a:latin typeface="Arial Black"/>
              </a:rPr>
              <a:t>Parce qu’il n’a probablement que trop interprété la situation comme étant de sa responsabilité, ou de celle d’un persécuteur désigné, il faut revenir vers la dimension de l’historique de l’entreprise, des modifications de l’organisation du travail.</a:t>
            </a:r>
            <a:r>
              <a:rPr lang="fr-FR" sz="3600" dirty="0" smtClean="0"/>
              <a:t/>
            </a:r>
            <a:br>
              <a:rPr lang="fr-FR" sz="3600" dirty="0" smtClean="0"/>
            </a:br>
            <a:endParaRPr lang="en-US" sz="3333"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447800"/>
            <a:ext cx="8229600" cy="46482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endParaRPr lang="fr-FR" sz="3600" b="1" dirty="0" smtClean="0">
              <a:latin typeface="Arial"/>
              <a:cs typeface="Arial"/>
            </a:endParaRPr>
          </a:p>
        </p:txBody>
      </p:sp>
      <p:sp>
        <p:nvSpPr>
          <p:cNvPr id="4" name="Rectangle 3"/>
          <p:cNvSpPr/>
          <p:nvPr/>
        </p:nvSpPr>
        <p:spPr>
          <a:xfrm>
            <a:off x="914400" y="1295400"/>
            <a:ext cx="6858000" cy="5909311"/>
          </a:xfrm>
          <a:prstGeom prst="rect">
            <a:avLst/>
          </a:prstGeom>
        </p:spPr>
        <p:txBody>
          <a:bodyPr wrap="square">
            <a:spAutoFit/>
          </a:bodyPr>
          <a:lstStyle/>
          <a:p>
            <a:pPr algn="just"/>
            <a:endParaRPr lang="fr-FR" dirty="0" smtClean="0">
              <a:latin typeface="Arial"/>
            </a:endParaRPr>
          </a:p>
          <a:p>
            <a:pPr algn="just"/>
            <a:r>
              <a:rPr lang="fr-FR" dirty="0" smtClean="0">
                <a:latin typeface="Arial"/>
              </a:rPr>
              <a:t>L’effraction psychique du patient est omniprésente avec une lisibilité  immédiate pour le clinicien spécialisé. </a:t>
            </a:r>
          </a:p>
          <a:p>
            <a:pPr algn="just"/>
            <a:r>
              <a:rPr lang="fr-FR" dirty="0" smtClean="0">
                <a:latin typeface="Arial"/>
              </a:rPr>
              <a:t>Les yeux sont agrandis par la terreur, souvent fixes. Le visage est défait.  </a:t>
            </a:r>
          </a:p>
          <a:p>
            <a:pPr algn="just"/>
            <a:r>
              <a:rPr lang="fr-FR" dirty="0" smtClean="0">
                <a:latin typeface="Arial"/>
              </a:rPr>
              <a:t>L’effet de sidération de la pensée, bloquée comme un moteur grippé est palpable. </a:t>
            </a:r>
          </a:p>
          <a:p>
            <a:pPr algn="just"/>
            <a:r>
              <a:rPr lang="fr-FR" dirty="0" smtClean="0">
                <a:latin typeface="Arial"/>
              </a:rPr>
              <a:t>L’exacerbation de la réactivité est constante. </a:t>
            </a:r>
          </a:p>
          <a:p>
            <a:pPr algn="just"/>
            <a:r>
              <a:rPr lang="fr-FR" dirty="0" smtClean="0">
                <a:latin typeface="Arial"/>
              </a:rPr>
              <a:t>Une hyper vigilance, inutilement défensive en après-coup, épuise le patient. </a:t>
            </a:r>
          </a:p>
          <a:p>
            <a:pPr algn="just"/>
            <a:r>
              <a:rPr lang="fr-FR" dirty="0" smtClean="0">
                <a:latin typeface="Arial"/>
              </a:rPr>
              <a:t>La fatigue est immense,  forcément.</a:t>
            </a:r>
          </a:p>
          <a:p>
            <a:pPr algn="just"/>
            <a:r>
              <a:rPr lang="fr-FR" dirty="0" smtClean="0">
                <a:latin typeface="Arial"/>
              </a:rPr>
              <a:t>Le système punitif est intériorisé avec la présence d’un persécuteur interne mobilisant l’auto dévaluation, un sentiment de culpabilité. </a:t>
            </a:r>
          </a:p>
          <a:p>
            <a:pPr algn="just"/>
            <a:r>
              <a:rPr lang="fr-FR" dirty="0" smtClean="0">
                <a:latin typeface="Arial"/>
              </a:rPr>
              <a:t>Les cauchemars sont spécifiques, souvent centrés sur le persécuteur de jour désigné, qui devient un persécuteur nocturne, un adversaire envahissant. La présence de ce tiers absent est palpable, le travail de la pensée étant parasité sans cesse.</a:t>
            </a:r>
          </a:p>
          <a:p>
            <a:r>
              <a:rPr lang="fr-FR" dirty="0" smtClean="0"/>
              <a:t> </a:t>
            </a:r>
          </a:p>
          <a:p>
            <a:r>
              <a:rPr lang="fr-FR" dirty="0" smtClean="0"/>
              <a:t> </a:t>
            </a:r>
          </a:p>
          <a:p>
            <a:pPr algn="just">
              <a:buFontTx/>
              <a:buChar char="-"/>
            </a:pPr>
            <a:endParaRPr lang="en-US" dirty="0" smtClean="0">
              <a:solidFill>
                <a:schemeClr val="tx2">
                  <a:lumMod val="60000"/>
                  <a:lumOff val="40000"/>
                </a:schemeClr>
              </a:solidFill>
              <a:latin typeface="Arial Blac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nodePh="1">
                                  <p:stCondLst>
                                    <p:cond delay="0"/>
                                  </p:stCondLst>
                                  <p:endCondLst>
                                    <p:cond evt="begin" delay="0">
                                      <p:tn val="11"/>
                                    </p:cond>
                                  </p:end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p:nvPr>
        </p:nvSpPr>
        <p:spPr>
          <a:xfrm>
            <a:off x="792000" y="1783357"/>
            <a:ext cx="7560000" cy="2581747"/>
          </a:xfrm>
        </p:spPr>
        <p:txBody>
          <a:bodyPr>
            <a:normAutofit lnSpcReduction="10000"/>
          </a:bodyPr>
          <a:lstStyle/>
          <a:p>
            <a:pPr algn="just"/>
            <a:r>
              <a:rPr lang="fr-FR" sz="2400" b="1" dirty="0" smtClean="0">
                <a:latin typeface="Arial" panose="020B0604020202020204" pitchFamily="34" charset="0"/>
                <a:cs typeface="Arial" panose="020B0604020202020204" pitchFamily="34" charset="0"/>
              </a:rPr>
              <a:t>Un clinicien traditionnel partirait sur l’hypothèse traditionnelle d’une structure psychique  spécifique. </a:t>
            </a:r>
          </a:p>
          <a:p>
            <a:pPr algn="just"/>
            <a:r>
              <a:rPr lang="fr-FR" sz="2400" b="1" dirty="0" smtClean="0">
                <a:latin typeface="Arial" panose="020B0604020202020204" pitchFamily="34" charset="0"/>
                <a:cs typeface="Arial" panose="020B0604020202020204" pitchFamily="34" charset="0"/>
              </a:rPr>
              <a:t>Le clinicien du travail garde présent à l’esprit que le huis clos de la situation de travail peut vite tourner à la paranoïa situationnelle et allumer la mèche du sentiment de persécution.</a:t>
            </a:r>
          </a:p>
        </p:txBody>
      </p:sp>
    </p:spTree>
    <p:extLst>
      <p:ext uri="{BB962C8B-B14F-4D97-AF65-F5344CB8AC3E}">
        <p14:creationId xmlns:p14="http://schemas.microsoft.com/office/powerpoint/2010/main" val="2883746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1364</TotalTime>
  <Words>1060</Words>
  <Application>Microsoft Office PowerPoint</Application>
  <PresentationFormat>Affichage à l'écran (4:3)</PresentationFormat>
  <Paragraphs>140</Paragraphs>
  <Slides>25</Slides>
  <Notes>16</Notes>
  <HiddenSlides>0</HiddenSlides>
  <MMClips>0</MMClips>
  <ScaleCrop>false</ScaleCrop>
  <HeadingPairs>
    <vt:vector size="6" baseType="variant">
      <vt:variant>
        <vt:lpstr>Thème</vt:lpstr>
      </vt:variant>
      <vt:variant>
        <vt:i4>1</vt:i4>
      </vt:variant>
      <vt:variant>
        <vt:lpstr>Liaisons</vt:lpstr>
      </vt:variant>
      <vt:variant>
        <vt:i4>1</vt:i4>
      </vt:variant>
      <vt:variant>
        <vt:lpstr>Titres des diapositives</vt:lpstr>
      </vt:variant>
      <vt:variant>
        <vt:i4>25</vt:i4>
      </vt:variant>
    </vt:vector>
  </HeadingPairs>
  <TitlesOfParts>
    <vt:vector size="27" baseType="lpstr">
      <vt:lpstr>Office Theme</vt:lpstr>
      <vt:lpstr>???</vt:lpstr>
      <vt:lpstr> Le premier entretien avec un salarié en souffrance au travail</vt:lpstr>
      <vt:lpstr>Présentation PowerPoint</vt:lpstr>
      <vt:lpstr>Présentation PowerPoint</vt:lpstr>
      <vt:lpstr>Présentation PowerPoint</vt:lpstr>
      <vt:lpstr>Présentation PowerPoint</vt:lpstr>
      <vt:lpstr>Présentation PowerPoint</vt:lpstr>
      <vt:lpstr>        </vt:lpstr>
      <vt:lpstr>Parce qu’il n’a probablement que trop interprété la situation comme étant de sa responsabilité, ou de celle d’un persécuteur désigné, il faut revenir vers la dimension de l’historique de l’entreprise, des modifications de l’organisation du travail. </vt:lpstr>
      <vt:lpstr>Présentation PowerPoint</vt:lpstr>
      <vt:lpstr>Les questions du clinicien sur le travail  sont toujours pointilleuses et concrètes.  Il s’agit d’entrer dans le travail.</vt:lpstr>
      <vt:lpstr>Présentation PowerPoint</vt:lpstr>
      <vt:lpstr>Présentation PowerPoint</vt:lpstr>
      <vt:lpstr>Présentation PowerPoint</vt:lpstr>
      <vt:lpstr>Quand le clinicien a  bien compris le contenu du poste et les relations de travail, il est temps d’aller précisément sur le parcours professionnel </vt:lpstr>
      <vt:lpstr>Quand le clinicien a  bien compris le contenu du poste et les relations de travail, il est temps d’aller précisément sur le parcours professionnel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L’analyse et la compréhension de la situation passent :</vt:lpstr>
      <vt:lpstr>Présentation PowerPoint</vt:lpstr>
      <vt:lpstr>  Revenir vers la description du travail a des fonctions multiples : </vt:lpstr>
    </vt:vector>
  </TitlesOfParts>
  <Company>Les citadelles de la Propagande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nerisson</cp:lastModifiedBy>
  <cp:revision>262</cp:revision>
  <dcterms:created xsi:type="dcterms:W3CDTF">2013-12-03T16:06:40Z</dcterms:created>
  <dcterms:modified xsi:type="dcterms:W3CDTF">2014-09-21T14:43:54Z</dcterms:modified>
</cp:coreProperties>
</file>