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4"/>
  </p:notesMasterIdLst>
  <p:sldIdLst>
    <p:sldId id="256" r:id="rId2"/>
    <p:sldId id="258" r:id="rId3"/>
    <p:sldId id="264" r:id="rId4"/>
    <p:sldId id="265" r:id="rId5"/>
    <p:sldId id="266" r:id="rId6"/>
    <p:sldId id="268" r:id="rId7"/>
    <p:sldId id="272" r:id="rId8"/>
    <p:sldId id="269" r:id="rId9"/>
    <p:sldId id="270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D94545"/>
    <a:srgbClr val="A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D757E-478E-8143-B878-54D1BB421F5E}" type="datetimeFigureOut">
              <a:rPr lang="en-US" smtClean="0"/>
              <a:pPr/>
              <a:t>4/6/13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88CD9F-C65E-6948-8B11-7DEDDD4A78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8CD9F-C65E-6948-8B11-7DEDDD4A78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88CD9F-C65E-6948-8B11-7DEDDD4A785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911DD-2D23-E84F-A291-098895289955}" type="datetimeFigureOut">
              <a:rPr lang="en-US" smtClean="0"/>
              <a:pPr/>
              <a:t>4/6/13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911DD-2D23-E84F-A291-098895289955}" type="datetimeFigureOut">
              <a:rPr lang="en-US" smtClean="0"/>
              <a:pPr/>
              <a:t>4/6/13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38BB9-AE40-4B4A-9D08-472E236EFE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lcome page.png_effect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2412" y="1981200"/>
            <a:ext cx="7772400" cy="1470025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APPROCHE CLINIQUE</a:t>
            </a:r>
            <a:br>
              <a:rPr lang="en-US" sz="4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42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DU RAPPORT AU TRAVAIL</a:t>
            </a:r>
            <a:endParaRPr lang="en-US" sz="42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5" name="Picture 5" descr="logo UCBL entier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1260435" y="3124200"/>
            <a:ext cx="3958562" cy="1394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212" y="3314700"/>
            <a:ext cx="6400800" cy="95250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fr-FR" sz="2000" b="1" dirty="0" smtClean="0">
                <a:solidFill>
                  <a:srgbClr val="AA0000"/>
                </a:solidFill>
                <a:latin typeface="Arial"/>
                <a:cs typeface="Arial"/>
              </a:rPr>
              <a:t>Philippe </a:t>
            </a:r>
            <a:r>
              <a:rPr lang="fr-FR" sz="2000" b="1" dirty="0" err="1" smtClean="0">
                <a:solidFill>
                  <a:srgbClr val="AA0000"/>
                </a:solidFill>
                <a:latin typeface="Arial"/>
                <a:cs typeface="Arial"/>
              </a:rPr>
              <a:t>Davezies</a:t>
            </a:r>
            <a:endParaRPr lang="fr-FR" sz="2000" b="1" dirty="0" smtClean="0">
              <a:solidFill>
                <a:srgbClr val="AA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pic>
        <p:nvPicPr>
          <p:cNvPr id="8" name="Picture 7" descr="schema 2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schema 2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588" y="2734021"/>
            <a:ext cx="1444824" cy="13899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533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But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8170" y="15341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Mobiles</a:t>
            </a:r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0990" y="1027782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150" dirty="0" smtClean="0">
                <a:latin typeface="Arial"/>
                <a:cs typeface="Arial"/>
              </a:rPr>
              <a:t>Exploration</a:t>
            </a:r>
            <a:endParaRPr lang="en-US" sz="2400" b="1" spc="-15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224" y="779455"/>
            <a:ext cx="2514600" cy="1082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500" b="1" dirty="0" smtClean="0">
                <a:latin typeface="Arial"/>
                <a:cs typeface="Arial"/>
              </a:rPr>
              <a:t>Nouveau mode</a:t>
            </a:r>
            <a:br>
              <a:rPr lang="en-US" sz="2500" b="1" dirty="0" smtClean="0">
                <a:latin typeface="Arial"/>
                <a:cs typeface="Arial"/>
              </a:rPr>
            </a:br>
            <a:r>
              <a:rPr lang="en-US" sz="2500" b="1" dirty="0" err="1" smtClean="0">
                <a:latin typeface="Arial"/>
                <a:cs typeface="Arial"/>
              </a:rPr>
              <a:t>d’apparition</a:t>
            </a:r>
            <a:endParaRPr lang="en-US" sz="2500" b="1" dirty="0" smtClean="0">
              <a:latin typeface="Arial"/>
              <a:cs typeface="Arial"/>
            </a:endParaRPr>
          </a:p>
          <a:p>
            <a:pPr algn="ctr">
              <a:lnSpc>
                <a:spcPct val="85000"/>
              </a:lnSpc>
            </a:pPr>
            <a:r>
              <a:rPr lang="en-US" sz="2500" b="1" dirty="0" smtClean="0">
                <a:latin typeface="Arial"/>
                <a:cs typeface="Arial"/>
              </a:rPr>
              <a:t>des </a:t>
            </a:r>
            <a:r>
              <a:rPr lang="en-US" sz="2500" b="1" dirty="0" err="1" smtClean="0">
                <a:latin typeface="Arial"/>
                <a:cs typeface="Arial"/>
              </a:rPr>
              <a:t>objets</a:t>
            </a:r>
            <a:endParaRPr lang="en-US" sz="2500" b="1" dirty="0" smtClean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179878"/>
            <a:ext cx="2514600" cy="782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600" b="1" dirty="0" smtClean="0">
                <a:latin typeface="Arial"/>
                <a:cs typeface="Arial"/>
              </a:rPr>
              <a:t>Nouveaux</a:t>
            </a:r>
          </a:p>
          <a:p>
            <a:pPr algn="ctr">
              <a:lnSpc>
                <a:spcPct val="85000"/>
              </a:lnSpc>
            </a:pPr>
            <a:r>
              <a:rPr lang="en-US" sz="2600" b="1" dirty="0" smtClean="0">
                <a:latin typeface="Arial"/>
                <a:cs typeface="Arial"/>
              </a:rPr>
              <a:t>mobiles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53000" y="5257800"/>
            <a:ext cx="2856012" cy="782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600" b="1" dirty="0" smtClean="0">
                <a:latin typeface="Arial"/>
                <a:cs typeface="Arial"/>
              </a:rPr>
              <a:t>Nouveaux</a:t>
            </a:r>
          </a:p>
          <a:p>
            <a:pPr algn="ctr">
              <a:lnSpc>
                <a:spcPct val="85000"/>
              </a:lnSpc>
            </a:pPr>
            <a:r>
              <a:rPr lang="en-US" sz="2600" b="1" dirty="0" err="1" smtClean="0">
                <a:latin typeface="Arial"/>
                <a:cs typeface="Arial"/>
              </a:rPr>
              <a:t>apprentissages</a:t>
            </a:r>
            <a:endParaRPr lang="en-US" sz="2600" b="1" dirty="0" smtClean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5205038"/>
            <a:ext cx="2856012" cy="1043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400" b="1" dirty="0" smtClean="0">
                <a:latin typeface="Arial"/>
                <a:cs typeface="Arial"/>
              </a:rPr>
              <a:t>Inscription</a:t>
            </a:r>
          </a:p>
          <a:p>
            <a:pPr algn="ctr">
              <a:lnSpc>
                <a:spcPct val="85000"/>
              </a:lnSpc>
            </a:pPr>
            <a:r>
              <a:rPr lang="en-US" sz="2400" b="1" dirty="0" err="1" smtClean="0">
                <a:latin typeface="Arial"/>
                <a:cs typeface="Arial"/>
              </a:rPr>
              <a:t>dans</a:t>
            </a:r>
            <a:r>
              <a:rPr lang="en-US" sz="2400" b="1" dirty="0" smtClean="0">
                <a:latin typeface="Arial"/>
                <a:cs typeface="Arial"/>
              </a:rPr>
              <a:t> la </a:t>
            </a:r>
            <a:r>
              <a:rPr lang="en-US" sz="2400" b="1" dirty="0" err="1" smtClean="0">
                <a:latin typeface="Arial"/>
                <a:cs typeface="Arial"/>
              </a:rPr>
              <a:t>mémoire</a:t>
            </a:r>
            <a:endParaRPr lang="en-US" sz="2400" b="1" dirty="0" smtClean="0">
              <a:latin typeface="Arial"/>
              <a:cs typeface="Arial"/>
            </a:endParaRPr>
          </a:p>
          <a:p>
            <a:pPr algn="ctr">
              <a:lnSpc>
                <a:spcPct val="85000"/>
              </a:lnSpc>
            </a:pPr>
            <a:r>
              <a:rPr lang="en-US" sz="2400" b="1" dirty="0" smtClean="0">
                <a:latin typeface="Arial"/>
                <a:cs typeface="Arial"/>
              </a:rPr>
              <a:t>du corps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5770" y="3017418"/>
            <a:ext cx="2856012" cy="1122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600" b="1" dirty="0" err="1" smtClean="0">
                <a:latin typeface="Arial"/>
                <a:cs typeface="Arial"/>
              </a:rPr>
              <a:t>Ouverture</a:t>
            </a:r>
            <a:endParaRPr lang="en-US" sz="2600" b="1" dirty="0" smtClean="0">
              <a:latin typeface="Arial"/>
              <a:cs typeface="Arial"/>
            </a:endParaRPr>
          </a:p>
          <a:p>
            <a:pPr algn="ctr">
              <a:lnSpc>
                <a:spcPct val="85000"/>
              </a:lnSpc>
            </a:pPr>
            <a:r>
              <a:rPr lang="en-US" sz="2600" b="1" dirty="0" smtClean="0">
                <a:latin typeface="Arial"/>
                <a:cs typeface="Arial"/>
              </a:rPr>
              <a:t>à de nouveaux</a:t>
            </a:r>
          </a:p>
          <a:p>
            <a:pPr algn="ctr">
              <a:lnSpc>
                <a:spcPct val="85000"/>
              </a:lnSpc>
            </a:pPr>
            <a:r>
              <a:rPr lang="en-US" sz="2600" b="1" dirty="0" smtClean="0">
                <a:latin typeface="Arial"/>
                <a:cs typeface="Arial"/>
              </a:rPr>
              <a:t>horizons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RETOUR SUR LES OBJETS</a:t>
            </a:r>
            <a:endParaRPr lang="en-US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8229600" cy="243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20000" lvl="1" indent="-457200">
              <a:spcAft>
                <a:spcPts val="1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Des objets « émotionnellement compétents » ?</a:t>
            </a:r>
          </a:p>
          <a:p>
            <a:pPr marL="720000" lvl="1" indent="-457200">
              <a:spcAft>
                <a:spcPts val="1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err="1" smtClean="0">
                <a:latin typeface="Arial"/>
                <a:cs typeface="Arial"/>
              </a:rPr>
              <a:t>Berthoz</a:t>
            </a:r>
            <a:r>
              <a:rPr lang="fr-FR" sz="2600" b="1" dirty="0" smtClean="0">
                <a:latin typeface="Arial"/>
                <a:cs typeface="Arial"/>
              </a:rPr>
              <a:t> : non pas l’objet mais sa dynamique.</a:t>
            </a:r>
            <a:endParaRPr lang="fr-FR" sz="2600" b="1" dirty="0" smtClean="0">
              <a:latin typeface="Arial"/>
              <a:cs typeface="Arial"/>
            </a:endParaRPr>
          </a:p>
          <a:p>
            <a:pPr marL="720000" lvl="1" indent="-457200">
              <a:spcAft>
                <a:spcPts val="1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N</a:t>
            </a:r>
            <a:r>
              <a:rPr lang="fr-FR" sz="2600" b="1" dirty="0" smtClean="0">
                <a:latin typeface="Arial"/>
                <a:cs typeface="Arial"/>
              </a:rPr>
              <a:t>on </a:t>
            </a:r>
            <a:r>
              <a:rPr lang="fr-FR" sz="2600" b="1" dirty="0" smtClean="0">
                <a:latin typeface="Arial"/>
                <a:cs typeface="Arial"/>
              </a:rPr>
              <a:t>pas l’objet en tant que tel mais l’activité d’autrui sur ce même objet. </a:t>
            </a:r>
          </a:p>
          <a:p>
            <a:pPr marL="720000" lvl="1" indent="-457200">
              <a:spcAft>
                <a:spcPts val="1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Les deux faces de l’objet.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DÉVELOPPEMENT DE L’ACTIVITÉ ET MATURATION</a:t>
            </a:r>
            <a:endParaRPr lang="en-US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133600"/>
            <a:ext cx="8229600" cy="243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>
              <a:spcAft>
                <a:spcPts val="1600"/>
              </a:spcAft>
              <a:buClr>
                <a:srgbClr val="AA0000"/>
              </a:buClr>
            </a:pPr>
            <a:r>
              <a:rPr lang="fr-FR" sz="3000" dirty="0" smtClean="0">
                <a:latin typeface="Arial"/>
                <a:cs typeface="Arial"/>
              </a:rPr>
              <a:t>Des sentiments qui ne nous rattachent qu’à nous-mêmes…</a:t>
            </a:r>
          </a:p>
          <a:p>
            <a:pPr marL="0" lvl="1">
              <a:spcAft>
                <a:spcPts val="1600"/>
              </a:spcAft>
              <a:buClr>
                <a:srgbClr val="AA0000"/>
              </a:buClr>
            </a:pPr>
            <a:endParaRPr lang="fr-FR" sz="3000" dirty="0" smtClean="0">
              <a:latin typeface="Arial"/>
              <a:cs typeface="Arial"/>
            </a:endParaRPr>
          </a:p>
          <a:p>
            <a:pPr marL="0" lvl="1">
              <a:spcAft>
                <a:spcPts val="1600"/>
              </a:spcAft>
              <a:buClr>
                <a:srgbClr val="AA0000"/>
              </a:buClr>
            </a:pPr>
            <a:r>
              <a:rPr lang="fr-FR" sz="3000" dirty="0" smtClean="0">
                <a:latin typeface="Arial"/>
                <a:cs typeface="Arial"/>
              </a:rPr>
              <a:t>… à des états qui nous tournent vers les autres</a:t>
            </a:r>
            <a:r>
              <a:rPr lang="fr-FR" sz="3000" dirty="0" smtClean="0">
                <a:latin typeface="Arial"/>
                <a:cs typeface="Arial"/>
              </a:rPr>
              <a:t> et </a:t>
            </a:r>
            <a:r>
              <a:rPr lang="fr-FR" sz="3000" dirty="0" smtClean="0">
                <a:latin typeface="Arial"/>
                <a:cs typeface="Arial"/>
              </a:rPr>
              <a:t>nous attachent à quelque chose qui nous dépasse.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DÉVELOPPEMENT DE L’ACTIVITÉ ET MATURATION</a:t>
            </a:r>
            <a:endParaRPr lang="en-US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971800"/>
            <a:ext cx="4114800" cy="3581400"/>
          </a:xfrm>
          <a:prstGeom prst="rect">
            <a:avLst/>
          </a:prstGeom>
          <a:noFill/>
        </p:spPr>
        <p:txBody>
          <a:bodyPr wrap="square" numCol="1" spcCol="0" rtlCol="0">
            <a:noAutofit/>
          </a:bodyPr>
          <a:lstStyle/>
          <a:p>
            <a:pPr marL="180000" lvl="1" indent="-252000">
              <a:spcAft>
                <a:spcPts val="3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Besoins individuels</a:t>
            </a:r>
          </a:p>
          <a:p>
            <a:pPr marL="180000" lvl="1" indent="-252000">
              <a:spcAft>
                <a:spcPts val="3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Recevoir</a:t>
            </a:r>
          </a:p>
          <a:p>
            <a:pPr marL="180000" lvl="1" indent="-252000">
              <a:spcAft>
                <a:spcPts val="3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Soumission à l’autorité</a:t>
            </a:r>
          </a:p>
          <a:p>
            <a:pPr marL="180000" lvl="1" indent="-252000">
              <a:spcAft>
                <a:spcPts val="3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600" b="1" dirty="0" smtClean="0">
                <a:latin typeface="Arial"/>
                <a:cs typeface="Arial"/>
              </a:rPr>
              <a:t>Position infantile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2971800"/>
            <a:ext cx="4114800" cy="3581400"/>
          </a:xfrm>
          <a:prstGeom prst="rect">
            <a:avLst/>
          </a:prstGeom>
          <a:noFill/>
        </p:spPr>
        <p:txBody>
          <a:bodyPr wrap="square" numCol="1" spcCol="0" rtlCol="0">
            <a:noAutofit/>
          </a:bodyPr>
          <a:lstStyle/>
          <a:p>
            <a:pPr marL="0" lvl="1">
              <a:spcAft>
                <a:spcPts val="3000"/>
              </a:spcAft>
              <a:buClr>
                <a:srgbClr val="AA0000"/>
              </a:buClr>
            </a:pPr>
            <a:r>
              <a:rPr lang="fr-FR" sz="2600" b="1" dirty="0" smtClean="0">
                <a:latin typeface="Arial"/>
                <a:cs typeface="Arial"/>
              </a:rPr>
              <a:t>Besoins sociaux</a:t>
            </a:r>
          </a:p>
          <a:p>
            <a:pPr marL="0" lvl="1">
              <a:spcAft>
                <a:spcPts val="3000"/>
              </a:spcAft>
              <a:buClr>
                <a:srgbClr val="AA0000"/>
              </a:buClr>
            </a:pPr>
            <a:r>
              <a:rPr lang="fr-FR" sz="2600" b="1" dirty="0" smtClean="0">
                <a:latin typeface="Arial"/>
                <a:cs typeface="Arial"/>
              </a:rPr>
              <a:t>Donner</a:t>
            </a:r>
          </a:p>
          <a:p>
            <a:pPr marL="0" lvl="1">
              <a:spcAft>
                <a:spcPts val="3000"/>
              </a:spcAft>
              <a:buClr>
                <a:srgbClr val="AA0000"/>
              </a:buClr>
            </a:pPr>
            <a:r>
              <a:rPr lang="fr-FR" sz="2600" b="1" dirty="0" smtClean="0">
                <a:latin typeface="Arial"/>
                <a:cs typeface="Arial"/>
              </a:rPr>
              <a:t>Responsabilité</a:t>
            </a:r>
          </a:p>
          <a:p>
            <a:pPr marL="0" lvl="1">
              <a:spcAft>
                <a:spcPts val="3000"/>
              </a:spcAft>
              <a:buClr>
                <a:srgbClr val="AA0000"/>
              </a:buClr>
            </a:pPr>
            <a:r>
              <a:rPr lang="fr-FR" sz="2600" b="1" dirty="0" smtClean="0">
                <a:latin typeface="Arial"/>
                <a:cs typeface="Arial"/>
              </a:rPr>
              <a:t>Position adulte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609600" y="1905000"/>
            <a:ext cx="7162799" cy="720725"/>
          </a:xfrm>
          <a:prstGeom prst="rightArrow">
            <a:avLst>
              <a:gd name="adj1" fmla="val 50000"/>
              <a:gd name="adj2" fmla="val 194400"/>
            </a:avLst>
          </a:prstGeom>
          <a:solidFill>
            <a:srgbClr val="AA0000">
              <a:alpha val="30000"/>
            </a:srgb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765300" y="2014537"/>
            <a:ext cx="45370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200" b="1" i="1" dirty="0">
                <a:latin typeface="Arial"/>
                <a:cs typeface="Arial"/>
              </a:rPr>
              <a:t>Dynamique de l’activité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6" grpId="0"/>
      <p:bldP spid="9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ectangl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533400" y="609600"/>
            <a:ext cx="2133600" cy="1600200"/>
          </a:xfrm>
          <a:prstGeom prst="rect">
            <a:avLst/>
          </a:prstGeom>
        </p:spPr>
      </p:pic>
      <p:pic>
        <p:nvPicPr>
          <p:cNvPr id="14" name="Picture 13" descr="rectangl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533400" y="2514600"/>
            <a:ext cx="2133600" cy="2133600"/>
          </a:xfrm>
          <a:prstGeom prst="rect">
            <a:avLst/>
          </a:prstGeom>
        </p:spPr>
      </p:pic>
      <p:pic>
        <p:nvPicPr>
          <p:cNvPr id="15" name="Picture 14" descr="rectangl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924310" y="5020505"/>
            <a:ext cx="1742690" cy="1075495"/>
          </a:xfrm>
          <a:prstGeom prst="rect">
            <a:avLst/>
          </a:prstGeom>
        </p:spPr>
      </p:pic>
      <p:pic>
        <p:nvPicPr>
          <p:cNvPr id="16" name="Picture 15" descr="rectangle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6820857" y="609600"/>
            <a:ext cx="1742690" cy="1075496"/>
          </a:xfrm>
          <a:prstGeom prst="rect">
            <a:avLst/>
          </a:prstGeom>
        </p:spPr>
      </p:pic>
      <p:pic>
        <p:nvPicPr>
          <p:cNvPr id="17" name="Picture 16" descr="rectangl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6429947" y="2514600"/>
            <a:ext cx="2133600" cy="2133600"/>
          </a:xfrm>
          <a:prstGeom prst="rect">
            <a:avLst/>
          </a:prstGeom>
        </p:spPr>
      </p:pic>
      <p:pic>
        <p:nvPicPr>
          <p:cNvPr id="18" name="Picture 17" descr="rectangl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 flipV="1">
            <a:off x="6820857" y="5020505"/>
            <a:ext cx="1742690" cy="107549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09600" y="892928"/>
            <a:ext cx="1981199" cy="1012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err="1" smtClean="0">
                <a:latin typeface="Arial"/>
                <a:cs typeface="Arial"/>
              </a:rPr>
              <a:t>Psychologie</a:t>
            </a:r>
            <a:endParaRPr lang="en-US" sz="2200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en-US" sz="2200" b="1" dirty="0" err="1" smtClean="0">
                <a:latin typeface="Arial"/>
                <a:cs typeface="Arial"/>
              </a:rPr>
              <a:t>clinique</a:t>
            </a:r>
            <a:endParaRPr lang="en-US" sz="2200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en-US" sz="2200" b="1" dirty="0" err="1" smtClean="0">
                <a:latin typeface="Arial"/>
                <a:cs typeface="Arial"/>
              </a:rPr>
              <a:t>Psychiatrie</a:t>
            </a:r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600" y="3200400"/>
            <a:ext cx="1981199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spc="-150" dirty="0" err="1" smtClean="0">
                <a:latin typeface="Arial"/>
                <a:cs typeface="Arial"/>
              </a:rPr>
              <a:t>Réactivation</a:t>
            </a:r>
            <a:r>
              <a:rPr lang="en-US" b="1" spc="-150" dirty="0" smtClean="0">
                <a:latin typeface="Arial"/>
                <a:cs typeface="Arial"/>
              </a:rPr>
              <a:t> des</a:t>
            </a:r>
          </a:p>
          <a:p>
            <a:pPr algn="ctr">
              <a:lnSpc>
                <a:spcPct val="90000"/>
              </a:lnSpc>
            </a:pPr>
            <a:r>
              <a:rPr lang="en-US" b="1" dirty="0" err="1" smtClean="0">
                <a:latin typeface="Arial"/>
                <a:cs typeface="Arial"/>
              </a:rPr>
              <a:t>problématiques</a:t>
            </a:r>
            <a:endParaRPr lang="en-US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en-US" b="1" dirty="0" err="1" smtClean="0">
                <a:latin typeface="Arial"/>
                <a:cs typeface="Arial"/>
              </a:rPr>
              <a:t>infantiles</a:t>
            </a:r>
            <a:endParaRPr lang="en-US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en-US" b="1" dirty="0" err="1" smtClean="0">
                <a:latin typeface="Arial"/>
                <a:cs typeface="Arial"/>
              </a:rPr>
              <a:t>Atteinte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 err="1" smtClean="0">
                <a:latin typeface="Arial"/>
                <a:cs typeface="Arial"/>
              </a:rPr>
              <a:t>narcissique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1304925" y="2695575"/>
            <a:ext cx="523875" cy="504825"/>
          </a:xfrm>
          <a:prstGeom prst="plus">
            <a:avLst>
              <a:gd name="adj" fmla="val 26106"/>
            </a:avLst>
          </a:prstGeom>
          <a:solidFill>
            <a:srgbClr val="FF000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805212" y="5181600"/>
            <a:ext cx="1981199" cy="707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latin typeface="Arial"/>
                <a:cs typeface="Arial"/>
              </a:rPr>
              <a:t>Position</a:t>
            </a:r>
          </a:p>
          <a:p>
            <a:pPr algn="ctr">
              <a:lnSpc>
                <a:spcPct val="90000"/>
              </a:lnSpc>
            </a:pPr>
            <a:r>
              <a:rPr lang="en-US" sz="2200" b="1" dirty="0" smtClean="0">
                <a:latin typeface="Arial"/>
                <a:cs typeface="Arial"/>
              </a:rPr>
              <a:t>infantile</a:t>
            </a:r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3847" y="762000"/>
            <a:ext cx="1981199" cy="707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latin typeface="Arial"/>
                <a:cs typeface="Arial"/>
              </a:rPr>
              <a:t>Position </a:t>
            </a:r>
            <a:r>
              <a:rPr lang="en-US" sz="2200" b="1" dirty="0" err="1" smtClean="0">
                <a:latin typeface="Arial"/>
                <a:cs typeface="Arial"/>
              </a:rPr>
              <a:t>adulte</a:t>
            </a:r>
            <a:r>
              <a:rPr lang="en-US" sz="2200" b="1" dirty="0" smtClean="0">
                <a:latin typeface="Arial"/>
                <a:cs typeface="Arial"/>
              </a:rPr>
              <a:t> ?</a:t>
            </a:r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12417" y="2721930"/>
            <a:ext cx="1981199" cy="162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latin typeface="Arial"/>
                <a:cs typeface="Arial"/>
              </a:rPr>
              <a:t>Reprise de </a:t>
            </a:r>
            <a:r>
              <a:rPr lang="en-US" sz="2200" b="1" dirty="0" err="1" smtClean="0">
                <a:latin typeface="Arial"/>
                <a:cs typeface="Arial"/>
              </a:rPr>
              <a:t>l’élaboration</a:t>
            </a:r>
            <a:r>
              <a:rPr lang="en-US" sz="2200" b="1" dirty="0" smtClean="0">
                <a:latin typeface="Arial"/>
                <a:cs typeface="Arial"/>
              </a:rPr>
              <a:t> </a:t>
            </a:r>
            <a:r>
              <a:rPr lang="en-US" sz="2200" b="1" dirty="0" err="1" smtClean="0">
                <a:latin typeface="Arial"/>
                <a:cs typeface="Arial"/>
              </a:rPr>
              <a:t>sur</a:t>
            </a:r>
            <a:r>
              <a:rPr lang="en-US" sz="2200" b="1" dirty="0" smtClean="0">
                <a:latin typeface="Arial"/>
                <a:cs typeface="Arial"/>
              </a:rPr>
              <a:t> les impasses de </a:t>
            </a:r>
            <a:r>
              <a:rPr lang="en-US" sz="2200" b="1" dirty="0" err="1" smtClean="0">
                <a:latin typeface="Arial"/>
                <a:cs typeface="Arial"/>
              </a:rPr>
              <a:t>l’activité</a:t>
            </a:r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13847" y="5181600"/>
            <a:ext cx="1981199" cy="707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err="1" smtClean="0">
                <a:latin typeface="Arial"/>
                <a:cs typeface="Arial"/>
              </a:rPr>
              <a:t>Clinique</a:t>
            </a:r>
            <a:r>
              <a:rPr lang="en-US" sz="2200" b="1" dirty="0" smtClean="0">
                <a:latin typeface="Arial"/>
                <a:cs typeface="Arial"/>
              </a:rPr>
              <a:t> du travail</a:t>
            </a:r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5562601" y="1828800"/>
            <a:ext cx="1523999" cy="108188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 flipV="1">
            <a:off x="2590799" y="2910679"/>
            <a:ext cx="2971802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8" name="AutoShape 2"/>
          <p:cNvCxnSpPr>
            <a:cxnSpLocks noChangeShapeType="1"/>
          </p:cNvCxnSpPr>
          <p:nvPr/>
        </p:nvCxnSpPr>
        <p:spPr bwMode="auto">
          <a:xfrm flipV="1">
            <a:off x="5334000" y="2209800"/>
            <a:ext cx="1379847" cy="990600"/>
          </a:xfrm>
          <a:prstGeom prst="straightConnector1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cxnSp>
        <p:nvCxnSpPr>
          <p:cNvPr id="32" name="AutoShape 11"/>
          <p:cNvCxnSpPr>
            <a:cxnSpLocks noChangeShapeType="1"/>
          </p:cNvCxnSpPr>
          <p:nvPr/>
        </p:nvCxnSpPr>
        <p:spPr bwMode="auto">
          <a:xfrm flipV="1">
            <a:off x="2500855" y="3160015"/>
            <a:ext cx="2443898" cy="1623922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" name="AutoShape 18"/>
          <p:cNvCxnSpPr>
            <a:cxnSpLocks noChangeShapeType="1"/>
          </p:cNvCxnSpPr>
          <p:nvPr/>
        </p:nvCxnSpPr>
        <p:spPr bwMode="auto">
          <a:xfrm rot="10800000" flipV="1">
            <a:off x="2209801" y="2695575"/>
            <a:ext cx="3352801" cy="215900"/>
          </a:xfrm>
          <a:prstGeom prst="straightConnector1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2" name="TextBox 41"/>
          <p:cNvSpPr txBox="1"/>
          <p:nvPr/>
        </p:nvSpPr>
        <p:spPr>
          <a:xfrm rot="19526663">
            <a:off x="3536674" y="3721657"/>
            <a:ext cx="2558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/>
                <a:latin typeface="Arial"/>
                <a:cs typeface="Arial"/>
              </a:rPr>
              <a:t>Dynamique</a:t>
            </a:r>
            <a:r>
              <a:rPr lang="en-US" dirty="0" smtClean="0">
                <a:effectLst/>
                <a:latin typeface="Arial"/>
                <a:cs typeface="Arial"/>
              </a:rPr>
              <a:t> de </a:t>
            </a:r>
            <a:r>
              <a:rPr lang="en-US" dirty="0" err="1" smtClean="0">
                <a:effectLst/>
                <a:latin typeface="Arial"/>
                <a:cs typeface="Arial"/>
              </a:rPr>
              <a:t>l’activité</a:t>
            </a:r>
            <a:endParaRPr lang="en-US" dirty="0">
              <a:effectLst/>
              <a:latin typeface="Arial"/>
              <a:cs typeface="Arial"/>
            </a:endParaRPr>
          </a:p>
        </p:txBody>
      </p: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4367379" y="1103131"/>
            <a:ext cx="1655762" cy="1439863"/>
            <a:chOff x="2880" y="1253"/>
            <a:chExt cx="771" cy="771"/>
          </a:xfrm>
        </p:grpSpPr>
        <p:sp>
          <p:nvSpPr>
            <p:cNvPr id="44" name="AutoShape 20"/>
            <p:cNvSpPr>
              <a:spLocks noChangeArrowheads="1"/>
            </p:cNvSpPr>
            <p:nvPr/>
          </p:nvSpPr>
          <p:spPr bwMode="auto">
            <a:xfrm>
              <a:off x="3061" y="1570"/>
              <a:ext cx="408" cy="454"/>
            </a:xfrm>
            <a:prstGeom prst="lightningBolt">
              <a:avLst/>
            </a:prstGeom>
            <a:solidFill>
              <a:srgbClr val="AA0000"/>
            </a:solidFill>
            <a:ln w="76200">
              <a:solidFill>
                <a:srgbClr val="AA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AutoShape 21"/>
            <p:cNvSpPr>
              <a:spLocks noChangeArrowheads="1"/>
            </p:cNvSpPr>
            <p:nvPr/>
          </p:nvSpPr>
          <p:spPr bwMode="auto">
            <a:xfrm>
              <a:off x="2880" y="1253"/>
              <a:ext cx="771" cy="544"/>
            </a:xfrm>
            <a:prstGeom prst="irregularSeal1">
              <a:avLst/>
            </a:prstGeom>
            <a:solidFill>
              <a:srgbClr val="D94545"/>
            </a:solidFill>
            <a:ln w="76200">
              <a:solidFill>
                <a:srgbClr val="AA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fr-FR" sz="2400" b="1" dirty="0">
                  <a:solidFill>
                    <a:schemeClr val="bg1"/>
                  </a:solidFill>
                  <a:latin typeface="Arial"/>
                  <a:cs typeface="Arial"/>
                </a:rPr>
                <a:t>Rupture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0"/>
                            </p:stCondLst>
                            <p:childTnLst>
                              <p:par>
                                <p:cTn id="9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32" presetClass="emph" presetSubtype="0" repeatCount="indefinite" nodeType="after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99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0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 animBg="1"/>
      <p:bldP spid="21" grpId="1" animBg="1"/>
      <p:bldP spid="22" grpId="0"/>
      <p:bldP spid="23" grpId="0"/>
      <p:bldP spid="24" grpId="0"/>
      <p:bldP spid="25" grpId="0"/>
      <p:bldP spid="26" grpId="0" animBg="1"/>
      <p:bldP spid="27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L’ANALYSE :</a:t>
            </a:r>
            <a:b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 FIL DU TRAVAIL</a:t>
            </a:r>
            <a:endParaRPr lang="en-US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828800"/>
            <a:ext cx="8229600" cy="243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20000" lvl="1" indent="-45720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Sortir des discours généraux (dans lesquels le salarié est englué).</a:t>
            </a:r>
          </a:p>
          <a:p>
            <a:pPr marL="720000" lvl="1" indent="-45720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Essayer de comprendre et pour cela se faire expliquer. </a:t>
            </a:r>
          </a:p>
          <a:p>
            <a:pPr marL="720000" lvl="1" indent="-457200"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Revenir aux faits :  </a:t>
            </a:r>
          </a:p>
          <a:p>
            <a:pPr marL="1177200" lvl="2" indent="-457200"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300" dirty="0" smtClean="0">
                <a:latin typeface="Arial"/>
                <a:cs typeface="Arial"/>
              </a:rPr>
              <a:t>une analyse qui ne s’appuie pas sur des faits localisables en temps et en lieu n’est pas une analyse du travail. </a:t>
            </a:r>
          </a:p>
          <a:p>
            <a:pPr marL="1177200" lvl="2" indent="-457200"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300" dirty="0" smtClean="0">
                <a:latin typeface="Arial"/>
                <a:cs typeface="Arial"/>
              </a:rPr>
              <a:t>une analyse qui ne met pas en scène les</a:t>
            </a:r>
            <a:br>
              <a:rPr lang="fr-FR" sz="2300" dirty="0" smtClean="0">
                <a:latin typeface="Arial"/>
                <a:cs typeface="Arial"/>
              </a:rPr>
            </a:br>
            <a:r>
              <a:rPr lang="fr-FR" sz="2300" dirty="0" smtClean="0">
                <a:latin typeface="Arial"/>
                <a:cs typeface="Arial"/>
              </a:rPr>
              <a:t>objets du travail n’est pas une analyse</a:t>
            </a:r>
            <a:br>
              <a:rPr lang="fr-FR" sz="2300" dirty="0" smtClean="0">
                <a:latin typeface="Arial"/>
                <a:cs typeface="Arial"/>
              </a:rPr>
            </a:br>
            <a:r>
              <a:rPr lang="fr-FR" sz="2300" dirty="0" smtClean="0">
                <a:latin typeface="Arial"/>
                <a:cs typeface="Arial"/>
              </a:rPr>
              <a:t>du travail. </a:t>
            </a:r>
          </a:p>
          <a:p>
            <a:pPr marL="1177200" lvl="2" indent="-457200">
              <a:spcAft>
                <a:spcPts val="1000"/>
              </a:spcAft>
              <a:buClr>
                <a:srgbClr val="AA0000"/>
              </a:buClr>
              <a:buFont typeface="Arial"/>
              <a:buChar char="•"/>
            </a:pPr>
            <a:endParaRPr lang="fr-FR" sz="23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pic>
        <p:nvPicPr>
          <p:cNvPr id="10" name="Picture 9" descr="oval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486" y="1828800"/>
            <a:ext cx="2316114" cy="1649020"/>
          </a:xfrm>
          <a:prstGeom prst="rect">
            <a:avLst/>
          </a:prstGeom>
        </p:spPr>
      </p:pic>
      <p:pic>
        <p:nvPicPr>
          <p:cNvPr id="11" name="Picture 10" descr="oval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828800"/>
            <a:ext cx="2316114" cy="1649020"/>
          </a:xfrm>
          <a:prstGeom prst="rect">
            <a:avLst/>
          </a:prstGeom>
        </p:spPr>
      </p:pic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733800" y="1676400"/>
            <a:ext cx="1981200" cy="1981200"/>
          </a:xfrm>
          <a:prstGeom prst="irregularSeal2">
            <a:avLst/>
          </a:prstGeom>
          <a:solidFill>
            <a:srgbClr val="AA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029200" y="24845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429000" y="24845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2341602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/>
                <a:cs typeface="Arial"/>
              </a:rPr>
              <a:t>EGO</a:t>
            </a:r>
            <a:endParaRPr lang="en-US" sz="30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2341602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/>
                <a:cs typeface="Arial"/>
              </a:rPr>
              <a:t>AUTRUI</a:t>
            </a:r>
            <a:endParaRPr lang="en-US" sz="30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391799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/>
                <a:cs typeface="Arial"/>
              </a:rPr>
              <a:t>APPROCHES DE TYPE FAMILIALISTES</a:t>
            </a:r>
            <a:endParaRPr lang="en-US" sz="30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pic>
        <p:nvPicPr>
          <p:cNvPr id="10" name="Picture 9" descr="oval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486" y="914400"/>
            <a:ext cx="2316114" cy="1649020"/>
          </a:xfrm>
          <a:prstGeom prst="rect">
            <a:avLst/>
          </a:prstGeom>
        </p:spPr>
      </p:pic>
      <p:pic>
        <p:nvPicPr>
          <p:cNvPr id="11" name="Picture 10" descr="oval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914400"/>
            <a:ext cx="2316114" cy="1649020"/>
          </a:xfrm>
          <a:prstGeom prst="rect">
            <a:avLst/>
          </a:prstGeom>
        </p:spPr>
      </p:pic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3733800" y="762000"/>
            <a:ext cx="1981200" cy="1981200"/>
          </a:xfrm>
          <a:prstGeom prst="irregularSeal2">
            <a:avLst/>
          </a:prstGeom>
          <a:solidFill>
            <a:srgbClr val="AA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029200" y="15701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429000" y="157010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1427202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/>
                <a:cs typeface="Arial"/>
              </a:rPr>
              <a:t>EGO</a:t>
            </a:r>
            <a:endParaRPr lang="en-US" sz="3000" b="1" dirty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1427202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/>
                <a:cs typeface="Arial"/>
              </a:rPr>
              <a:t>AUTRUI</a:t>
            </a:r>
            <a:endParaRPr lang="en-US" sz="3000" b="1" dirty="0"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487680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/>
                <a:cs typeface="Arial"/>
              </a:rPr>
              <a:t>APPROCHES CLINIQUES DU TRAVAIL</a:t>
            </a:r>
            <a:endParaRPr lang="en-US" sz="3000" b="1" dirty="0">
              <a:latin typeface="Arial"/>
              <a:cs typeface="Arial"/>
            </a:endParaRPr>
          </a:p>
        </p:txBody>
      </p:sp>
      <p:pic>
        <p:nvPicPr>
          <p:cNvPr id="18" name="Picture 17" descr="rectangle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3611880" y="2895600"/>
            <a:ext cx="1920240" cy="1600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92682" y="3368211"/>
            <a:ext cx="3657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 smtClean="0">
                <a:latin typeface="Arial"/>
                <a:cs typeface="Arial"/>
              </a:rPr>
              <a:t>Objet(s</a:t>
            </a:r>
            <a:r>
              <a:rPr lang="en-US" sz="3000" b="1" dirty="0" smtClean="0">
                <a:latin typeface="Arial"/>
                <a:cs typeface="Arial"/>
              </a:rPr>
              <a:t>)</a:t>
            </a:r>
            <a:endParaRPr lang="en-US" sz="3000" b="1" dirty="0">
              <a:latin typeface="Arial"/>
              <a:cs typeface="Arial"/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 rot="-2941351">
            <a:off x="5451178" y="3006990"/>
            <a:ext cx="1435344" cy="340434"/>
          </a:xfrm>
          <a:prstGeom prst="leftRightArrow">
            <a:avLst>
              <a:gd name="adj1" fmla="val 50000"/>
              <a:gd name="adj2" fmla="val 84324"/>
            </a:avLst>
          </a:prstGeom>
          <a:solidFill>
            <a:schemeClr val="tx1">
              <a:lumMod val="75000"/>
              <a:lumOff val="2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 rot="2940000">
            <a:off x="2264428" y="3007125"/>
            <a:ext cx="1435344" cy="340434"/>
          </a:xfrm>
          <a:prstGeom prst="leftRightArrow">
            <a:avLst>
              <a:gd name="adj1" fmla="val 50000"/>
              <a:gd name="adj2" fmla="val 84324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2" grpId="0" animBg="1"/>
      <p:bldP spid="15" grpId="0"/>
      <p:bldP spid="16" grpId="0"/>
      <p:bldP spid="17" grpId="0"/>
      <p:bldP spid="19" grpId="0"/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 FIL DU TRAVAIL :</a:t>
            </a:r>
            <a:b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L’ÉVÈNEMENT ET LE RÉCIT</a:t>
            </a:r>
            <a:endParaRPr lang="en-US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8229600" cy="243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20000" lvl="1" indent="-457200">
              <a:spcAft>
                <a:spcPts val="14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300" b="1" dirty="0" smtClean="0">
                <a:latin typeface="Arial"/>
                <a:cs typeface="Arial"/>
              </a:rPr>
              <a:t>L’évènement parle à la fois sur l’organisation et sur le rapport subjectif au travail.</a:t>
            </a:r>
          </a:p>
          <a:p>
            <a:pPr marL="720000" lvl="1" indent="-457200">
              <a:spcAft>
                <a:spcPts val="14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300" b="1" dirty="0" smtClean="0">
                <a:latin typeface="Arial"/>
                <a:cs typeface="Arial"/>
              </a:rPr>
              <a:t>Devoir expliquer l’évènement conduit le salarié </a:t>
            </a:r>
          </a:p>
          <a:p>
            <a:pPr marL="1177200" lvl="2" indent="-457200"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dirty="0" smtClean="0">
                <a:latin typeface="Arial"/>
                <a:cs typeface="Arial"/>
              </a:rPr>
              <a:t>à répondre à des questions qu’il ne s’était pas posées, </a:t>
            </a:r>
          </a:p>
          <a:p>
            <a:pPr marL="1177200" lvl="2" indent="-457200">
              <a:spcAft>
                <a:spcPts val="8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dirty="0" smtClean="0">
                <a:latin typeface="Arial"/>
                <a:cs typeface="Arial"/>
              </a:rPr>
              <a:t>à dire des choses qu’il n’avait jamais dites auparavant,</a:t>
            </a:r>
          </a:p>
          <a:p>
            <a:pPr marL="1177200" lvl="2" indent="-457200">
              <a:spcAft>
                <a:spcPts val="1400"/>
              </a:spcAft>
              <a:buClr>
                <a:srgbClr val="AA0000"/>
              </a:buClr>
              <a:buFont typeface="Arial"/>
              <a:buChar char="•"/>
            </a:pPr>
            <a:r>
              <a:rPr lang="fr-FR" sz="2200" dirty="0" smtClean="0">
                <a:latin typeface="Arial"/>
                <a:cs typeface="Arial"/>
              </a:rPr>
              <a:t>à penser des choses qu’il n’avait jamais pensées.</a:t>
            </a:r>
            <a:r>
              <a:rPr lang="fr-FR" sz="2300" b="1" dirty="0" smtClean="0">
                <a:latin typeface="Arial"/>
                <a:cs typeface="Arial"/>
              </a:rPr>
              <a:t> </a:t>
            </a:r>
          </a:p>
          <a:p>
            <a:pPr marL="720000" lvl="1" indent="-457200">
              <a:spcAft>
                <a:spcPts val="14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300" b="1" dirty="0" smtClean="0">
                <a:latin typeface="Arial"/>
                <a:cs typeface="Arial"/>
              </a:rPr>
              <a:t>Revenir ainsi au plus près des évènements conduit à produire ensemble une compréhension</a:t>
            </a:r>
            <a:br>
              <a:rPr lang="fr-FR" sz="2300" b="1" dirty="0" smtClean="0">
                <a:latin typeface="Arial"/>
                <a:cs typeface="Arial"/>
              </a:rPr>
            </a:br>
            <a:r>
              <a:rPr lang="fr-FR" sz="2300" b="1" dirty="0" smtClean="0">
                <a:latin typeface="Arial"/>
                <a:cs typeface="Arial"/>
              </a:rPr>
              <a:t>différente.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 RÉCIT ET L’ACTION</a:t>
            </a:r>
            <a:endParaRPr lang="en-US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05000"/>
            <a:ext cx="8229600" cy="243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20000" lvl="1" indent="-457200">
              <a:spcAft>
                <a:spcPts val="14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Dans ces conditions, le récit change les signes : non plus une défaillance (-) mais ce que le salarié s’efforce de mettre de lui-même dans le travail, ce qu’il s’efforce de préserver (+).</a:t>
            </a:r>
          </a:p>
          <a:p>
            <a:pPr marL="720000" lvl="1" indent="-457200">
              <a:spcAft>
                <a:spcPts val="14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L’être humain comme porteur d’une proposition de monde.</a:t>
            </a:r>
          </a:p>
          <a:p>
            <a:pPr marL="720000" lvl="1" indent="-457200">
              <a:spcAft>
                <a:spcPts val="14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b="1" dirty="0" smtClean="0">
                <a:latin typeface="Arial"/>
                <a:cs typeface="Arial"/>
              </a:rPr>
              <a:t>La dimension narrative de l’identité : ce que je vis est particulier mais compréhensible et partageable avec autrui.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7" name="TextBox 6"/>
          <p:cNvSpPr txBox="1"/>
          <p:nvPr/>
        </p:nvSpPr>
        <p:spPr>
          <a:xfrm>
            <a:off x="457200" y="1219200"/>
            <a:ext cx="8229600" cy="472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Clr>
                <a:srgbClr val="AA0000"/>
              </a:buClr>
              <a:buFont typeface="Wingdings" charset="2"/>
              <a:buChar char="ü"/>
            </a:pPr>
            <a:r>
              <a:rPr lang="fr-FR" sz="3400" b="1" dirty="0" smtClean="0">
                <a:latin typeface="Arial"/>
                <a:cs typeface="Arial"/>
              </a:rPr>
              <a:t>Les conflits au travail ne peuvent être compris dans la seule dimension des relations interhumaines. </a:t>
            </a:r>
          </a:p>
          <a:p>
            <a:pPr marL="457200" indent="-457200">
              <a:buClr>
                <a:srgbClr val="AA0000"/>
              </a:buClr>
              <a:buFont typeface="Wingdings" charset="2"/>
              <a:buChar char="ü"/>
            </a:pPr>
            <a:endParaRPr lang="fr-FR" sz="3400" b="1" dirty="0" smtClean="0">
              <a:latin typeface="Arial"/>
              <a:cs typeface="Arial"/>
            </a:endParaRPr>
          </a:p>
          <a:p>
            <a:pPr marL="457200" indent="-457200">
              <a:buClr>
                <a:srgbClr val="AA0000"/>
              </a:buClr>
              <a:buFont typeface="Wingdings" charset="2"/>
              <a:buChar char="ü"/>
            </a:pPr>
            <a:r>
              <a:rPr lang="fr-FR" sz="3400" b="1" dirty="0" smtClean="0">
                <a:latin typeface="Arial"/>
                <a:cs typeface="Arial"/>
              </a:rPr>
              <a:t>Le fond des désaccords porte sur la façon de traiter les objets du travail. </a:t>
            </a:r>
          </a:p>
          <a:p>
            <a:pPr marL="457200" indent="-457200">
              <a:spcAft>
                <a:spcPts val="600"/>
              </a:spcAft>
              <a:buClr>
                <a:srgbClr val="AA0000"/>
              </a:buClr>
            </a:pPr>
            <a:endParaRPr lang="en-US" sz="34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PRINCIPES DE L’ANALYSE</a:t>
            </a:r>
            <a:endParaRPr lang="en-US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8229600" cy="243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1400"/>
              </a:spcAft>
              <a:buClr>
                <a:srgbClr val="AA0000"/>
              </a:buClr>
              <a:buFont typeface="+mj-lt"/>
              <a:buAutoNum type="arabicPeriod"/>
            </a:pPr>
            <a:r>
              <a:rPr lang="fr-FR" sz="2200" b="1" dirty="0" smtClean="0">
                <a:latin typeface="Arial"/>
                <a:cs typeface="Arial"/>
              </a:rPr>
              <a:t>Elargir le cadre. </a:t>
            </a:r>
            <a:br>
              <a:rPr lang="fr-FR" sz="2200" b="1" dirty="0" smtClean="0">
                <a:latin typeface="Arial"/>
                <a:cs typeface="Arial"/>
              </a:rPr>
            </a:br>
            <a:r>
              <a:rPr lang="fr-FR" sz="2200" dirty="0" smtClean="0">
                <a:latin typeface="Arial"/>
                <a:cs typeface="Arial"/>
              </a:rPr>
              <a:t>les objets,</a:t>
            </a:r>
            <a:br>
              <a:rPr lang="fr-FR" sz="2200" dirty="0" smtClean="0">
                <a:latin typeface="Arial"/>
                <a:cs typeface="Arial"/>
              </a:rPr>
            </a:br>
            <a:r>
              <a:rPr lang="fr-FR" sz="2200" dirty="0" smtClean="0">
                <a:latin typeface="Arial"/>
                <a:cs typeface="Arial"/>
              </a:rPr>
              <a:t>les collègues,</a:t>
            </a:r>
            <a:br>
              <a:rPr lang="fr-FR" sz="2200" dirty="0" smtClean="0">
                <a:latin typeface="Arial"/>
                <a:cs typeface="Arial"/>
              </a:rPr>
            </a:br>
            <a:r>
              <a:rPr lang="fr-FR" sz="2200" dirty="0" smtClean="0">
                <a:latin typeface="Arial"/>
                <a:cs typeface="Arial"/>
              </a:rPr>
              <a:t>les proches </a:t>
            </a:r>
          </a:p>
          <a:p>
            <a:pPr marL="457200">
              <a:spcAft>
                <a:spcPts val="1400"/>
              </a:spcAft>
              <a:buClr>
                <a:srgbClr val="AA0000"/>
              </a:buClr>
            </a:pPr>
            <a:r>
              <a:rPr lang="fr-FR" sz="2200" dirty="0" smtClean="0">
                <a:latin typeface="Arial"/>
                <a:cs typeface="Arial"/>
              </a:rPr>
              <a:t>Ni le tête à tête du bourreau et de sa victime, ni les explications toutes faites de la mondialisation.</a:t>
            </a:r>
          </a:p>
          <a:p>
            <a:pPr marL="457200" indent="-457200">
              <a:spcAft>
                <a:spcPts val="1400"/>
              </a:spcAft>
              <a:buClr>
                <a:srgbClr val="AA0000"/>
              </a:buClr>
              <a:buFont typeface="+mj-lt"/>
              <a:buAutoNum type="arabicPeriod" startAt="2"/>
            </a:pPr>
            <a:r>
              <a:rPr lang="fr-FR" sz="2200" b="1" dirty="0" smtClean="0">
                <a:latin typeface="Arial"/>
                <a:cs typeface="Arial"/>
              </a:rPr>
              <a:t>Repérer zones de conflit et les logiques à l’œuvre.</a:t>
            </a:r>
          </a:p>
          <a:p>
            <a:pPr marL="457200" indent="-457200">
              <a:spcAft>
                <a:spcPts val="1400"/>
              </a:spcAft>
              <a:buClr>
                <a:srgbClr val="AA0000"/>
              </a:buClr>
              <a:buFont typeface="+mj-lt"/>
              <a:buAutoNum type="arabicPeriod" startAt="2"/>
            </a:pPr>
            <a:r>
              <a:rPr lang="fr-FR" sz="2200" b="1" dirty="0" smtClean="0">
                <a:latin typeface="Arial"/>
                <a:cs typeface="Arial"/>
              </a:rPr>
              <a:t>Réintroduire dans une histoire.</a:t>
            </a:r>
            <a:br>
              <a:rPr lang="fr-FR" sz="2200" b="1" dirty="0" smtClean="0">
                <a:latin typeface="Arial"/>
                <a:cs typeface="Arial"/>
              </a:rPr>
            </a:br>
            <a:r>
              <a:rPr lang="fr-FR" sz="2200" dirty="0" smtClean="0">
                <a:latin typeface="Arial"/>
                <a:cs typeface="Arial"/>
              </a:rPr>
              <a:t>Histoire du salarié</a:t>
            </a:r>
            <a:br>
              <a:rPr lang="fr-FR" sz="2200" dirty="0" smtClean="0">
                <a:latin typeface="Arial"/>
                <a:cs typeface="Arial"/>
              </a:rPr>
            </a:br>
            <a:r>
              <a:rPr lang="fr-FR" sz="2200" dirty="0" smtClean="0">
                <a:latin typeface="Arial"/>
                <a:cs typeface="Arial"/>
              </a:rPr>
              <a:t>Histoire du milieu</a:t>
            </a:r>
          </a:p>
          <a:p>
            <a:pPr marL="457200" indent="-457200">
              <a:spcAft>
                <a:spcPts val="1400"/>
              </a:spcAft>
              <a:buClr>
                <a:srgbClr val="AA0000"/>
              </a:buClr>
              <a:buFont typeface="+mj-lt"/>
              <a:buAutoNum type="arabicPeriod" startAt="2"/>
            </a:pPr>
            <a:r>
              <a:rPr lang="fr-FR" sz="2200" b="1" dirty="0" smtClean="0">
                <a:latin typeface="Arial"/>
                <a:cs typeface="Arial"/>
              </a:rPr>
              <a:t>Analyser les réponses, leurs apports et leurs coûts.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7" name="TextBox 6"/>
          <p:cNvSpPr txBox="1"/>
          <p:nvPr/>
        </p:nvSpPr>
        <p:spPr>
          <a:xfrm>
            <a:off x="457200" y="2057400"/>
            <a:ext cx="8229600" cy="243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Aft>
                <a:spcPts val="1400"/>
              </a:spcAft>
              <a:buClr>
                <a:srgbClr val="AA0000"/>
              </a:buClr>
            </a:pPr>
            <a:r>
              <a:rPr lang="fr-FR" sz="2800" b="1" dirty="0" smtClean="0">
                <a:latin typeface="Arial"/>
                <a:cs typeface="Arial"/>
              </a:rPr>
              <a:t>Un certain nombre de textes sur la santé au travail sont disponibles sur le site</a:t>
            </a:r>
          </a:p>
          <a:p>
            <a:pPr algn="ctr">
              <a:spcAft>
                <a:spcPts val="1400"/>
              </a:spcAft>
              <a:buClr>
                <a:srgbClr val="AA0000"/>
              </a:buClr>
            </a:pPr>
            <a:endParaRPr lang="fr-FR" sz="2800" b="1" dirty="0" smtClean="0">
              <a:latin typeface="Arial"/>
              <a:cs typeface="Arial"/>
            </a:endParaRPr>
          </a:p>
          <a:p>
            <a:pPr algn="ctr">
              <a:spcAft>
                <a:spcPts val="1400"/>
              </a:spcAft>
              <a:buClr>
                <a:srgbClr val="AA0000"/>
              </a:buClr>
            </a:pPr>
            <a:r>
              <a:rPr lang="fr-FR" sz="2800" b="1" dirty="0" smtClean="0">
                <a:latin typeface="Arial"/>
                <a:cs typeface="Arial"/>
              </a:rPr>
              <a:t>http://</a:t>
            </a:r>
            <a:r>
              <a:rPr lang="fr-FR" sz="2800" b="1" dirty="0" err="1" smtClean="0">
                <a:latin typeface="Arial"/>
                <a:cs typeface="Arial"/>
              </a:rPr>
              <a:t>philippe</a:t>
            </a:r>
            <a:r>
              <a:rPr lang="fr-FR" sz="2800" b="1" dirty="0" err="1" smtClean="0">
                <a:solidFill>
                  <a:srgbClr val="AA0000"/>
                </a:solidFill>
                <a:latin typeface="Arial"/>
                <a:cs typeface="Arial"/>
              </a:rPr>
              <a:t>.</a:t>
            </a:r>
            <a:r>
              <a:rPr lang="fr-FR" sz="2800" b="1" dirty="0" err="1" smtClean="0">
                <a:latin typeface="Arial"/>
                <a:cs typeface="Arial"/>
              </a:rPr>
              <a:t>davezies</a:t>
            </a:r>
            <a:r>
              <a:rPr lang="fr-FR" sz="2800" b="1" dirty="0" err="1" smtClean="0">
                <a:solidFill>
                  <a:srgbClr val="AA0000"/>
                </a:solidFill>
                <a:latin typeface="Arial"/>
                <a:cs typeface="Arial"/>
              </a:rPr>
              <a:t>.</a:t>
            </a:r>
            <a:r>
              <a:rPr lang="fr-FR" sz="2800" b="1" dirty="0" err="1" smtClean="0">
                <a:latin typeface="Arial"/>
                <a:cs typeface="Arial"/>
              </a:rPr>
              <a:t>free</a:t>
            </a:r>
            <a:r>
              <a:rPr lang="fr-FR" sz="2800" b="1" dirty="0" err="1" smtClean="0">
                <a:solidFill>
                  <a:srgbClr val="AA0000"/>
                </a:solidFill>
                <a:latin typeface="Arial"/>
                <a:cs typeface="Arial"/>
              </a:rPr>
              <a:t>.</a:t>
            </a:r>
            <a:r>
              <a:rPr lang="fr-FR" sz="2800" b="1" dirty="0" err="1" smtClean="0">
                <a:latin typeface="Arial"/>
                <a:cs typeface="Arial"/>
              </a:rPr>
              <a:t>fr</a:t>
            </a:r>
            <a:endParaRPr lang="fr-FR" sz="28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end page.png_effected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7" name="TextBox 6"/>
          <p:cNvSpPr txBox="1"/>
          <p:nvPr/>
        </p:nvSpPr>
        <p:spPr>
          <a:xfrm>
            <a:off x="457200" y="2819400"/>
            <a:ext cx="8305800" cy="16845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Retrouvez l’intégralité du contenu</a:t>
            </a: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Souffrance &amp; Travail sur</a:t>
            </a:r>
            <a:endParaRPr lang="fr-FR" sz="1500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endParaRPr lang="fr-FR" sz="1500" b="1" dirty="0" smtClean="0"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buClr>
                <a:srgbClr val="AA0000"/>
              </a:buClr>
            </a:pPr>
            <a:r>
              <a:rPr lang="fr-FR" sz="3000" b="1" dirty="0" err="1" smtClean="0">
                <a:latin typeface="Arial"/>
                <a:cs typeface="Arial"/>
              </a:rPr>
              <a:t>www</a:t>
            </a:r>
            <a:r>
              <a:rPr lang="fr-FR" sz="3000" b="1" dirty="0" err="1" smtClean="0">
                <a:solidFill>
                  <a:srgbClr val="AA0000"/>
                </a:solidFill>
                <a:latin typeface="Arial"/>
                <a:cs typeface="Arial"/>
              </a:rPr>
              <a:t>.souffrance-</a:t>
            </a:r>
            <a:r>
              <a:rPr lang="fr-FR" sz="3000" b="1" dirty="0" err="1" smtClean="0">
                <a:latin typeface="Arial"/>
                <a:cs typeface="Arial"/>
              </a:rPr>
              <a:t>et</a:t>
            </a:r>
            <a:r>
              <a:rPr lang="fr-FR" sz="3000" b="1" dirty="0" err="1" smtClean="0">
                <a:solidFill>
                  <a:srgbClr val="AA0000"/>
                </a:solidFill>
                <a:latin typeface="Arial"/>
                <a:cs typeface="Arial"/>
              </a:rPr>
              <a:t>-travail.</a:t>
            </a:r>
            <a:r>
              <a:rPr lang="fr-FR" sz="3000" b="1" dirty="0" err="1" smtClean="0">
                <a:latin typeface="Arial"/>
                <a:cs typeface="Arial"/>
              </a:rPr>
              <a:t>com</a:t>
            </a:r>
            <a:endParaRPr lang="fr-FR" sz="3000" b="1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6336268"/>
            <a:ext cx="5334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600" b="1" i="1" spc="300" dirty="0" err="1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</a:t>
            </a:r>
            <a:r>
              <a:rPr lang="en-US" sz="1600" b="1" i="1" spc="3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acebook.com/Souffrance</a:t>
            </a:r>
            <a:r>
              <a:rPr lang="en-US" sz="1600" b="1" i="1" spc="300" dirty="0" err="1" smtClean="0">
                <a:solidFill>
                  <a:srgbClr val="AA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Et</a:t>
            </a:r>
            <a:r>
              <a:rPr lang="en-US" sz="1600" b="1" i="1" spc="300" dirty="0" err="1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Travail</a:t>
            </a:r>
            <a:endParaRPr lang="en-US" sz="1600" b="1" i="1" spc="3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Picture 10" descr="facebook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3840" y="6043136"/>
            <a:ext cx="599160" cy="597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UNE TRADITION DE DÉVALORISATION</a:t>
            </a:r>
            <a:b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36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DU RAPPORT AUX OBJETS</a:t>
            </a:r>
            <a:endParaRPr lang="en-US" sz="36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514600"/>
            <a:ext cx="822960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20000" lvl="1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Le rapport à l’objet serait un rapport aliéné.</a:t>
            </a:r>
          </a:p>
          <a:p>
            <a:pPr marL="720000" lvl="1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 </a:t>
            </a:r>
          </a:p>
          <a:p>
            <a:pPr marL="720000" lvl="1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Les choses importantes seraient ailleurs.</a:t>
            </a:r>
          </a:p>
          <a:p>
            <a:pPr marL="720000" lvl="1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8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LE RAPPORT SENSIBLE À L’OBJET</a:t>
            </a:r>
            <a:endParaRPr lang="en-US" sz="38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822960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20000" lvl="1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Le travail : consignes, hétéronomie, discipline, aliénation. </a:t>
            </a:r>
          </a:p>
          <a:p>
            <a:pPr marL="720000" lvl="1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600" b="1" dirty="0" smtClean="0">
              <a:latin typeface="Arial"/>
              <a:cs typeface="Arial"/>
            </a:endParaRPr>
          </a:p>
          <a:p>
            <a:pPr marL="720000" lvl="1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Oui, mais... face aux particularités de la situation, quelles ressources ? </a:t>
            </a:r>
          </a:p>
          <a:p>
            <a:pPr marL="720000" lvl="1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1500" b="1" dirty="0" smtClean="0">
              <a:latin typeface="Arial"/>
              <a:cs typeface="Arial"/>
            </a:endParaRPr>
          </a:p>
          <a:p>
            <a:pPr marL="720000" lvl="1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sz="3400" b="1" dirty="0" smtClean="0">
                <a:solidFill>
                  <a:srgbClr val="AA0000"/>
                </a:solidFill>
                <a:latin typeface="Arial"/>
                <a:cs typeface="Arial"/>
              </a:rPr>
              <a:t>	« Sentir »</a:t>
            </a:r>
          </a:p>
          <a:p>
            <a:pPr marL="720000" lvl="1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sz="1500" b="1" dirty="0" smtClean="0">
                <a:solidFill>
                  <a:srgbClr val="AA0000"/>
                </a:solidFill>
                <a:latin typeface="Arial"/>
                <a:cs typeface="Arial"/>
              </a:rPr>
              <a:t>	</a:t>
            </a:r>
            <a:r>
              <a:rPr lang="fr-FR" sz="2600" b="1" dirty="0" smtClean="0">
                <a:latin typeface="Arial"/>
                <a:cs typeface="Arial"/>
              </a:rPr>
              <a:t>Le sentir mobilise la sensibilité personnelle. </a:t>
            </a:r>
          </a:p>
          <a:p>
            <a:pPr marL="720000" lvl="1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2600" b="1" dirty="0" smtClean="0">
              <a:latin typeface="Arial"/>
              <a:cs typeface="Arial"/>
            </a:endParaRPr>
          </a:p>
          <a:p>
            <a:pPr marL="720000" lvl="1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Le style : les résonances entre la situation</a:t>
            </a:r>
            <a:br>
              <a:rPr lang="fr-FR" sz="2600" b="1" dirty="0" smtClean="0">
                <a:latin typeface="Arial"/>
                <a:cs typeface="Arial"/>
              </a:rPr>
            </a:br>
            <a:r>
              <a:rPr lang="fr-FR" sz="2600" b="1" dirty="0" smtClean="0">
                <a:latin typeface="Arial"/>
                <a:cs typeface="Arial"/>
              </a:rPr>
              <a:t>de travail et les préoccupations</a:t>
            </a:r>
            <a:br>
              <a:rPr lang="fr-FR" sz="2600" b="1" dirty="0" smtClean="0">
                <a:latin typeface="Arial"/>
                <a:cs typeface="Arial"/>
              </a:rPr>
            </a:br>
            <a:r>
              <a:rPr lang="fr-FR" sz="2600" b="1" dirty="0" smtClean="0">
                <a:latin typeface="Arial"/>
                <a:cs typeface="Arial"/>
              </a:rPr>
              <a:t>personnelles.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7" name="TextBox 6"/>
          <p:cNvSpPr txBox="1"/>
          <p:nvPr/>
        </p:nvSpPr>
        <p:spPr>
          <a:xfrm>
            <a:off x="457200" y="1676400"/>
            <a:ext cx="8229600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20000" lvl="1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La mobilisation du corps déborde largement ce que les travailleurs sont capables d’exprimer.</a:t>
            </a:r>
          </a:p>
          <a:p>
            <a:pPr marL="720000" lvl="1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</a:pPr>
            <a:r>
              <a:rPr lang="fr-FR" sz="3000" b="1" dirty="0" smtClean="0">
                <a:latin typeface="Arial"/>
                <a:cs typeface="Arial"/>
              </a:rPr>
              <a:t> </a:t>
            </a:r>
          </a:p>
          <a:p>
            <a:pPr marL="720000" lvl="1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endParaRPr lang="fr-FR" sz="3000" b="1" dirty="0" smtClean="0">
              <a:latin typeface="Arial"/>
              <a:cs typeface="Arial"/>
            </a:endParaRPr>
          </a:p>
          <a:p>
            <a:pPr marL="720000" lvl="1" indent="-457200">
              <a:lnSpc>
                <a:spcPct val="85000"/>
              </a:lnSpc>
              <a:spcAft>
                <a:spcPts val="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3000" b="1" dirty="0" smtClean="0">
                <a:latin typeface="Arial"/>
                <a:cs typeface="Arial"/>
              </a:rPr>
              <a:t>L’activité brouille les frontières entre sujet et objet.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 DYNAMIQUE DU DÉVELOPPEMENT</a:t>
            </a:r>
            <a:endParaRPr lang="en-US" sz="4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8229600" cy="243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20000" lvl="1" indent="-457200">
              <a:lnSpc>
                <a:spcPct val="85000"/>
              </a:lnSpc>
              <a:spcAft>
                <a:spcPts val="1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Spinoza (1677) : l’être humain s’efforce de développer sa puissance d’agir.</a:t>
            </a:r>
          </a:p>
          <a:p>
            <a:pPr marL="720000" lvl="1" indent="-457200">
              <a:lnSpc>
                <a:spcPct val="85000"/>
              </a:lnSpc>
              <a:spcAft>
                <a:spcPts val="1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i="1" dirty="0" smtClean="0">
                <a:latin typeface="Arial"/>
                <a:cs typeface="Arial"/>
              </a:rPr>
              <a:t>« La puissance d’agir, c’est ce qui dispose le corps à être affecté d’un plus grand nombre de manières ».</a:t>
            </a:r>
            <a:endParaRPr lang="fr-FR" sz="2600" b="1" dirty="0" smtClean="0">
              <a:latin typeface="Arial"/>
              <a:cs typeface="Arial"/>
            </a:endParaRPr>
          </a:p>
          <a:p>
            <a:pPr marL="720000" lvl="1" indent="-457200">
              <a:lnSpc>
                <a:spcPct val="85000"/>
              </a:lnSpc>
              <a:spcAft>
                <a:spcPts val="1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err="1" smtClean="0">
                <a:latin typeface="Arial"/>
                <a:cs typeface="Arial"/>
              </a:rPr>
              <a:t>Ricoeur</a:t>
            </a:r>
            <a:r>
              <a:rPr lang="fr-FR" sz="2600" b="1" dirty="0" smtClean="0">
                <a:latin typeface="Arial"/>
                <a:cs typeface="Arial"/>
              </a:rPr>
              <a:t> (1990 ) : la souffrance c’est l’amputation du pouvoir d’agir.</a:t>
            </a:r>
          </a:p>
          <a:p>
            <a:pPr marL="720000" lvl="1" indent="-457200">
              <a:lnSpc>
                <a:spcPct val="85000"/>
              </a:lnSpc>
              <a:spcAft>
                <a:spcPts val="1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err="1" smtClean="0">
                <a:latin typeface="Arial"/>
                <a:cs typeface="Arial"/>
              </a:rPr>
              <a:t>Karasek</a:t>
            </a:r>
            <a:r>
              <a:rPr lang="fr-FR" sz="2600" b="1" dirty="0" smtClean="0">
                <a:latin typeface="Arial"/>
                <a:cs typeface="Arial"/>
              </a:rPr>
              <a:t> (1990 ) : autonomie et </a:t>
            </a:r>
            <a:r>
              <a:rPr lang="fr-FR" sz="2600" b="1" dirty="0" err="1" smtClean="0">
                <a:latin typeface="Arial"/>
                <a:cs typeface="Arial"/>
              </a:rPr>
              <a:t>dépressivité</a:t>
            </a:r>
            <a:r>
              <a:rPr lang="fr-FR" sz="2600" b="1" dirty="0" smtClean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LA DYNAMIQUE DU DÉVELOPPEMENT</a:t>
            </a:r>
            <a:endParaRPr lang="en-US" sz="4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8229600" cy="243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20000" lvl="1" indent="-457200">
              <a:lnSpc>
                <a:spcPct val="85000"/>
              </a:lnSpc>
              <a:spcAft>
                <a:spcPts val="1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smtClean="0">
                <a:latin typeface="Arial"/>
                <a:cs typeface="Arial"/>
              </a:rPr>
              <a:t>Spinoza (1677) : l’être humain s’efforce de développer sa puissance d’agir.</a:t>
            </a:r>
          </a:p>
          <a:p>
            <a:pPr marL="720000" lvl="1" indent="-457200">
              <a:lnSpc>
                <a:spcPct val="85000"/>
              </a:lnSpc>
              <a:spcAft>
                <a:spcPts val="1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i="1" dirty="0" smtClean="0">
                <a:latin typeface="Arial"/>
                <a:cs typeface="Arial"/>
              </a:rPr>
              <a:t>« La puissance d’agir, c’est ce qui dispose le corps à être affecté d’un plus grand nombre de manières ».</a:t>
            </a:r>
            <a:endParaRPr lang="fr-FR" sz="2600" b="1" dirty="0" smtClean="0">
              <a:latin typeface="Arial"/>
              <a:cs typeface="Arial"/>
            </a:endParaRPr>
          </a:p>
          <a:p>
            <a:pPr marL="720000" lvl="1" indent="-457200">
              <a:lnSpc>
                <a:spcPct val="85000"/>
              </a:lnSpc>
              <a:spcAft>
                <a:spcPts val="1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err="1" smtClean="0">
                <a:latin typeface="Arial"/>
                <a:cs typeface="Arial"/>
              </a:rPr>
              <a:t>Ricoeur</a:t>
            </a:r>
            <a:r>
              <a:rPr lang="fr-FR" sz="2600" b="1" dirty="0" smtClean="0">
                <a:latin typeface="Arial"/>
                <a:cs typeface="Arial"/>
              </a:rPr>
              <a:t> (1990 ) : la souffrance c’est l’amputation du pouvoir d’agir.</a:t>
            </a:r>
          </a:p>
          <a:p>
            <a:pPr marL="720000" lvl="1" indent="-457200">
              <a:lnSpc>
                <a:spcPct val="85000"/>
              </a:lnSpc>
              <a:spcAft>
                <a:spcPts val="1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600" b="1" dirty="0" err="1" smtClean="0">
                <a:latin typeface="Arial"/>
                <a:cs typeface="Arial"/>
              </a:rPr>
              <a:t>Karasek</a:t>
            </a:r>
            <a:r>
              <a:rPr lang="fr-FR" sz="2600" b="1" dirty="0" smtClean="0">
                <a:latin typeface="Arial"/>
                <a:cs typeface="Arial"/>
              </a:rPr>
              <a:t> (1990 ) : autonomie et </a:t>
            </a:r>
            <a:r>
              <a:rPr lang="fr-FR" sz="2600" b="1" dirty="0" err="1" smtClean="0">
                <a:latin typeface="Arial"/>
                <a:cs typeface="Arial"/>
              </a:rPr>
              <a:t>dépressivité</a:t>
            </a:r>
            <a:r>
              <a:rPr lang="fr-FR" sz="2600" b="1" dirty="0" smtClean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200" b="1" spc="-150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L’AUTONOMIE CHEZ KARASEK</a:t>
            </a:r>
            <a:endParaRPr lang="en-US" sz="4200" b="1" spc="-150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8229600" cy="2438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20000" lvl="1" indent="-457200">
              <a:lnSpc>
                <a:spcPct val="85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dirty="0" smtClean="0">
                <a:latin typeface="Arial"/>
                <a:cs typeface="Arial"/>
              </a:rPr>
              <a:t>dans mon travail, je dois apprendre des choses nouvelles</a:t>
            </a:r>
          </a:p>
          <a:p>
            <a:pPr marL="720000" lvl="1" indent="-457200">
              <a:lnSpc>
                <a:spcPct val="85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dirty="0" smtClean="0">
                <a:latin typeface="Arial"/>
                <a:cs typeface="Arial"/>
              </a:rPr>
              <a:t>dans mon travail, j'effectue des tâches </a:t>
            </a:r>
            <a:r>
              <a:rPr lang="fr-FR" sz="2400" dirty="0" smtClean="0">
                <a:latin typeface="Arial"/>
                <a:cs typeface="Arial"/>
              </a:rPr>
              <a:t>répétitives</a:t>
            </a:r>
          </a:p>
          <a:p>
            <a:pPr marL="720000" lvl="1" indent="-457200">
              <a:lnSpc>
                <a:spcPct val="85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dirty="0" smtClean="0">
                <a:latin typeface="Arial"/>
                <a:cs typeface="Arial"/>
              </a:rPr>
              <a:t>mon travail me demande d'être créatif</a:t>
            </a:r>
          </a:p>
          <a:p>
            <a:pPr marL="720000" lvl="1" indent="-457200">
              <a:lnSpc>
                <a:spcPct val="85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dirty="0" smtClean="0">
                <a:latin typeface="Arial"/>
                <a:cs typeface="Arial"/>
              </a:rPr>
              <a:t>mon travail demande un haut niveau de compétence</a:t>
            </a:r>
          </a:p>
          <a:p>
            <a:pPr marL="720000" lvl="1" indent="-457200">
              <a:lnSpc>
                <a:spcPct val="85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dirty="0" smtClean="0">
                <a:latin typeface="Arial"/>
                <a:cs typeface="Arial"/>
              </a:rPr>
              <a:t>dans ma tâche, j'ai très peu de liberté pour décider comment je fais mon travail</a:t>
            </a:r>
          </a:p>
          <a:p>
            <a:pPr marL="720000" lvl="1" indent="-457200">
              <a:lnSpc>
                <a:spcPct val="85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dirty="0" smtClean="0">
                <a:latin typeface="Arial"/>
                <a:cs typeface="Arial"/>
              </a:rPr>
              <a:t>dans mon travail, j'ai des activités variées</a:t>
            </a:r>
          </a:p>
          <a:p>
            <a:pPr marL="720000" lvl="1" indent="-457200">
              <a:lnSpc>
                <a:spcPct val="85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dirty="0" smtClean="0">
                <a:latin typeface="Arial"/>
                <a:cs typeface="Arial"/>
              </a:rPr>
              <a:t>j’ai la possibilité d'influencer le déroulement mon travail</a:t>
            </a:r>
          </a:p>
          <a:p>
            <a:pPr marL="720000" lvl="1" indent="-457200">
              <a:lnSpc>
                <a:spcPct val="85000"/>
              </a:lnSpc>
              <a:spcAft>
                <a:spcPts val="10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400" dirty="0" smtClean="0">
                <a:latin typeface="Arial"/>
                <a:cs typeface="Arial"/>
              </a:rPr>
              <a:t>j'ai l'occasion de développer mes compétences professionnelles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ackground 1.png_effect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80000" cy="6885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1143000"/>
          </a:xfrm>
        </p:spPr>
        <p:txBody>
          <a:bodyPr wrap="square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200" b="1" dirty="0" smtClean="0">
                <a:ln w="254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50800" dir="270000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THÉORIE DE L’ACTIVITÉ</a:t>
            </a:r>
            <a:endParaRPr lang="en-US" sz="4200" b="1" dirty="0"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AA0000"/>
              </a:solidFill>
              <a:effectLst>
                <a:outerShdw blurRad="50800" dist="50800" dir="270000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981200"/>
            <a:ext cx="8229600" cy="33528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720000" lvl="1" indent="-457200">
              <a:lnSpc>
                <a:spcPct val="85000"/>
              </a:lnSpc>
              <a:spcAft>
                <a:spcPts val="1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800" b="1" dirty="0" smtClean="0">
                <a:latin typeface="Arial"/>
                <a:cs typeface="Arial"/>
              </a:rPr>
              <a:t>But</a:t>
            </a:r>
          </a:p>
          <a:p>
            <a:pPr marL="720000" lvl="1" indent="-457200">
              <a:lnSpc>
                <a:spcPct val="85000"/>
              </a:lnSpc>
              <a:spcAft>
                <a:spcPts val="1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800" b="1" dirty="0" smtClean="0">
                <a:latin typeface="Arial"/>
                <a:cs typeface="Arial"/>
              </a:rPr>
              <a:t>Motifs ou mobiles</a:t>
            </a:r>
          </a:p>
          <a:p>
            <a:pPr marL="720000" lvl="1" indent="-457200">
              <a:lnSpc>
                <a:spcPct val="85000"/>
              </a:lnSpc>
              <a:spcAft>
                <a:spcPts val="1600"/>
              </a:spcAft>
              <a:buClr>
                <a:srgbClr val="AA0000"/>
              </a:buClr>
              <a:buFont typeface="Wingdings" charset="2"/>
              <a:buChar char="ü"/>
            </a:pPr>
            <a:r>
              <a:rPr lang="fr-FR" sz="2800" b="1" dirty="0" smtClean="0">
                <a:latin typeface="Arial"/>
                <a:cs typeface="Arial"/>
              </a:rPr>
              <a:t>Savoir-faire incorporés</a:t>
            </a:r>
          </a:p>
          <a:p>
            <a:pPr marL="720000" lvl="1" indent="-457200">
              <a:lnSpc>
                <a:spcPct val="85000"/>
              </a:lnSpc>
              <a:spcAft>
                <a:spcPts val="1600"/>
              </a:spcAft>
              <a:buClr>
                <a:srgbClr val="AA0000"/>
              </a:buClr>
            </a:pPr>
            <a:endParaRPr lang="fr-FR" sz="2800" b="1" dirty="0" smtClean="0">
              <a:latin typeface="Arial"/>
              <a:cs typeface="Arial"/>
            </a:endParaRPr>
          </a:p>
          <a:p>
            <a:pPr marL="0" lvl="1" indent="-457200">
              <a:lnSpc>
                <a:spcPct val="85000"/>
              </a:lnSpc>
              <a:spcAft>
                <a:spcPts val="1600"/>
              </a:spcAft>
              <a:buClr>
                <a:srgbClr val="AA0000"/>
              </a:buClr>
            </a:pPr>
            <a:r>
              <a:rPr lang="fr-FR" sz="3200" dirty="0" smtClean="0"/>
              <a:t>Le but est l’aspect manifeste. Les mobiles et les savoir-faire incorporés ne sont pas clairement conscients.</a:t>
            </a:r>
            <a:endParaRPr lang="fr-FR" sz="3200" b="1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902</Words>
  <Application>Microsoft Macintosh PowerPoint</Application>
  <PresentationFormat>On-screen Show (4:3)</PresentationFormat>
  <Paragraphs>136</Paragraphs>
  <Slides>22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APPROCHE CLINIQUE DU RAPPORT AU TRAVAIL</vt:lpstr>
      <vt:lpstr>Slide 2</vt:lpstr>
      <vt:lpstr>UNE TRADITION DE DÉVALORISATION DU RAPPORT AUX OBJETS</vt:lpstr>
      <vt:lpstr>LE RAPPORT SENSIBLE À L’OBJET</vt:lpstr>
      <vt:lpstr>Slide 5</vt:lpstr>
      <vt:lpstr>LA DYNAMIQUE DU DÉVELOPPEMENT</vt:lpstr>
      <vt:lpstr>LA DYNAMIQUE DU DÉVELOPPEMENT</vt:lpstr>
      <vt:lpstr>L’AUTONOMIE CHEZ KARASEK</vt:lpstr>
      <vt:lpstr>THÉORIE DE L’ACTIVITÉ</vt:lpstr>
      <vt:lpstr>Slide 10</vt:lpstr>
      <vt:lpstr>RETOUR SUR LES OBJETS</vt:lpstr>
      <vt:lpstr>DÉVELOPPEMENT DE L’ACTIVITÉ ET MATURATION</vt:lpstr>
      <vt:lpstr>DÉVELOPPEMENT DE L’ACTIVITÉ ET MATURATION</vt:lpstr>
      <vt:lpstr>Slide 14</vt:lpstr>
      <vt:lpstr>L’ANALYSE : LE FIL DU TRAVAIL</vt:lpstr>
      <vt:lpstr>Slide 16</vt:lpstr>
      <vt:lpstr>Slide 17</vt:lpstr>
      <vt:lpstr>LE FIL DU TRAVAIL : L’ÉVÈNEMENT ET LE RÉCIT</vt:lpstr>
      <vt:lpstr>LE RÉCIT ET L’ACTION</vt:lpstr>
      <vt:lpstr>PRINCIPES DE L’ANALYSE</vt:lpstr>
      <vt:lpstr>Slide 21</vt:lpstr>
      <vt:lpstr>Slide 22</vt:lpstr>
    </vt:vector>
  </TitlesOfParts>
  <Company>Les citadelles de la Propagande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Billy</dc:creator>
  <cp:lastModifiedBy>Marie Pezé</cp:lastModifiedBy>
  <cp:revision>138</cp:revision>
  <dcterms:created xsi:type="dcterms:W3CDTF">2013-04-06T06:39:24Z</dcterms:created>
  <dcterms:modified xsi:type="dcterms:W3CDTF">2013-04-06T06:43:23Z</dcterms:modified>
</cp:coreProperties>
</file>