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19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75" y="1855464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ts val="5200"/>
              </a:lnSpc>
            </a:pPr>
            <a:r>
              <a:rPr lang="en-US" sz="5400" b="1" spc="3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L’ADDICTION AU TRAVAIL</a:t>
            </a:r>
            <a:endParaRPr lang="en-US" sz="5400" b="1" spc="3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7016" y="3306849"/>
            <a:ext cx="6400800" cy="16172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Dr Marie-Pierre GUIHO-BAILLY</a:t>
            </a:r>
          </a:p>
          <a:p>
            <a:pPr algn="l">
              <a:lnSpc>
                <a:spcPct val="60000"/>
              </a:lnSpc>
            </a:pPr>
            <a:endParaRPr lang="fr-FR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endParaRPr lang="fr-FR" sz="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tx1"/>
                </a:solidFill>
                <a:latin typeface="Arial"/>
                <a:cs typeface="Arial"/>
              </a:rPr>
              <a:t>Consultation de Pathologies Professionnelles: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rgbClr val="AA0000"/>
                </a:solidFill>
                <a:latin typeface="Arial"/>
                <a:cs typeface="Arial"/>
              </a:rPr>
              <a:t>Médecine E - CHU d’ANGERS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endParaRPr lang="fr-FR" sz="4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rgbClr val="AA0000"/>
                </a:solidFill>
                <a:latin typeface="Arial"/>
                <a:cs typeface="Arial"/>
              </a:rPr>
              <a:t>L.E.E.S.T </a:t>
            </a:r>
            <a:r>
              <a:rPr lang="fr-FR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(Laboratoire d’ergonomie et</a:t>
            </a: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d’épidémiologie en santé au travail)</a:t>
            </a:r>
            <a:endParaRPr lang="fr-FR" sz="13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endParaRPr lang="fr-FR" sz="1600" b="1" dirty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ATTEINTES À LA SANTÉ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Troubles somatiques</a:t>
            </a:r>
          </a:p>
          <a:p>
            <a:pPr marL="514350">
              <a:spcAft>
                <a:spcPts val="600"/>
              </a:spcAft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Fatigue chronique, céphalées, troubles du sommeil, allergies, ulcère </a:t>
            </a:r>
            <a:r>
              <a:rPr lang="fr-FR" sz="2200" b="1" dirty="0" err="1" smtClean="0">
                <a:latin typeface="Arial"/>
                <a:cs typeface="Arial"/>
              </a:rPr>
              <a:t>gastro-duodénal</a:t>
            </a:r>
            <a:r>
              <a:rPr lang="fr-FR" sz="2200" b="1" dirty="0" smtClean="0">
                <a:latin typeface="Arial"/>
                <a:cs typeface="Arial"/>
              </a:rPr>
              <a:t>, reflux </a:t>
            </a:r>
            <a:r>
              <a:rPr lang="fr-FR" sz="2200" b="1" dirty="0" err="1" smtClean="0">
                <a:latin typeface="Arial"/>
                <a:cs typeface="Arial"/>
              </a:rPr>
              <a:t>gastro-oesophagien</a:t>
            </a:r>
            <a:r>
              <a:rPr lang="fr-FR" sz="2200" b="1" dirty="0" smtClean="0">
                <a:latin typeface="Arial"/>
                <a:cs typeface="Arial"/>
              </a:rPr>
              <a:t>, lombalgies, HTA, AIT, AVC, troubles du rythme, coronaropathies</a:t>
            </a:r>
          </a:p>
          <a:p>
            <a:pPr marL="514350" indent="-514350">
              <a:spcAft>
                <a:spcPts val="600"/>
              </a:spcAft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Troubles psychiques</a:t>
            </a:r>
          </a:p>
          <a:p>
            <a:pPr marL="514350">
              <a:spcAft>
                <a:spcPts val="600"/>
              </a:spcAft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Syndrome d’épuisement (</a:t>
            </a:r>
            <a:r>
              <a:rPr lang="fr-FR" sz="2200" b="1" dirty="0" err="1" smtClean="0">
                <a:latin typeface="Arial"/>
                <a:cs typeface="Arial"/>
              </a:rPr>
              <a:t>burn-out</a:t>
            </a:r>
            <a:r>
              <a:rPr lang="fr-FR" sz="2200" b="1" dirty="0" smtClean="0">
                <a:latin typeface="Arial"/>
                <a:cs typeface="Arial"/>
              </a:rPr>
              <a:t>), troubles anxieux, dépressions, passages à l’acte suicidaire, conduites à risque (conduite automobile), agressivité</a:t>
            </a:r>
          </a:p>
          <a:p>
            <a:pPr marL="514350" indent="-514350">
              <a:spcAft>
                <a:spcPts val="600"/>
              </a:spcAft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Co-addictions</a:t>
            </a:r>
          </a:p>
          <a:p>
            <a:pPr marL="971550" lvl="1" indent="-514350">
              <a:spcAft>
                <a:spcPts val="6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(</a:t>
            </a:r>
            <a:r>
              <a:rPr lang="fr-FR" sz="2200" b="1" dirty="0" smtClean="0">
                <a:latin typeface="Arial"/>
                <a:cs typeface="Arial"/>
              </a:rPr>
              <a:t>toxiques, alcool, tabac, sexe, jeu…)</a:t>
            </a:r>
          </a:p>
          <a:p>
            <a:pPr marL="514350" indent="-514350">
              <a:spcAft>
                <a:spcPts val="600"/>
              </a:spcAft>
              <a:buClr>
                <a:srgbClr val="AA0000"/>
              </a:buCl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KAROSHI :</a:t>
            </a:r>
            <a:b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MORT PAR EXCÈS DE TRAVAIL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1</a:t>
            </a:r>
            <a:r>
              <a:rPr lang="fr-FR" sz="2400" b="1" baseline="30000" dirty="0" smtClean="0">
                <a:latin typeface="Arial"/>
                <a:cs typeface="Arial"/>
              </a:rPr>
              <a:t>er</a:t>
            </a:r>
            <a:r>
              <a:rPr lang="fr-FR" sz="2400" b="1" dirty="0" smtClean="0">
                <a:latin typeface="Arial"/>
                <a:cs typeface="Arial"/>
              </a:rPr>
              <a:t> cas décrit : JAPON (1969)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Terme introduit en 1982 </a:t>
            </a:r>
            <a:r>
              <a:rPr lang="fr-FR" sz="2400" b="1" i="1" dirty="0" smtClean="0">
                <a:latin typeface="Arial"/>
                <a:cs typeface="Arial"/>
              </a:rPr>
              <a:t>(</a:t>
            </a:r>
            <a:r>
              <a:rPr lang="fr-FR" sz="2400" b="1" i="1" dirty="0" err="1" smtClean="0">
                <a:latin typeface="Arial"/>
                <a:cs typeface="Arial"/>
              </a:rPr>
              <a:t>Hosokawa</a:t>
            </a:r>
            <a:r>
              <a:rPr lang="fr-FR" sz="2400" b="1" i="1" dirty="0" smtClean="0">
                <a:latin typeface="Arial"/>
                <a:cs typeface="Arial"/>
              </a:rPr>
              <a:t>, </a:t>
            </a:r>
            <a:r>
              <a:rPr lang="fr-FR" sz="2400" b="1" i="1" dirty="0" err="1" smtClean="0">
                <a:latin typeface="Arial"/>
                <a:cs typeface="Arial"/>
              </a:rPr>
              <a:t>Tajiri</a:t>
            </a:r>
            <a:r>
              <a:rPr lang="fr-FR" sz="2400" b="1" i="1" dirty="0" smtClean="0">
                <a:latin typeface="Arial"/>
                <a:cs typeface="Arial"/>
              </a:rPr>
              <a:t>, </a:t>
            </a:r>
            <a:r>
              <a:rPr lang="fr-FR" sz="2400" b="1" i="1" dirty="0" err="1" smtClean="0">
                <a:latin typeface="Arial"/>
                <a:cs typeface="Arial"/>
              </a:rPr>
              <a:t>Uehata</a:t>
            </a:r>
            <a:r>
              <a:rPr lang="fr-FR" sz="2400" b="1" i="1" dirty="0" smtClean="0">
                <a:latin typeface="Arial"/>
                <a:cs typeface="Arial"/>
              </a:rPr>
              <a:t>)</a:t>
            </a:r>
            <a:r>
              <a:rPr lang="fr-FR" sz="2400" b="1" dirty="0" smtClean="0">
                <a:latin typeface="Arial"/>
                <a:cs typeface="Arial"/>
              </a:rPr>
              <a:t>: troubles cardio-vasculaires associés à un temps de travail excessif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Reconnu au Japon comme pathologie professionnelle depuis 1970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(critères : temps de travail semaine précédant décès)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Estimation : 1000 personnes… à 10000 par an au Japon (</a:t>
            </a:r>
            <a:r>
              <a:rPr lang="fr-FR" sz="2400" b="1" dirty="0" err="1" smtClean="0">
                <a:latin typeface="Arial"/>
                <a:cs typeface="Arial"/>
              </a:rPr>
              <a:t>Kawato</a:t>
            </a:r>
            <a:r>
              <a:rPr lang="fr-FR" sz="2400" b="1" dirty="0" smtClean="0">
                <a:latin typeface="Arial"/>
                <a:cs typeface="Arial"/>
              </a:rPr>
              <a:t>)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100" dirty="0" smtClean="0">
                <a:latin typeface="Arial"/>
                <a:cs typeface="Arial"/>
              </a:rPr>
              <a:t>(5% à 50 % décès par </a:t>
            </a:r>
            <a:r>
              <a:rPr lang="fr-FR" sz="2100" dirty="0" err="1" smtClean="0">
                <a:latin typeface="Arial"/>
                <a:cs typeface="Arial"/>
              </a:rPr>
              <a:t>patho</a:t>
            </a:r>
            <a:r>
              <a:rPr lang="fr-FR" sz="2100" dirty="0" smtClean="0">
                <a:latin typeface="Arial"/>
                <a:cs typeface="Arial"/>
              </a:rPr>
              <a:t> cardio-vasculaire</a:t>
            </a:r>
            <a:br>
              <a:rPr lang="fr-FR" sz="2100" dirty="0" smtClean="0">
                <a:latin typeface="Arial"/>
                <a:cs typeface="Arial"/>
              </a:rPr>
            </a:br>
            <a:r>
              <a:rPr lang="fr-FR" sz="2100" dirty="0" smtClean="0">
                <a:latin typeface="Arial"/>
                <a:cs typeface="Arial"/>
              </a:rPr>
              <a:t>des 25-59 ans)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350 centres d’aide au Japon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HYPOTHÈSES ÉTIOLOGIQUES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1000"/>
              </a:spcAft>
              <a:buClr>
                <a:srgbClr val="AA0000"/>
              </a:buClr>
            </a:pPr>
            <a:r>
              <a:rPr lang="fr-FR" sz="3200" b="1" dirty="0" smtClean="0">
                <a:solidFill>
                  <a:srgbClr val="AA0000"/>
                </a:solidFill>
                <a:latin typeface="Arial"/>
                <a:cs typeface="Arial"/>
              </a:rPr>
              <a:t>1. Du côté de la personnalité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Hypomanie chronique </a:t>
            </a:r>
            <a:r>
              <a:rPr lang="fr-FR" sz="2400" dirty="0" smtClean="0">
                <a:latin typeface="Arial"/>
                <a:cs typeface="Arial"/>
              </a:rPr>
              <a:t>et hyperactivité généralisée 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Pathologies narcissiques </a:t>
            </a:r>
            <a:r>
              <a:rPr lang="fr-FR" sz="2400" dirty="0" smtClean="0">
                <a:latin typeface="Arial"/>
                <a:cs typeface="Arial"/>
              </a:rPr>
              <a:t>et Moi idéal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Troubles compulsifs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Personnalité à «fonctionnement opératoire»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000" dirty="0" smtClean="0">
                <a:latin typeface="Arial"/>
                <a:cs typeface="Arial"/>
              </a:rPr>
              <a:t>Théorie psychosomatique: carence imaginaire, déficit capacités de mentalisation: activisme comme procédé </a:t>
            </a:r>
            <a:r>
              <a:rPr lang="fr-FR" sz="2000" dirty="0" err="1" smtClean="0">
                <a:latin typeface="Arial"/>
                <a:cs typeface="Arial"/>
              </a:rPr>
              <a:t>auto-calmant</a:t>
            </a:r>
            <a:r>
              <a:rPr lang="fr-FR" sz="2000" i="1" dirty="0" smtClean="0">
                <a:latin typeface="Arial"/>
                <a:cs typeface="Arial"/>
              </a:rPr>
              <a:t>(</a:t>
            </a:r>
            <a:r>
              <a:rPr lang="fr-FR" sz="2000" i="1" dirty="0" err="1" smtClean="0">
                <a:latin typeface="Arial"/>
                <a:cs typeface="Arial"/>
              </a:rPr>
              <a:t>Szwec</a:t>
            </a:r>
            <a:r>
              <a:rPr lang="fr-FR" sz="2000" i="1" dirty="0" smtClean="0">
                <a:latin typeface="Arial"/>
                <a:cs typeface="Arial"/>
              </a:rPr>
              <a:t> – 1998, «les galériens volontaires»)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</a:pPr>
            <a:endParaRPr lang="fr-FR" sz="1000" b="1" dirty="0" smtClean="0">
              <a:latin typeface="Arial"/>
              <a:cs typeface="Arial"/>
            </a:endParaRPr>
          </a:p>
          <a:p>
            <a:pPr>
              <a:spcAft>
                <a:spcPts val="10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Mais… cela ne rend pas compte de toutes les situations cliniques rencontrées… :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addiction au travail sans troubles de la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personnalité.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HYPOTHÈSES ÉTIOLOGIQUES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1000"/>
              </a:spcAft>
              <a:buClr>
                <a:srgbClr val="AA0000"/>
              </a:buClr>
            </a:pPr>
            <a:r>
              <a:rPr lang="fr-FR" sz="3200" b="1" dirty="0" smtClean="0">
                <a:solidFill>
                  <a:srgbClr val="AA0000"/>
                </a:solidFill>
                <a:latin typeface="Arial"/>
                <a:cs typeface="Arial"/>
              </a:rPr>
              <a:t>2. Du côté du travail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Le rapport au temps </a:t>
            </a:r>
            <a:r>
              <a:rPr lang="fr-FR" sz="2400" b="1" dirty="0" smtClean="0">
                <a:latin typeface="Arial"/>
                <a:cs typeface="Arial"/>
              </a:rPr>
              <a:t/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Dans l’ addiction au travail, un symptôme central</a:t>
            </a:r>
          </a:p>
          <a:p>
            <a:pPr marL="514350" indent="-514350">
              <a:spcAft>
                <a:spcPts val="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L’intensification du travail </a:t>
            </a:r>
          </a:p>
          <a:p>
            <a:pPr marL="1080000" indent="-457200">
              <a:spcAft>
                <a:spcPts val="4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Cadres et contrats d’objectifs …sans ligne d’arrivée 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Ouvriers et travail répétitif sous contrainte de temps</a:t>
            </a:r>
          </a:p>
          <a:p>
            <a:pPr marL="1080000" indent="-457200"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Personnels du secteur sanitaire et social,  insuffisance des effectifs , et mission impossible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La « pulsion d’achèvement »</a:t>
            </a:r>
          </a:p>
          <a:p>
            <a:pPr marL="514350" indent="-514350">
              <a:spcAft>
                <a:spcPts val="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err="1" smtClean="0">
                <a:latin typeface="Arial"/>
                <a:cs typeface="Arial"/>
              </a:rPr>
              <a:t>Auto-accelération</a:t>
            </a:r>
            <a:r>
              <a:rPr lang="fr-FR" sz="2200" b="1" dirty="0" smtClean="0">
                <a:latin typeface="Arial"/>
                <a:cs typeface="Arial"/>
              </a:rPr>
              <a:t>et répression du fonctionnement psychique spontané</a:t>
            </a:r>
          </a:p>
          <a:p>
            <a:pPr marL="514350">
              <a:spcAft>
                <a:spcPts val="400"/>
              </a:spcAft>
              <a:buClr>
                <a:srgbClr val="AA0000"/>
              </a:buClr>
            </a:pPr>
            <a:r>
              <a:rPr lang="fr-FR" dirty="0" smtClean="0">
                <a:latin typeface="Arial"/>
                <a:cs typeface="Arial"/>
              </a:rPr>
              <a:t>Les affects et la pensée réflexive deviennent un obstacle à la performance productive : primat de l’agir, occupation de tout le champ de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conscience par la mobilisation </a:t>
            </a:r>
            <a:r>
              <a:rPr lang="fr-FR" dirty="0" err="1" smtClean="0">
                <a:latin typeface="Arial"/>
                <a:cs typeface="Arial"/>
              </a:rPr>
              <a:t>cognitivo-comportementale</a:t>
            </a:r>
            <a:r>
              <a:rPr lang="fr-FR" dirty="0" smtClean="0">
                <a:latin typeface="Arial"/>
                <a:cs typeface="Arial"/>
              </a:rPr>
              <a:t>.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La contamination du « </a:t>
            </a:r>
            <a:r>
              <a:rPr lang="fr-FR" sz="2200" b="1" dirty="0" err="1" smtClean="0">
                <a:latin typeface="Arial"/>
                <a:cs typeface="Arial"/>
              </a:rPr>
              <a:t>hors-travail</a:t>
            </a:r>
            <a:r>
              <a:rPr lang="fr-FR" sz="2200" b="1" dirty="0" smtClean="0">
                <a:latin typeface="Arial"/>
                <a:cs typeface="Arial"/>
              </a:rPr>
              <a:t> »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HYPOTHÈSES ÉTIOLOGIQUES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1000"/>
              </a:spcAft>
              <a:buClr>
                <a:srgbClr val="AA0000"/>
              </a:buClr>
            </a:pPr>
            <a:r>
              <a:rPr lang="fr-FR" sz="3200" b="1" dirty="0" smtClean="0">
                <a:solidFill>
                  <a:srgbClr val="AA0000"/>
                </a:solidFill>
                <a:latin typeface="Arial"/>
                <a:cs typeface="Arial"/>
              </a:rPr>
              <a:t>2. Du côté du travail (suite)</a:t>
            </a:r>
          </a:p>
          <a:p>
            <a:pPr marL="514350" indent="-514350">
              <a:lnSpc>
                <a:spcPct val="5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400" dirty="0" smtClean="0">
                <a:solidFill>
                  <a:srgbClr val="AA0000"/>
                </a:solidFill>
                <a:latin typeface="Arial"/>
                <a:cs typeface="Arial"/>
              </a:rPr>
              <a:t>Un fonctionnement </a:t>
            </a:r>
            <a:r>
              <a:rPr lang="fr-FR" sz="2400" dirty="0" err="1" smtClean="0">
                <a:solidFill>
                  <a:srgbClr val="AA0000"/>
                </a:solidFill>
                <a:latin typeface="Arial"/>
                <a:cs typeface="Arial"/>
              </a:rPr>
              <a:t>addictif</a:t>
            </a:r>
            <a:r>
              <a:rPr lang="fr-FR" sz="2400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induit</a:t>
            </a:r>
            <a:endParaRPr lang="fr-FR" sz="24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Apport de l’</a:t>
            </a:r>
            <a:r>
              <a:rPr lang="fr-FR" sz="2200" b="1" dirty="0" err="1" smtClean="0">
                <a:latin typeface="Arial"/>
                <a:cs typeface="Arial"/>
              </a:rPr>
              <a:t>addictologie</a:t>
            </a:r>
            <a:r>
              <a:rPr lang="fr-FR" sz="2200" b="1" dirty="0" smtClean="0">
                <a:latin typeface="Arial"/>
                <a:cs typeface="Arial"/>
              </a:rPr>
              <a:t/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…où l’on retrouve ici les caractéristiques des régressions qui font le lit du fonctionnement psychique commun à toutes les addictions (« </a:t>
            </a:r>
            <a:r>
              <a:rPr lang="fr-FR" sz="2200" dirty="0" err="1" smtClean="0">
                <a:latin typeface="Arial"/>
                <a:cs typeface="Arial"/>
              </a:rPr>
              <a:t>néo-organisation</a:t>
            </a:r>
            <a:r>
              <a:rPr lang="fr-FR" sz="2200" dirty="0" smtClean="0">
                <a:latin typeface="Arial"/>
                <a:cs typeface="Arial"/>
              </a:rPr>
              <a:t> », </a:t>
            </a:r>
            <a:r>
              <a:rPr lang="fr-FR" sz="2200" dirty="0" err="1" smtClean="0">
                <a:latin typeface="Arial"/>
                <a:cs typeface="Arial"/>
              </a:rPr>
              <a:t>Pedinielli</a:t>
            </a:r>
            <a:r>
              <a:rPr lang="fr-FR" sz="2200" dirty="0" smtClean="0">
                <a:latin typeface="Arial"/>
                <a:cs typeface="Arial"/>
              </a:rPr>
              <a:t>, 1991): de la pensée à l’acte, de l’émotion à la sensation, de la représentation à la perception.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Apport de la </a:t>
            </a:r>
            <a:r>
              <a:rPr lang="fr-FR" sz="2200" b="1" dirty="0" err="1" smtClean="0">
                <a:latin typeface="Arial"/>
                <a:cs typeface="Arial"/>
              </a:rPr>
              <a:t>psychodynamique</a:t>
            </a:r>
            <a:r>
              <a:rPr lang="fr-FR" sz="2200" b="1" dirty="0" smtClean="0">
                <a:latin typeface="Arial"/>
                <a:cs typeface="Arial"/>
              </a:rPr>
              <a:t> du travail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Un point commun dans le rapport subjectif au travail:</a:t>
            </a:r>
            <a:br>
              <a:rPr lang="fr-FR" sz="2200" dirty="0" smtClean="0">
                <a:latin typeface="Arial"/>
                <a:cs typeface="Arial"/>
              </a:rPr>
            </a:br>
            <a:r>
              <a:rPr lang="fr-FR" sz="2200" i="1" dirty="0" smtClean="0">
                <a:latin typeface="Arial"/>
                <a:cs typeface="Arial"/>
              </a:rPr>
              <a:t>« Conséquence évolutive des efforts considérables, auparavant déployés par le sujet, pour assumer des contraintes croissantes imposées par l’organisation du travail tout en continuant de produire un travail</a:t>
            </a:r>
            <a:br>
              <a:rPr lang="fr-FR" sz="2200" i="1" dirty="0" smtClean="0">
                <a:latin typeface="Arial"/>
                <a:cs typeface="Arial"/>
              </a:rPr>
            </a:br>
            <a:r>
              <a:rPr lang="fr-FR" sz="2200" i="1" dirty="0" smtClean="0">
                <a:latin typeface="Arial"/>
                <a:cs typeface="Arial"/>
              </a:rPr>
              <a:t>de qualité. » (</a:t>
            </a:r>
            <a:r>
              <a:rPr lang="fr-FR" sz="2200" i="1" dirty="0" err="1" smtClean="0">
                <a:latin typeface="Arial"/>
                <a:cs typeface="Arial"/>
              </a:rPr>
              <a:t>Dejours</a:t>
            </a:r>
            <a:r>
              <a:rPr lang="fr-FR" sz="2200" i="1" dirty="0" smtClean="0">
                <a:latin typeface="Arial"/>
                <a:cs typeface="Arial"/>
              </a:rPr>
              <a:t>, 2004)</a:t>
            </a: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/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STRATÉGIES THÉRAPEUTIQUES</a:t>
            </a:r>
            <a:endParaRPr lang="en-US" sz="36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L’ arrêt de travail </a:t>
            </a:r>
          </a:p>
          <a:p>
            <a:pPr marL="514350" indent="-514350"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Le suivi spécialisé sur le plan psychique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(TCC, </a:t>
            </a:r>
            <a:r>
              <a:rPr lang="fr-FR" sz="2400" dirty="0" err="1" smtClean="0">
                <a:latin typeface="Arial"/>
                <a:cs typeface="Arial"/>
              </a:rPr>
              <a:t>addictologie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psychodynamique</a:t>
            </a:r>
            <a:r>
              <a:rPr lang="fr-FR" sz="2400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Les groupes d’entraide… aux USA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(« </a:t>
            </a:r>
            <a:r>
              <a:rPr lang="fr-FR" sz="2400" dirty="0" err="1" smtClean="0">
                <a:latin typeface="Arial"/>
                <a:cs typeface="Arial"/>
              </a:rPr>
              <a:t>Workaholicsanonymous</a:t>
            </a:r>
            <a:r>
              <a:rPr lang="fr-FR" sz="2400" dirty="0" smtClean="0">
                <a:latin typeface="Arial"/>
                <a:cs typeface="Arial"/>
              </a:rPr>
              <a:t> »)</a:t>
            </a:r>
          </a:p>
          <a:p>
            <a:pPr marL="514350" indent="-514350">
              <a:spcAft>
                <a:spcPts val="20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mais aussi</a:t>
            </a:r>
          </a:p>
          <a:p>
            <a:pPr marL="514350" indent="-514350"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Le lien avec le médecin du travail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(aménagement de poste, réorientation)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4800" b="1" spc="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CONCLUSION</a:t>
            </a:r>
            <a:endParaRPr lang="en-US" sz="4800" b="1" spc="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30"/>
            <a:ext cx="8229600" cy="3657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514350">
              <a:spcAft>
                <a:spcPts val="3000"/>
              </a:spcAft>
              <a:buClr>
                <a:srgbClr val="AA0000"/>
              </a:buClr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Mieux vaudrait la prévention… du côté du l’organisation du travail</a:t>
            </a:r>
          </a:p>
          <a:p>
            <a:pPr indent="-514350">
              <a:spcAft>
                <a:spcPts val="3000"/>
              </a:spcAft>
              <a:buClr>
                <a:srgbClr val="AA0000"/>
              </a:buClr>
            </a:pPr>
            <a:endParaRPr lang="fr-FR" sz="3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indent="-514350">
              <a:spcAft>
                <a:spcPts val="3000"/>
              </a:spcAft>
              <a:buClr>
                <a:srgbClr val="AA0000"/>
              </a:buClr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Mais ceci est une </a:t>
            </a:r>
            <a:r>
              <a:rPr lang="fr-FR" sz="3000" b="1" smtClean="0">
                <a:solidFill>
                  <a:srgbClr val="AA0000"/>
                </a:solidFill>
                <a:latin typeface="Arial"/>
                <a:cs typeface="Arial"/>
              </a:rPr>
              <a:t>autre histoire</a:t>
            </a:r>
            <a:endParaRPr lang="fr-FR" sz="3000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nd page.png_effect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 ADDICTION COMPORTEMENTALE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Toxicomanie sans drogue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Pathologie du trop agir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La plus respectable </a:t>
            </a:r>
            <a:b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des addictions …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3000" dirty="0" smtClean="0">
                <a:latin typeface="Arial"/>
                <a:cs typeface="Arial"/>
              </a:rPr>
              <a:t>Socialement valorisée au moins dans sa première phase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3000" dirty="0" smtClean="0">
                <a:latin typeface="Arial"/>
                <a:cs typeface="Arial"/>
              </a:rPr>
              <a:t>Perçue longtemps positivement par l’intéressé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3000" dirty="0" smtClean="0">
                <a:latin typeface="Arial"/>
                <a:cs typeface="Arial"/>
              </a:rPr>
              <a:t>Tolérée par l’entourage jusqu’au stade</a:t>
            </a:r>
            <a:br>
              <a:rPr lang="fr-FR" sz="3000" dirty="0" smtClean="0">
                <a:latin typeface="Arial"/>
                <a:cs typeface="Arial"/>
              </a:rPr>
            </a:br>
            <a:r>
              <a:rPr lang="fr-FR" sz="3000" dirty="0" smtClean="0">
                <a:latin typeface="Arial"/>
                <a:cs typeface="Arial"/>
              </a:rPr>
              <a:t>des « complications » 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QUEL RAPPORT SUBJECTIF AU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 PARLE-T-ON ?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Hyperactivité professionnelle 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latin typeface="Arial"/>
                <a:cs typeface="Arial"/>
              </a:rPr>
              <a:t>notion descriptive : temps et/ou quantité de travail jugés excessifs au regard des normes du métier</a:t>
            </a:r>
            <a:r>
              <a:rPr lang="fr-FR" sz="2400" dirty="0" smtClean="0">
                <a:latin typeface="Arial"/>
                <a:cs typeface="Arial"/>
              </a:rPr>
              <a:t/>
            </a:r>
            <a:br>
              <a:rPr lang="fr-FR" sz="2400" dirty="0" smtClean="0">
                <a:latin typeface="Arial"/>
                <a:cs typeface="Arial"/>
              </a:rPr>
            </a:br>
            <a:endParaRPr lang="fr-FR" sz="1000" dirty="0" smtClean="0">
              <a:latin typeface="Arial"/>
              <a:cs typeface="Arial"/>
            </a:endParaRP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Passion du travail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(faire ce qu’on aime)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latin typeface="Arial"/>
                <a:cs typeface="Arial"/>
              </a:rPr>
              <a:t>forte attirance et important investissement pour un travail aimé, choisi </a:t>
            </a:r>
            <a:r>
              <a:rPr lang="fr-FR" sz="2000" i="1" dirty="0" smtClean="0">
                <a:latin typeface="Arial"/>
                <a:cs typeface="Arial"/>
              </a:rPr>
              <a:t>(</a:t>
            </a:r>
            <a:r>
              <a:rPr lang="fr-FR" sz="2000" i="1" dirty="0" err="1" smtClean="0">
                <a:latin typeface="Arial"/>
                <a:cs typeface="Arial"/>
              </a:rPr>
              <a:t>Vallerand</a:t>
            </a:r>
            <a:r>
              <a:rPr lang="fr-FR" sz="2000" i="1" dirty="0" smtClean="0">
                <a:latin typeface="Arial"/>
                <a:cs typeface="Arial"/>
              </a:rPr>
              <a:t>, </a:t>
            </a:r>
            <a:r>
              <a:rPr lang="fr-FR" sz="2000" i="1" dirty="0" err="1" smtClean="0">
                <a:latin typeface="Arial"/>
                <a:cs typeface="Arial"/>
              </a:rPr>
              <a:t>Houlfort</a:t>
            </a:r>
            <a:r>
              <a:rPr lang="fr-FR" sz="2000" i="1" dirty="0" smtClean="0">
                <a:latin typeface="Arial"/>
                <a:cs typeface="Arial"/>
              </a:rPr>
              <a:t> 2003)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dirty="0" smtClean="0">
              <a:latin typeface="Arial"/>
              <a:cs typeface="Arial"/>
            </a:endParaRP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Plaisir au travail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(aimer ce qu’on fait)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latin typeface="Arial"/>
                <a:cs typeface="Arial"/>
              </a:rPr>
              <a:t>accomplissement de soi  via la </a:t>
            </a:r>
            <a:r>
              <a:rPr lang="fr-FR" sz="2000" dirty="0" err="1" smtClean="0">
                <a:latin typeface="Arial"/>
                <a:cs typeface="Arial"/>
              </a:rPr>
              <a:t>psychodynamique</a:t>
            </a:r>
            <a:r>
              <a:rPr lang="fr-FR" sz="2000" dirty="0" smtClean="0">
                <a:latin typeface="Arial"/>
                <a:cs typeface="Arial"/>
              </a:rPr>
              <a:t> de la reconnaissance au travail </a:t>
            </a:r>
            <a:r>
              <a:rPr lang="fr-FR" sz="2000" i="1" dirty="0" smtClean="0">
                <a:latin typeface="Arial"/>
                <a:cs typeface="Arial"/>
              </a:rPr>
              <a:t>(</a:t>
            </a:r>
            <a:r>
              <a:rPr lang="fr-FR" sz="2000" i="1" dirty="0" err="1" smtClean="0">
                <a:latin typeface="Arial"/>
                <a:cs typeface="Arial"/>
              </a:rPr>
              <a:t>Dejours</a:t>
            </a:r>
            <a:r>
              <a:rPr lang="fr-FR" sz="2000" i="1" dirty="0" smtClean="0">
                <a:latin typeface="Arial"/>
                <a:cs typeface="Arial"/>
              </a:rPr>
              <a:t>, 1988)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dirty="0" smtClean="0">
              <a:latin typeface="Arial"/>
              <a:cs typeface="Arial"/>
            </a:endParaRP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Dépendance au travail </a:t>
            </a:r>
          </a:p>
          <a:p>
            <a:pPr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latin typeface="Arial"/>
                <a:cs typeface="Arial"/>
              </a:rPr>
              <a:t>contrainte psychique, vécue comme aliénante, à un engagement croissant et durable dans le travail avec échec des tentatives de contrôle et d’arrêt. 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 DÉFINITION DE L’ADDICTION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AU TRAVAIL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Workaholism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(Oates, 1971), …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Ergomanie</a:t>
            </a:r>
            <a:endParaRPr lang="fr-FR" sz="24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Relation </a:t>
            </a:r>
            <a:r>
              <a:rPr lang="fr-FR" sz="2400" b="1" dirty="0" smtClean="0">
                <a:latin typeface="Arial"/>
                <a:cs typeface="Arial"/>
              </a:rPr>
              <a:t>pathologique </a:t>
            </a:r>
            <a:r>
              <a:rPr lang="fr-FR" sz="2400" dirty="0" smtClean="0">
                <a:latin typeface="Arial"/>
                <a:cs typeface="Arial"/>
              </a:rPr>
              <a:t>d’un sujet à son travail, caractérisée par une contrainte psychique à lui consacrer de plus en plus de temps et d’énergie, et ce, en dépit des conséquences négatives sur sa santé et sur sa vie personnelle, affective, familiale, sociale.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dirty="0" smtClean="0">
              <a:latin typeface="Arial"/>
              <a:cs typeface="Arial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Critères de l’addiction de Goodman (1990)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dirty="0" smtClean="0">
              <a:latin typeface="Arial"/>
              <a:cs typeface="Arial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Les tests d’autodiagnostic: le </a:t>
            </a:r>
            <a:r>
              <a:rPr lang="fr-FR" sz="2400" b="1" dirty="0" smtClean="0">
                <a:latin typeface="Arial"/>
                <a:cs typeface="Arial"/>
              </a:rPr>
              <a:t>WART 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	(</a:t>
            </a:r>
            <a:r>
              <a:rPr lang="fr-FR" sz="2400" b="1" dirty="0" err="1" smtClean="0">
                <a:latin typeface="Arial"/>
                <a:cs typeface="Arial"/>
              </a:rPr>
              <a:t>Work</a:t>
            </a:r>
            <a:r>
              <a:rPr lang="fr-FR" sz="2400" b="1" dirty="0" smtClean="0">
                <a:latin typeface="Arial"/>
                <a:cs typeface="Arial"/>
              </a:rPr>
              <a:t> Addiction </a:t>
            </a:r>
            <a:r>
              <a:rPr lang="fr-FR" sz="2400" b="1" dirty="0" err="1" smtClean="0">
                <a:latin typeface="Arial"/>
                <a:cs typeface="Arial"/>
              </a:rPr>
              <a:t>Risk</a:t>
            </a:r>
            <a:r>
              <a:rPr lang="fr-FR" sz="2400" b="1" dirty="0" smtClean="0">
                <a:latin typeface="Arial"/>
                <a:cs typeface="Arial"/>
              </a:rPr>
              <a:t> Test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de Bryan Robinson-1999)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/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TEST LE PLUS UTILISÉ: WART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(WORK ADDICTION RISK TEST, de B. Robinson)</a:t>
            </a:r>
            <a:endParaRPr lang="en-US" sz="3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229600" cy="3429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préfère faire les choses moi-même plutôt que de demander de l'aide.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suis impatient quand je dois attendre l'aide d'un autre ou quand une tâche prend trop de temps.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J'ai l'impression d'être pressé, de courir contre la montre.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suis irrité quand on m'interrompt au milieu d'une activité.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J'ai plusieurs fers au feu. Je suis tout le temps occupé.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fais plusieurs choses en même temps (manger, lire, répondre au téléphone).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m'implique trop dans mon travail. Je prends des engagements qui dépassent mes capacités de travail.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me sens coupable quand je ne travaille pas.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82296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Il est important pour moi de voir les résultats concrets de ce que je fais.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suis plus intéressé par le résultat final de ce que je fais que par la manière d'y arriver.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Les choses ne vont jamais assez vite pour moi.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perds patience quand les choses ne vont pas au rythme qui me convient.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pose plusieurs fois les mêmes questions sans me rendre compte que j'ai déjà reçu une réponse.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passe beaucoup de temps à organiser mon travail et à réfléchir à la manière dont je vais travailler.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continue à travailler alors que mes collègues ont quitté le bureau.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suis irrité quand les personnes de mon entourage ne correspondent pas à ce que j'attends d'elles.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suis en colère dans les situations </a:t>
            </a:r>
            <a:b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que je ne peux pas contrôler.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82296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Il m'est difficile de me détendre quand je ne travaille pas.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passe plus de temps au travail qu'en famille, avec mes amis, ou aux activités de loisir.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J'aime préparer mon travail pour prendre de l'avance.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supporte mal mes erreurs, même les plus anodines.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consacre plus d'énergie et de temps à mon travail qu'à mes amis ou à ma famille.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J'oublie, j'ignore ou néglige les vacances, les fêtes familiales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19"/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Je prends des décisions importantes, avant d'avoir réuni tous les éléments nécessaires pour me forger une opinion.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endParaRPr lang="fr-F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endParaRPr lang="fr-F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Les réponses sont cotées de 1 à 4 : 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1.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Jamais, </a:t>
            </a: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2.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Parfois, </a:t>
            </a: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3.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 Souvent, </a:t>
            </a:r>
            <a:r>
              <a:rPr lang="fr-FR" sz="2000" dirty="0" smtClean="0">
                <a:solidFill>
                  <a:srgbClr val="AA0000"/>
                </a:solidFill>
                <a:latin typeface="Arial"/>
                <a:cs typeface="Arial"/>
              </a:rPr>
              <a:t>4.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cs typeface="Arial"/>
              </a:rPr>
              <a:t> Toujours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r>
              <a:rPr lang="fr-FR" sz="2000" b="1" dirty="0" smtClean="0">
                <a:solidFill>
                  <a:srgbClr val="000000"/>
                </a:solidFill>
                <a:latin typeface="Arial"/>
                <a:cs typeface="Arial"/>
              </a:rPr>
              <a:t>Entre 57 et 66 points les personnes sont en danger, 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</a:pPr>
            <a:r>
              <a:rPr lang="fr-FR" sz="2000" b="1" dirty="0" smtClean="0">
                <a:solidFill>
                  <a:srgbClr val="000000"/>
                </a:solidFill>
                <a:latin typeface="Arial"/>
                <a:cs typeface="Arial"/>
              </a:rPr>
              <a:t>de 67 à 100 points, il existe une addiction au travail.</a:t>
            </a:r>
          </a:p>
          <a:p>
            <a:pPr lvl="1" indent="-457200">
              <a:spcAft>
                <a:spcPts val="600"/>
              </a:spcAft>
              <a:buClr>
                <a:srgbClr val="AA0000"/>
              </a:buClr>
              <a:buFont typeface="+mj-lt"/>
              <a:buAutoNum type="arabicPeriod" startAt="9"/>
            </a:pPr>
            <a:endParaRPr lang="fr-FR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/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 PATHOLOGIE NOUVELLE ?</a:t>
            </a:r>
            <a:endParaRPr lang="en-US" sz="4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« Fléau des années 2000 », sous-évalué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/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Les recherches se multiplient sur le plan épidémiologique, clinique, psychopathologique.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USA (Robinson, Burke, </a:t>
            </a:r>
            <a:r>
              <a:rPr lang="fr-FR" i="1" dirty="0" err="1" smtClean="0">
                <a:latin typeface="Arial"/>
                <a:cs typeface="Arial"/>
              </a:rPr>
              <a:t>Bonebright</a:t>
            </a:r>
            <a:r>
              <a:rPr lang="fr-FR" i="1" dirty="0" smtClean="0">
                <a:latin typeface="Arial"/>
                <a:cs typeface="Arial"/>
              </a:rPr>
              <a:t>, Al Gini…)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JAPON (</a:t>
            </a:r>
            <a:r>
              <a:rPr lang="fr-FR" i="1" dirty="0" err="1" smtClean="0">
                <a:latin typeface="Arial"/>
                <a:cs typeface="Arial"/>
              </a:rPr>
              <a:t>Hosokawa</a:t>
            </a:r>
            <a:r>
              <a:rPr lang="fr-FR" i="1" dirty="0" smtClean="0">
                <a:latin typeface="Arial"/>
                <a:cs typeface="Arial"/>
              </a:rPr>
              <a:t>, </a:t>
            </a:r>
            <a:r>
              <a:rPr lang="fr-FR" i="1" dirty="0" err="1" smtClean="0">
                <a:latin typeface="Arial"/>
                <a:cs typeface="Arial"/>
              </a:rPr>
              <a:t>Kawato</a:t>
            </a:r>
            <a:r>
              <a:rPr lang="fr-FR" i="1" dirty="0" smtClean="0">
                <a:latin typeface="Arial"/>
                <a:cs typeface="Arial"/>
              </a:rPr>
              <a:t>…)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ISRAEL (</a:t>
            </a:r>
            <a:r>
              <a:rPr lang="fr-FR" i="1" dirty="0" err="1" smtClean="0">
                <a:latin typeface="Arial"/>
                <a:cs typeface="Arial"/>
              </a:rPr>
              <a:t>Snir</a:t>
            </a:r>
            <a:r>
              <a:rPr lang="fr-FR" i="1" dirty="0" smtClean="0">
                <a:latin typeface="Arial"/>
                <a:cs typeface="Arial"/>
              </a:rPr>
              <a:t>, Zohar…)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PAYS BAS (Taris, </a:t>
            </a:r>
            <a:r>
              <a:rPr lang="fr-FR" i="1" dirty="0" err="1" smtClean="0">
                <a:latin typeface="Arial"/>
                <a:cs typeface="Arial"/>
              </a:rPr>
              <a:t>Schaufeli</a:t>
            </a:r>
            <a:r>
              <a:rPr lang="fr-FR" i="1" dirty="0" smtClean="0">
                <a:latin typeface="Arial"/>
                <a:cs typeface="Arial"/>
              </a:rPr>
              <a:t>, </a:t>
            </a:r>
            <a:r>
              <a:rPr lang="fr-FR" i="1" dirty="0" err="1" smtClean="0">
                <a:latin typeface="Arial"/>
                <a:cs typeface="Arial"/>
              </a:rPr>
              <a:t>Verhoeven</a:t>
            </a:r>
            <a:r>
              <a:rPr lang="fr-FR" i="1" dirty="0" smtClean="0">
                <a:latin typeface="Arial"/>
                <a:cs typeface="Arial"/>
              </a:rPr>
              <a:t> …)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QUEBEC (</a:t>
            </a:r>
            <a:r>
              <a:rPr lang="fr-FR" i="1" dirty="0" err="1" smtClean="0">
                <a:latin typeface="Arial"/>
                <a:cs typeface="Arial"/>
              </a:rPr>
              <a:t>Lachaine</a:t>
            </a:r>
            <a:r>
              <a:rPr lang="fr-FR" i="1" dirty="0" smtClean="0">
                <a:latin typeface="Arial"/>
                <a:cs typeface="Arial"/>
              </a:rPr>
              <a:t>, Delmas)</a:t>
            </a:r>
          </a:p>
          <a:p>
            <a:pPr marL="514800" lvl="2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i="1" dirty="0" smtClean="0">
                <a:latin typeface="Arial"/>
                <a:cs typeface="Arial"/>
              </a:rPr>
              <a:t>FRANCE (</a:t>
            </a:r>
            <a:r>
              <a:rPr lang="fr-FR" i="1" dirty="0" err="1" smtClean="0">
                <a:latin typeface="Arial"/>
                <a:cs typeface="Arial"/>
              </a:rPr>
              <a:t>Valleur</a:t>
            </a:r>
            <a:r>
              <a:rPr lang="fr-FR" i="1" dirty="0" smtClean="0">
                <a:latin typeface="Arial"/>
                <a:cs typeface="Arial"/>
              </a:rPr>
              <a:t>, </a:t>
            </a:r>
            <a:r>
              <a:rPr lang="fr-FR" i="1" dirty="0" err="1" smtClean="0">
                <a:latin typeface="Arial"/>
                <a:cs typeface="Arial"/>
              </a:rPr>
              <a:t>Velea</a:t>
            </a:r>
            <a:r>
              <a:rPr lang="fr-FR" i="1" dirty="0" smtClean="0">
                <a:latin typeface="Arial"/>
                <a:cs typeface="Arial"/>
              </a:rPr>
              <a:t>, Charlot, </a:t>
            </a:r>
            <a:r>
              <a:rPr lang="fr-FR" i="1" dirty="0" err="1" smtClean="0">
                <a:latin typeface="Arial"/>
                <a:cs typeface="Arial"/>
              </a:rPr>
              <a:t>Dejours</a:t>
            </a:r>
            <a:r>
              <a:rPr lang="fr-FR" i="1" dirty="0" smtClean="0">
                <a:latin typeface="Arial"/>
                <a:cs typeface="Arial"/>
              </a:rPr>
              <a:t>, Guillet, </a:t>
            </a:r>
            <a:r>
              <a:rPr lang="fr-FR" i="1" dirty="0" err="1" smtClean="0">
                <a:latin typeface="Arial"/>
                <a:cs typeface="Arial"/>
              </a:rPr>
              <a:t>Guiho-Bailly</a:t>
            </a:r>
            <a:r>
              <a:rPr lang="fr-FR" i="1" dirty="0" smtClean="0">
                <a:latin typeface="Arial"/>
                <a:cs typeface="Arial"/>
              </a:rPr>
              <a:t>…)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 lang="fr-FR" sz="1000" dirty="0" smtClean="0">
              <a:latin typeface="Arial"/>
              <a:cs typeface="Arial"/>
            </a:endParaRP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Mais…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1919 : </a:t>
            </a:r>
            <a:r>
              <a:rPr lang="fr-FR" sz="2400" b="1" dirty="0" err="1" smtClean="0">
                <a:latin typeface="Arial"/>
                <a:cs typeface="Arial"/>
              </a:rPr>
              <a:t>K.Abraham</a:t>
            </a:r>
            <a:r>
              <a:rPr lang="fr-FR" sz="2400" b="1" dirty="0" smtClean="0">
                <a:latin typeface="Arial"/>
                <a:cs typeface="Arial"/>
              </a:rPr>
              <a:t>, </a:t>
            </a:r>
            <a:r>
              <a:rPr lang="fr-FR" sz="2400" b="1" dirty="0" err="1" smtClean="0">
                <a:latin typeface="Arial"/>
                <a:cs typeface="Arial"/>
              </a:rPr>
              <a:t>S.Ferencsi</a:t>
            </a:r>
          </a:p>
          <a:p>
            <a:pPr marL="971550" lvl="1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400" dirty="0" smtClean="0">
                <a:latin typeface="Arial"/>
                <a:cs typeface="Arial"/>
              </a:rPr>
              <a:t>« Les névroses du dimanche »</a:t>
            </a:r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endParaRPr/>
          </a:p>
          <a:p>
            <a:pPr marL="514350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1945 : </a:t>
            </a:r>
            <a:r>
              <a:rPr lang="fr-FR" sz="2400" b="1" dirty="0" err="1" smtClean="0">
                <a:latin typeface="Arial"/>
                <a:cs typeface="Arial"/>
              </a:rPr>
              <a:t>O.Fenichel</a:t>
            </a:r>
            <a:endParaRPr lang="fr-FR" sz="2400" b="1" dirty="0" smtClean="0">
              <a:latin typeface="Arial"/>
              <a:cs typeface="Arial"/>
            </a:endParaRPr>
          </a:p>
          <a:p>
            <a:pPr marL="971550" lvl="1" indent="-514350">
              <a:lnSpc>
                <a:spcPct val="80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2400" dirty="0" smtClean="0">
                <a:latin typeface="Arial"/>
                <a:cs typeface="Arial"/>
              </a:rPr>
              <a:t>« La forme réactive de travail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L’ADDICTION AU TRAVAIL :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 ÉVOLUTION EN 4 PHASES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800" lvl="1" indent="-514350"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Première phase</a:t>
            </a:r>
            <a:r>
              <a:rPr lang="fr-FR" sz="2400" b="1" dirty="0" smtClean="0">
                <a:latin typeface="Arial"/>
                <a:cs typeface="Arial"/>
              </a:rPr>
              <a:t/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Énergie, augmentation des performances, plaisir, Gratification, tolérance entourage</a:t>
            </a:r>
          </a:p>
          <a:p>
            <a:pPr marL="514800" lvl="1" indent="-514350"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indent="-514350">
              <a:buClr>
                <a:srgbClr val="AA0000"/>
              </a:buClr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Deuxième phase</a:t>
            </a:r>
          </a:p>
          <a:p>
            <a:pPr marL="514800" lvl="2"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Intolérance à la stase, irritabilité, syndrome de manque</a:t>
            </a:r>
          </a:p>
          <a:p>
            <a:pPr marL="514800" lvl="2"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Altération vie familiale, appauvrissement vie sociale</a:t>
            </a:r>
          </a:p>
          <a:p>
            <a:pPr indent="-514350">
              <a:buClr>
                <a:srgbClr val="AA0000"/>
              </a:buClr>
              <a:buFont typeface="Wingdings" charset="2"/>
              <a:buChar char="ü"/>
            </a:pPr>
            <a:endParaRPr lang="fr-FR" sz="15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indent="-514350">
              <a:buClr>
                <a:srgbClr val="AA0000"/>
              </a:buClr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Troisième phase </a:t>
            </a:r>
          </a:p>
          <a:p>
            <a:pPr marL="514800" lvl="1"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Fatigue, stress, troubles psychosomatiques et  psychiques, conflits, baisse des performances</a:t>
            </a:r>
          </a:p>
          <a:p>
            <a:pPr indent="-514350">
              <a:buClr>
                <a:srgbClr val="AA0000"/>
              </a:buClr>
              <a:buFont typeface="Wingdings" charset="2"/>
              <a:buChar char="ü"/>
            </a:pPr>
            <a:endParaRPr lang="fr-FR" sz="1500" b="1" dirty="0" smtClean="0">
              <a:latin typeface="Arial"/>
              <a:cs typeface="Arial"/>
            </a:endParaRPr>
          </a:p>
          <a:p>
            <a:pPr indent="-514350">
              <a:buClr>
                <a:srgbClr val="AA0000"/>
              </a:buClr>
              <a:buFont typeface="+mj-lt"/>
              <a:buAutoNum type="arabicPeriod" startAt="2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Quatrième phase </a:t>
            </a:r>
          </a:p>
          <a:p>
            <a:pPr lvl="1"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Altérations graves de la santé mentale et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physique voire mort subite (</a:t>
            </a:r>
            <a:r>
              <a:rPr lang="fr-FR" sz="2200" b="1" dirty="0" err="1" smtClean="0">
                <a:latin typeface="Arial"/>
                <a:cs typeface="Arial"/>
              </a:rPr>
              <a:t>Karoshi</a:t>
            </a:r>
            <a:r>
              <a:rPr lang="fr-FR" sz="2200" b="1" dirty="0" smtClean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765</Words>
  <Application>Microsoft Macintosh PowerPoint</Application>
  <PresentationFormat>Affichage à l'écran (4:3)</PresentationFormat>
  <Paragraphs>155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L’ADDICTION AU TRAVAIL</vt:lpstr>
      <vt:lpstr>UNE ADDICTION COMPORTEMENTALE</vt:lpstr>
      <vt:lpstr>DE QUEL RAPPORT SUBJECTIF AU TRAVAIL PARLE-T-ON ?</vt:lpstr>
      <vt:lpstr>UNE DÉFINITION DE L’ADDICTION AU TRAVAIL</vt:lpstr>
      <vt:lpstr>TEST LE PLUS UTILISÉ: WART (WORK ADDICTION RISK TEST, de B. Robinson)</vt:lpstr>
      <vt:lpstr>Diapositive 6</vt:lpstr>
      <vt:lpstr>Diapositive 7</vt:lpstr>
      <vt:lpstr>UNE PATHOLOGIE NOUVELLE ?</vt:lpstr>
      <vt:lpstr>L’ADDICTION AU TRAVAIL : UNE ÉVOLUTION EN 4 PHASES</vt:lpstr>
      <vt:lpstr>LES ATTEINTES À LA SANTÉ</vt:lpstr>
      <vt:lpstr>Le KAROSHI : MORT PAR EXCÈS DE TRAVAIL</vt:lpstr>
      <vt:lpstr>HYPOTHÈSES ÉTIOLOGIQUES</vt:lpstr>
      <vt:lpstr>HYPOTHÈSES ÉTIOLOGIQUES</vt:lpstr>
      <vt:lpstr>HYPOTHÈSES ÉTIOLOGIQUES</vt:lpstr>
      <vt:lpstr>STRATÉGIES THÉRAPEUTIQUES</vt:lpstr>
      <vt:lpstr>CONCLUSION</vt:lpstr>
      <vt:lpstr>Diapositive 17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GUIHO BAILLY</cp:lastModifiedBy>
  <cp:revision>90</cp:revision>
  <dcterms:created xsi:type="dcterms:W3CDTF">2013-03-26T05:47:20Z</dcterms:created>
  <dcterms:modified xsi:type="dcterms:W3CDTF">2013-03-27T17:08:58Z</dcterms:modified>
</cp:coreProperties>
</file>