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0"/>
  </p:notesMasterIdLst>
  <p:sldIdLst>
    <p:sldId id="256" r:id="rId2"/>
    <p:sldId id="258"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8" r:id="rId27"/>
    <p:sldId id="289" r:id="rId28"/>
    <p:sldId id="26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AA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D757E-478E-8143-B878-54D1BB421F5E}" type="datetimeFigureOut">
              <a:rPr lang="en-US" smtClean="0"/>
              <a:pPr/>
              <a:t>4/8/13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8CD9F-C65E-6948-8B11-7DEDDD4A78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8CD9F-C65E-6948-8B11-7DEDDD4A785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8CD9F-C65E-6948-8B11-7DEDDD4A7855}"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4/8/13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4/8/13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4/8/13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4/8/13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A47911DD-2D23-E84F-A291-098895289955}" type="datetimeFigureOut">
              <a:rPr lang="en-US" smtClean="0"/>
              <a:pPr/>
              <a:t>4/8/13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p:txBody>
          <a:bodyPr/>
          <a:lstStyle/>
          <a:p>
            <a:fld id="{A47911DD-2D23-E84F-A291-098895289955}" type="datetimeFigureOut">
              <a:rPr lang="en-US" smtClean="0"/>
              <a:pPr/>
              <a:t>4/8/13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p:txBody>
          <a:bodyPr/>
          <a:lstStyle/>
          <a:p>
            <a:fld id="{A47911DD-2D23-E84F-A291-098895289955}" type="datetimeFigureOut">
              <a:rPr lang="en-US" smtClean="0"/>
              <a:pPr/>
              <a:t>4/8/13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A47911DD-2D23-E84F-A291-098895289955}" type="datetimeFigureOut">
              <a:rPr lang="en-US" smtClean="0"/>
              <a:pPr/>
              <a:t>4/8/13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911DD-2D23-E84F-A291-098895289955}" type="datetimeFigureOut">
              <a:rPr lang="en-US" smtClean="0"/>
              <a:pPr/>
              <a:t>4/8/13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4/8/13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4/8/13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911DD-2D23-E84F-A291-098895289955}" type="datetimeFigureOut">
              <a:rPr lang="en-US" smtClean="0"/>
              <a:pPr/>
              <a:t>4/8/13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38BB9-AE40-4B4A-9D08-472E236EFE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welcome page.png_effected.png"/>
          <p:cNvPicPr>
            <a:picLocks noChangeAspect="1"/>
          </p:cNvPicPr>
          <p:nvPr/>
        </p:nvPicPr>
        <p:blipFill>
          <a:blip r:embed="rId3"/>
          <a:stretch>
            <a:fillRect/>
          </a:stretch>
        </p:blipFill>
        <p:spPr>
          <a:xfrm>
            <a:off x="0" y="0"/>
            <a:ext cx="9144000" cy="6858000"/>
          </a:xfrm>
          <a:prstGeom prst="rect">
            <a:avLst/>
          </a:prstGeom>
          <a:effectLst/>
        </p:spPr>
      </p:pic>
      <p:sp>
        <p:nvSpPr>
          <p:cNvPr id="2" name="Title 1"/>
          <p:cNvSpPr>
            <a:spLocks noGrp="1"/>
          </p:cNvSpPr>
          <p:nvPr>
            <p:ph type="ctrTitle"/>
          </p:nvPr>
        </p:nvSpPr>
        <p:spPr>
          <a:xfrm>
            <a:off x="685800" y="2286000"/>
            <a:ext cx="7772400" cy="1470025"/>
          </a:xfrm>
        </p:spPr>
        <p:txBody>
          <a:bodyPr>
            <a:noAutofit/>
          </a:bodyPr>
          <a:lstStyle/>
          <a:p>
            <a:pPr algn="l"/>
            <a:r>
              <a:rPr lang="en-US" sz="5400" b="1" dirty="0" smtClean="0">
                <a:effectLst>
                  <a:outerShdw blurRad="50800" dist="38100" dir="2700000" algn="tl" rotWithShape="0">
                    <a:srgbClr val="000000">
                      <a:alpha val="43000"/>
                    </a:srgbClr>
                  </a:outerShdw>
                </a:effectLst>
                <a:latin typeface="Arial"/>
                <a:cs typeface="Arial"/>
              </a:rPr>
              <a:t/>
            </a:r>
            <a:br>
              <a:rPr lang="en-US" sz="5400" b="1" dirty="0" smtClean="0">
                <a:effectLst>
                  <a:outerShdw blurRad="50800" dist="38100" dir="2700000" algn="tl" rotWithShape="0">
                    <a:srgbClr val="000000">
                      <a:alpha val="43000"/>
                    </a:srgbClr>
                  </a:outerShdw>
                </a:effectLst>
                <a:latin typeface="Arial"/>
                <a:cs typeface="Arial"/>
              </a:rPr>
            </a:br>
            <a:r>
              <a:rPr lang="en-US" sz="5400" b="1" dirty="0" smtClean="0">
                <a:effectLst>
                  <a:outerShdw blurRad="50800" dist="38100" dir="2700000" algn="tl" rotWithShape="0">
                    <a:srgbClr val="000000">
                      <a:alpha val="43000"/>
                    </a:srgbClr>
                  </a:outerShdw>
                </a:effectLst>
                <a:latin typeface="Arial"/>
                <a:cs typeface="Arial"/>
              </a:rPr>
              <a:t>LES </a:t>
            </a:r>
            <a:r>
              <a:rPr lang="en-US" sz="5400" b="1" dirty="0" smtClean="0">
                <a:effectLst>
                  <a:outerShdw blurRad="50800" dist="38100" dir="2700000" algn="tl" rotWithShape="0">
                    <a:srgbClr val="000000">
                      <a:alpha val="43000"/>
                    </a:srgbClr>
                  </a:outerShdw>
                </a:effectLst>
                <a:latin typeface="Arial"/>
                <a:cs typeface="Arial"/>
              </a:rPr>
              <a:t>ACTEURS DE LA</a:t>
            </a:r>
            <a:br>
              <a:rPr lang="en-US" sz="5400" b="1" dirty="0" smtClean="0">
                <a:effectLst>
                  <a:outerShdw blurRad="50800" dist="38100" dir="2700000" algn="tl" rotWithShape="0">
                    <a:srgbClr val="000000">
                      <a:alpha val="43000"/>
                    </a:srgbClr>
                  </a:outerShdw>
                </a:effectLst>
                <a:latin typeface="Arial"/>
                <a:cs typeface="Arial"/>
              </a:rPr>
            </a:br>
            <a:r>
              <a:rPr lang="en-US" sz="5400" b="1" dirty="0" smtClean="0">
                <a:effectLst>
                  <a:outerShdw blurRad="50800" dist="38100" dir="2700000" algn="tl" rotWithShape="0">
                    <a:srgbClr val="000000">
                      <a:alpha val="43000"/>
                    </a:srgbClr>
                  </a:outerShdw>
                </a:effectLst>
                <a:latin typeface="Arial"/>
                <a:cs typeface="Arial"/>
              </a:rPr>
              <a:t>PRISE EN CHARGE</a:t>
            </a:r>
            <a:r>
              <a:rPr lang="en-US" sz="5400" b="1" dirty="0" smtClean="0">
                <a:latin typeface="Arial"/>
                <a:cs typeface="Arial"/>
              </a:rPr>
              <a:t/>
            </a:r>
            <a:br>
              <a:rPr lang="en-US" sz="5400" b="1" dirty="0" smtClean="0">
                <a:latin typeface="Arial"/>
                <a:cs typeface="Arial"/>
              </a:rPr>
            </a:br>
            <a:r>
              <a:rPr lang="en-US" sz="3600" b="1" dirty="0" smtClean="0">
                <a:latin typeface="Arial"/>
                <a:cs typeface="Arial"/>
              </a:rPr>
              <a:t>Qui fait quoi ?</a:t>
            </a:r>
            <a:br>
              <a:rPr lang="en-US" sz="3600" b="1" dirty="0" smtClean="0">
                <a:latin typeface="Arial"/>
                <a:cs typeface="Arial"/>
              </a:rPr>
            </a:br>
            <a:r>
              <a:rPr lang="en-US" sz="2000" b="1" dirty="0" smtClean="0">
                <a:solidFill>
                  <a:srgbClr val="AA0000"/>
                </a:solidFill>
                <a:latin typeface="Arial"/>
                <a:cs typeface="Arial"/>
              </a:rPr>
              <a:t>Nicolas SANDRET</a:t>
            </a:r>
            <a:r>
              <a:rPr lang="en-US" sz="2000" b="1" dirty="0" smtClean="0">
                <a:solidFill>
                  <a:srgbClr val="AA0000"/>
                </a:solidFill>
                <a:latin typeface="Arial"/>
                <a:cs typeface="Arial"/>
              </a:rPr>
              <a:t> </a:t>
            </a:r>
            <a:br>
              <a:rPr lang="en-US" sz="2000" b="1" dirty="0" smtClean="0">
                <a:solidFill>
                  <a:srgbClr val="AA0000"/>
                </a:solidFill>
                <a:latin typeface="Arial"/>
                <a:cs typeface="Arial"/>
              </a:rPr>
            </a:br>
            <a:r>
              <a:rPr lang="en-US" sz="2000" b="1" dirty="0" smtClean="0">
                <a:latin typeface="Arial"/>
                <a:cs typeface="Arial"/>
              </a:rPr>
              <a:t>MIT</a:t>
            </a:r>
            <a:r>
              <a:rPr lang="en-US" sz="2000" b="1" dirty="0" smtClean="0">
                <a:latin typeface="Arial"/>
                <a:cs typeface="Arial"/>
              </a:rPr>
              <a:t>- IDF</a:t>
            </a:r>
            <a:endParaRPr lang="en-US" sz="20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50" presetClass="entr" presetSubtype="0"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sz="42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CHEF D’ÉTABLISSEMENT</a:t>
            </a:r>
            <a:endParaRPr lang="en-US" sz="4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981200"/>
            <a:ext cx="8229600" cy="2057400"/>
          </a:xfrm>
          <a:prstGeom prst="rect">
            <a:avLst/>
          </a:prstGeom>
          <a:noFill/>
        </p:spPr>
        <p:txBody>
          <a:bodyPr wrap="square" rtlCol="0" anchor="t">
            <a:noAutofit/>
          </a:bodyPr>
          <a:lstStyle/>
          <a:p>
            <a:pPr marL="514350" indent="-514350">
              <a:buClr>
                <a:srgbClr val="AA0000"/>
              </a:buClr>
              <a:buFont typeface="Wingdings" charset="2"/>
              <a:buChar char="ü"/>
              <a:defRPr/>
            </a:pPr>
            <a:r>
              <a:rPr lang="fr-FR" sz="3000" b="1" dirty="0" smtClean="0">
                <a:latin typeface="Arial"/>
                <a:cs typeface="Arial"/>
              </a:rPr>
              <a:t>« Arrêt de la chambre sociale de la cour de cassation du 28/02/2002 et du 11/04/2002, obligation de sécurité de résultats »</a:t>
            </a:r>
          </a:p>
          <a:p>
            <a:pPr marL="514350" indent="-514350">
              <a:buClr>
                <a:srgbClr val="AA0000"/>
              </a:buClr>
              <a:defRPr/>
            </a:pPr>
            <a:endParaRPr lang="fr-FR" sz="3000" b="1" dirty="0" smtClean="0">
              <a:latin typeface="Arial"/>
              <a:cs typeface="Arial"/>
            </a:endParaRPr>
          </a:p>
          <a:p>
            <a:pPr marL="514350" indent="-514350">
              <a:buClr>
                <a:srgbClr val="AA0000"/>
              </a:buClr>
              <a:buFont typeface="Wingdings" charset="2"/>
              <a:buChar char="ü"/>
              <a:defRPr/>
            </a:pPr>
            <a:r>
              <a:rPr lang="fr-FR" sz="3000" b="1" dirty="0" smtClean="0">
                <a:latin typeface="Arial"/>
                <a:cs typeface="Arial"/>
              </a:rPr>
              <a:t>Passage d’une obligation de moyens à une obligation de résultats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sz="42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CHEF D’ÉTABLISSEMENT</a:t>
            </a:r>
            <a:endParaRPr lang="en-US" sz="4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514600"/>
            <a:ext cx="8229600" cy="2057400"/>
          </a:xfrm>
          <a:prstGeom prst="rect">
            <a:avLst/>
          </a:prstGeom>
          <a:noFill/>
        </p:spPr>
        <p:txBody>
          <a:bodyPr wrap="square" rtlCol="0" anchor="t">
            <a:noAutofit/>
          </a:bodyPr>
          <a:lstStyle/>
          <a:p>
            <a:pPr marL="514350" indent="-514350">
              <a:buClr>
                <a:srgbClr val="AA0000"/>
              </a:buClr>
              <a:buFont typeface="Wingdings" charset="2"/>
              <a:buChar char="ü"/>
              <a:defRPr/>
            </a:pPr>
            <a:r>
              <a:rPr lang="fr-FR" sz="4000" b="1" dirty="0" smtClean="0">
                <a:latin typeface="Arial"/>
                <a:cs typeface="Arial"/>
              </a:rPr>
              <a:t>Sujet responsable</a:t>
            </a:r>
          </a:p>
          <a:p>
            <a:pPr marL="514350" indent="-514350">
              <a:buClr>
                <a:srgbClr val="AA0000"/>
              </a:buClr>
              <a:buFont typeface="Wingdings" charset="2"/>
              <a:buChar char="ü"/>
              <a:defRPr/>
            </a:pPr>
            <a:endParaRPr lang="fr-FR" sz="4000" b="1" dirty="0" smtClean="0">
              <a:latin typeface="Arial"/>
              <a:cs typeface="Arial"/>
            </a:endParaRPr>
          </a:p>
          <a:p>
            <a:pPr marL="514350" indent="-514350">
              <a:buClr>
                <a:srgbClr val="AA0000"/>
              </a:buClr>
              <a:buFont typeface="Wingdings" charset="2"/>
              <a:buChar char="ü"/>
              <a:defRPr/>
            </a:pPr>
            <a:r>
              <a:rPr lang="fr-FR" sz="4000" b="1" dirty="0" smtClean="0">
                <a:latin typeface="Arial"/>
                <a:cs typeface="Arial"/>
              </a:rPr>
              <a:t>Réaction à la banalisation du 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sz="42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SALARIÉ</a:t>
            </a:r>
            <a:endParaRPr lang="en-US" sz="4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600200"/>
            <a:ext cx="8229600" cy="4876800"/>
          </a:xfrm>
          <a:prstGeom prst="rect">
            <a:avLst/>
          </a:prstGeom>
          <a:noFill/>
        </p:spPr>
        <p:txBody>
          <a:bodyPr wrap="square" rtlCol="0" anchor="t">
            <a:noAutofit/>
          </a:bodyPr>
          <a:lstStyle/>
          <a:p>
            <a:pPr>
              <a:lnSpc>
                <a:spcPct val="90000"/>
              </a:lnSpc>
              <a:defRPr/>
            </a:pPr>
            <a:r>
              <a:rPr lang="fr-FR" sz="3200" b="1" dirty="0" smtClean="0"/>
              <a:t>Droit d’alerte et de retrait</a:t>
            </a:r>
          </a:p>
          <a:p>
            <a:pPr>
              <a:defRPr/>
            </a:pPr>
            <a:endParaRPr lang="fr-FR" sz="1000" b="1" dirty="0" smtClean="0">
              <a:latin typeface="Arial"/>
              <a:cs typeface="Arial"/>
            </a:endParaRPr>
          </a:p>
          <a:p>
            <a:pPr marL="514350" indent="-514350">
              <a:buClr>
                <a:srgbClr val="AA0000"/>
              </a:buClr>
              <a:buFont typeface="+mj-lt"/>
              <a:buAutoNum type="arabicPeriod"/>
              <a:defRPr/>
            </a:pPr>
            <a:r>
              <a:rPr lang="fr-FR" sz="3000" b="1" dirty="0" smtClean="0">
                <a:latin typeface="Arial"/>
                <a:cs typeface="Arial"/>
              </a:rPr>
              <a:t>Art. L.4131-1 du code du travail</a:t>
            </a:r>
            <a:br>
              <a:rPr lang="fr-FR" sz="3000" b="1" dirty="0" smtClean="0">
                <a:latin typeface="Arial"/>
                <a:cs typeface="Arial"/>
              </a:rPr>
            </a:br>
            <a:r>
              <a:rPr lang="fr-FR" sz="3000" dirty="0" smtClean="0">
                <a:latin typeface="Arial"/>
                <a:cs typeface="Arial"/>
              </a:rPr>
              <a:t>Le travailleur alerte immédiatement l’employeur de toute situation de travail dont il a un motif raisonnable de penser qu’elle présente un danger grave et imminent pour sa vie ou sa santé. Il peut se retirer d’une telle situation.</a:t>
            </a:r>
          </a:p>
          <a:p>
            <a:pPr marL="514350" indent="-514350">
              <a:buClr>
                <a:srgbClr val="AA0000"/>
              </a:buClr>
              <a:buFont typeface="+mj-lt"/>
              <a:buAutoNum type="arabicPeriod"/>
              <a:defRPr/>
            </a:pPr>
            <a:r>
              <a:rPr lang="fr-FR" sz="3000" b="1" dirty="0" smtClean="0">
                <a:latin typeface="Arial"/>
                <a:cs typeface="Arial"/>
              </a:rPr>
              <a:t>Jurisprudence pas très favorable.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sz="42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SALARIÉ</a:t>
            </a:r>
            <a:endParaRPr lang="en-US" sz="4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447800"/>
            <a:ext cx="8229600" cy="4876800"/>
          </a:xfrm>
          <a:prstGeom prst="rect">
            <a:avLst/>
          </a:prstGeom>
          <a:noFill/>
        </p:spPr>
        <p:txBody>
          <a:bodyPr wrap="square" rtlCol="0" anchor="t">
            <a:noAutofit/>
          </a:bodyPr>
          <a:lstStyle/>
          <a:p>
            <a:pPr indent="-514350">
              <a:buClr>
                <a:srgbClr val="AA0000"/>
              </a:buClr>
              <a:buFont typeface="Wingdings" charset="2"/>
              <a:buChar char="ü"/>
              <a:defRPr/>
            </a:pPr>
            <a:r>
              <a:rPr lang="fr-FR" sz="3000" b="1" dirty="0" smtClean="0">
                <a:latin typeface="Arial"/>
                <a:cs typeface="Arial"/>
              </a:rPr>
              <a:t>Art. L.1152-2 du code du travail</a:t>
            </a:r>
          </a:p>
          <a:p>
            <a:pPr indent="-514350">
              <a:buClr>
                <a:srgbClr val="AA0000"/>
              </a:buClr>
              <a:defRPr/>
            </a:pPr>
            <a:endParaRPr lang="fr-FR" sz="1000" b="1" dirty="0" smtClean="0">
              <a:latin typeface="Arial"/>
              <a:cs typeface="Arial"/>
            </a:endParaRPr>
          </a:p>
          <a:p>
            <a:pPr indent="-514350">
              <a:buClr>
                <a:srgbClr val="AA0000"/>
              </a:buClr>
              <a:defRPr/>
            </a:pPr>
            <a:r>
              <a:rPr lang="fr-FR" sz="2400" dirty="0" smtClean="0">
                <a:latin typeface="Arial"/>
                <a:cs typeface="Arial"/>
              </a:rPr>
              <a:t>Aucun salarié, aucun candidat à un recrutement, à un stage ou à une période de formation en entreprise ne peut être sanctionné, licencié ou faire l’objet d’une mesure de discrimination directe ou indirecte notamment en matière de rémunération, de formation, de reclassement, d’</a:t>
            </a:r>
            <a:r>
              <a:rPr lang="fr-FR" sz="2400" dirty="0" err="1" smtClean="0">
                <a:latin typeface="Arial"/>
                <a:cs typeface="Arial"/>
              </a:rPr>
              <a:t>affec-tation</a:t>
            </a:r>
            <a:r>
              <a:rPr lang="fr-FR" sz="2400" dirty="0" smtClean="0">
                <a:latin typeface="Arial"/>
                <a:cs typeface="Arial"/>
              </a:rPr>
              <a:t>, de qualification, de classification, de promotion professionnelle, de mutation ou de renouvellement de contrat pour avoir subi ou refusé de subir des agissements répétés de harcèlement moral ou pour avoir témoigné de tels agissements ou de les avoir relatés.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sz="42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PROCÉDURE DE MÉDIATION</a:t>
            </a:r>
            <a:endParaRPr lang="en-US" sz="4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600200"/>
            <a:ext cx="8229600" cy="4876800"/>
          </a:xfrm>
          <a:prstGeom prst="rect">
            <a:avLst/>
          </a:prstGeom>
          <a:noFill/>
        </p:spPr>
        <p:txBody>
          <a:bodyPr wrap="square" rtlCol="0" anchor="t">
            <a:noAutofit/>
          </a:bodyPr>
          <a:lstStyle/>
          <a:p>
            <a:pPr indent="-514350">
              <a:buClr>
                <a:srgbClr val="AA0000"/>
              </a:buClr>
              <a:buFont typeface="Wingdings" charset="2"/>
              <a:buChar char="ü"/>
              <a:defRPr/>
            </a:pPr>
            <a:r>
              <a:rPr lang="fr-FR" sz="2400" b="1" dirty="0" smtClean="0">
                <a:latin typeface="Arial"/>
                <a:cs typeface="Arial"/>
              </a:rPr>
              <a:t>Article L1152-6</a:t>
            </a:r>
          </a:p>
          <a:p>
            <a:pPr indent="-514350">
              <a:buClr>
                <a:srgbClr val="AA0000"/>
              </a:buClr>
              <a:defRPr/>
            </a:pPr>
            <a:endParaRPr lang="fr-FR" sz="1000" b="1" dirty="0" smtClean="0">
              <a:latin typeface="Arial"/>
              <a:cs typeface="Arial"/>
            </a:endParaRPr>
          </a:p>
          <a:p>
            <a:pPr indent="-514350">
              <a:buClr>
                <a:srgbClr val="AA0000"/>
              </a:buClr>
              <a:defRPr/>
            </a:pPr>
            <a:r>
              <a:rPr lang="fr-FR" sz="2200" dirty="0" smtClean="0">
                <a:latin typeface="Arial"/>
                <a:cs typeface="Arial"/>
              </a:rPr>
              <a:t>	« Une procédure de médiation peut être mise en œuvre par toute personne de l’entreprise s’estimant victime de harcèlement moral ou par la personne mise en cause.</a:t>
            </a:r>
          </a:p>
          <a:p>
            <a:pPr indent="-514350">
              <a:buClr>
                <a:srgbClr val="AA0000"/>
              </a:buClr>
              <a:defRPr/>
            </a:pPr>
            <a:r>
              <a:rPr lang="fr-FR" sz="2200" dirty="0" smtClean="0">
                <a:latin typeface="Arial"/>
                <a:cs typeface="Arial"/>
              </a:rPr>
              <a:t>	Le choix du médiateur fait l’objet d’un accord entre les parties.</a:t>
            </a:r>
          </a:p>
          <a:p>
            <a:pPr marL="0" lvl="1" indent="-514350">
              <a:buClr>
                <a:srgbClr val="AA0000"/>
              </a:buClr>
              <a:defRPr/>
            </a:pPr>
            <a:r>
              <a:rPr lang="fr-FR" sz="2200" dirty="0" smtClean="0">
                <a:latin typeface="Arial"/>
                <a:cs typeface="Arial"/>
              </a:rPr>
              <a:t>	Le médiateur s’informe de l’état des relations entre les parties. Il tente de les concilier et leur soumet des propositions qu’il consigne par écrit en vue de mettre fin au harcèlement.</a:t>
            </a:r>
          </a:p>
          <a:p>
            <a:pPr indent="-514350">
              <a:buClr>
                <a:srgbClr val="AA0000"/>
              </a:buClr>
              <a:defRPr/>
            </a:pPr>
            <a:r>
              <a:rPr lang="fr-FR" sz="2200" dirty="0" smtClean="0">
                <a:latin typeface="Arial"/>
                <a:cs typeface="Arial"/>
              </a:rPr>
              <a:t>	Lorsque la conciliation échoue, le médiateur informe les parties des éventuelles sanctions encourues et des garanties procédurales prévues en faveur de la victime</a:t>
            </a:r>
            <a:r>
              <a:rPr lang="fr-FR" sz="2400" dirty="0" smtClean="0">
                <a:latin typeface="Arial"/>
                <a:cs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sz="42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CONSULTANTS</a:t>
            </a:r>
            <a:endParaRPr lang="en-US" sz="4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600200"/>
            <a:ext cx="8229600" cy="4876800"/>
          </a:xfrm>
          <a:prstGeom prst="rect">
            <a:avLst/>
          </a:prstGeom>
          <a:noFill/>
        </p:spPr>
        <p:txBody>
          <a:bodyPr wrap="square" rtlCol="0" anchor="t">
            <a:noAutofit/>
          </a:bodyPr>
          <a:lstStyle/>
          <a:p>
            <a:pPr indent="-514350">
              <a:buClr>
                <a:srgbClr val="AA0000"/>
              </a:buClr>
              <a:defRPr/>
            </a:pPr>
            <a:r>
              <a:rPr lang="fr-FR" sz="2400" b="1" dirty="0" smtClean="0">
                <a:latin typeface="Arial"/>
                <a:cs typeface="Arial"/>
              </a:rPr>
              <a:t>Recours à un expert CHSCT</a:t>
            </a:r>
          </a:p>
          <a:p>
            <a:pPr indent="-514350">
              <a:buClr>
                <a:srgbClr val="AA0000"/>
              </a:buClr>
              <a:defRPr/>
            </a:pPr>
            <a:endParaRPr lang="fr-FR" sz="2000" b="1" dirty="0" smtClean="0">
              <a:latin typeface="Arial"/>
              <a:cs typeface="Arial"/>
            </a:endParaRPr>
          </a:p>
          <a:p>
            <a:pPr indent="-514350">
              <a:buClr>
                <a:srgbClr val="AA0000"/>
              </a:buClr>
              <a:buFont typeface="Wingdings" charset="2"/>
              <a:buChar char="ü"/>
              <a:defRPr/>
            </a:pPr>
            <a:r>
              <a:rPr lang="fr-FR" sz="2400" b="1" dirty="0" smtClean="0">
                <a:latin typeface="Arial"/>
                <a:cs typeface="Arial"/>
              </a:rPr>
              <a:t>Art. L.4614-12 du code du travail</a:t>
            </a:r>
          </a:p>
          <a:p>
            <a:pPr indent="-514350">
              <a:buClr>
                <a:srgbClr val="AA0000"/>
              </a:buClr>
              <a:defRPr/>
            </a:pPr>
            <a:endParaRPr lang="fr-FR" sz="1000" b="1" dirty="0" smtClean="0">
              <a:latin typeface="Arial"/>
              <a:cs typeface="Arial"/>
            </a:endParaRPr>
          </a:p>
          <a:p>
            <a:pPr indent="-514350">
              <a:buClr>
                <a:srgbClr val="AA0000"/>
              </a:buClr>
              <a:defRPr/>
            </a:pPr>
            <a:r>
              <a:rPr lang="fr-FR" sz="2400" dirty="0" smtClean="0">
                <a:latin typeface="Arial"/>
                <a:cs typeface="Arial"/>
              </a:rPr>
              <a:t>	Le CHSCT peut faire appel à un expert agréé :</a:t>
            </a:r>
            <a:endParaRPr lang="fr-FR" sz="2400" b="1" dirty="0" smtClean="0">
              <a:latin typeface="Arial"/>
              <a:cs typeface="Arial"/>
            </a:endParaRPr>
          </a:p>
          <a:p>
            <a:pPr lvl="2" indent="-514350">
              <a:buClr>
                <a:srgbClr val="AA0000"/>
              </a:buClr>
              <a:buFont typeface="+mj-lt"/>
              <a:buAutoNum type="arabicPeriod"/>
              <a:defRPr/>
            </a:pPr>
            <a:r>
              <a:rPr lang="fr-FR" sz="2400" dirty="0" smtClean="0">
                <a:latin typeface="Arial"/>
                <a:cs typeface="Arial"/>
              </a:rPr>
              <a:t>Lorsqu’un risque grave, révélé ou non par accident du travail, une maladie professionnelle ou à caractère professionnel est constaté dans l’établissement. </a:t>
            </a:r>
          </a:p>
          <a:p>
            <a:pPr lvl="2" indent="-514350">
              <a:buClr>
                <a:srgbClr val="AA0000"/>
              </a:buClr>
              <a:buFont typeface="+mj-lt"/>
              <a:buAutoNum type="arabicPeriod"/>
              <a:defRPr/>
            </a:pPr>
            <a:r>
              <a:rPr lang="fr-FR" sz="2400" dirty="0" smtClean="0">
                <a:latin typeface="Arial"/>
                <a:cs typeface="Arial"/>
              </a:rPr>
              <a:t>En cas de projet important modifiant les conditions de santé et de sécurité ou des conditions de travail.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sz="42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CONSULTANTS</a:t>
            </a:r>
            <a:endParaRPr lang="en-US" sz="4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981200"/>
            <a:ext cx="8229600" cy="4495800"/>
          </a:xfrm>
          <a:prstGeom prst="rect">
            <a:avLst/>
          </a:prstGeom>
          <a:noFill/>
        </p:spPr>
        <p:txBody>
          <a:bodyPr wrap="square" rtlCol="0" anchor="t">
            <a:noAutofit/>
          </a:bodyPr>
          <a:lstStyle/>
          <a:p>
            <a:pPr indent="-514350">
              <a:buClr>
                <a:srgbClr val="AA0000"/>
              </a:buClr>
              <a:defRPr/>
            </a:pPr>
            <a:r>
              <a:rPr lang="fr-FR" sz="3200" b="1" dirty="0" smtClean="0">
                <a:solidFill>
                  <a:srgbClr val="AA0000"/>
                </a:solidFill>
                <a:latin typeface="Arial"/>
                <a:cs typeface="Arial"/>
              </a:rPr>
              <a:t>Experts CHSCT</a:t>
            </a:r>
          </a:p>
          <a:p>
            <a:pPr indent="-514350">
              <a:buClr>
                <a:srgbClr val="AA0000"/>
              </a:buClr>
              <a:defRPr/>
            </a:pPr>
            <a:endParaRPr lang="fr-FR" sz="2000" b="1" dirty="0" smtClean="0">
              <a:latin typeface="Arial"/>
              <a:cs typeface="Arial"/>
            </a:endParaRPr>
          </a:p>
          <a:p>
            <a:pPr indent="-514350">
              <a:buClr>
                <a:srgbClr val="AA0000"/>
              </a:buClr>
              <a:buFont typeface="Wingdings" charset="2"/>
              <a:buChar char="ü"/>
              <a:defRPr/>
            </a:pPr>
            <a:r>
              <a:rPr lang="fr-FR" sz="2400" b="1" dirty="0" smtClean="0">
                <a:latin typeface="Arial"/>
                <a:cs typeface="Arial"/>
              </a:rPr>
              <a:t>Article R.4614-7 du code du travail</a:t>
            </a:r>
          </a:p>
          <a:p>
            <a:pPr indent="-514350">
              <a:buClr>
                <a:srgbClr val="AA0000"/>
              </a:buClr>
              <a:defRPr/>
            </a:pPr>
            <a:endParaRPr lang="fr-FR" sz="1000" b="1" dirty="0" smtClean="0">
              <a:latin typeface="Arial"/>
              <a:cs typeface="Arial"/>
            </a:endParaRPr>
          </a:p>
          <a:p>
            <a:pPr indent="-514350">
              <a:buClr>
                <a:srgbClr val="AA0000"/>
              </a:buClr>
              <a:defRPr/>
            </a:pPr>
            <a:r>
              <a:rPr lang="fr-FR" sz="2400" dirty="0" smtClean="0">
                <a:latin typeface="Arial"/>
                <a:cs typeface="Arial"/>
              </a:rPr>
              <a:t>	Les experts personnes physiques ou morales sont agréés par arrêté conjoint des ministres chargés du travail et de l’agriculture.</a:t>
            </a:r>
          </a:p>
          <a:p>
            <a:pPr indent="-514350">
              <a:buClr>
                <a:srgbClr val="AA0000"/>
              </a:buClr>
              <a:defRPr/>
            </a:pPr>
            <a:endParaRPr lang="fr-FR" sz="2400" dirty="0" smtClean="0">
              <a:latin typeface="Arial"/>
              <a:cs typeface="Arial"/>
            </a:endParaRPr>
          </a:p>
          <a:p>
            <a:pPr indent="-514350">
              <a:buClr>
                <a:srgbClr val="AA0000"/>
              </a:buClr>
              <a:defRPr/>
            </a:pPr>
            <a:r>
              <a:rPr lang="fr-FR" sz="2400" dirty="0" smtClean="0">
                <a:latin typeface="Arial"/>
                <a:cs typeface="Arial"/>
              </a:rPr>
              <a:t>	Validité 3 ans, renouvelable.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sz="42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CONSULTANTS</a:t>
            </a:r>
            <a:endParaRPr lang="en-US" sz="4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524000"/>
            <a:ext cx="8229600" cy="4876800"/>
          </a:xfrm>
          <a:prstGeom prst="rect">
            <a:avLst/>
          </a:prstGeom>
          <a:noFill/>
        </p:spPr>
        <p:txBody>
          <a:bodyPr wrap="square" rtlCol="0" anchor="t">
            <a:noAutofit/>
          </a:bodyPr>
          <a:lstStyle/>
          <a:p>
            <a:pPr indent="-514350">
              <a:buClr>
                <a:srgbClr val="AA0000"/>
              </a:buClr>
              <a:defRPr/>
            </a:pPr>
            <a:r>
              <a:rPr lang="fr-FR" sz="2400" b="1" dirty="0" smtClean="0">
                <a:latin typeface="Arial"/>
                <a:cs typeface="Arial"/>
              </a:rPr>
              <a:t>Article L.4622-4 du code du travail</a:t>
            </a:r>
            <a:endParaRPr lang="fr-FR" sz="2000" b="1" dirty="0" smtClean="0">
              <a:latin typeface="Arial"/>
              <a:cs typeface="Arial"/>
            </a:endParaRPr>
          </a:p>
          <a:p>
            <a:pPr indent="-514350">
              <a:buClr>
                <a:srgbClr val="AA0000"/>
              </a:buClr>
              <a:defRPr/>
            </a:pPr>
            <a:endParaRPr lang="fr-FR" sz="1000" b="1" dirty="0" smtClean="0">
              <a:latin typeface="Arial"/>
              <a:cs typeface="Arial"/>
            </a:endParaRPr>
          </a:p>
          <a:p>
            <a:pPr marL="360000" indent="-360000">
              <a:buClr>
                <a:srgbClr val="AA0000"/>
              </a:buClr>
              <a:defRPr/>
            </a:pPr>
            <a:r>
              <a:rPr lang="fr-FR" sz="2400" b="1" dirty="0" smtClean="0">
                <a:latin typeface="Arial"/>
                <a:cs typeface="Arial"/>
              </a:rPr>
              <a:t>	</a:t>
            </a:r>
            <a:r>
              <a:rPr lang="fr-FR" sz="2400" dirty="0" smtClean="0">
                <a:latin typeface="Arial"/>
                <a:cs typeface="Arial"/>
              </a:rPr>
              <a:t>Afin d’assurer la mise en œuvre des compétences médicales, techniques et d’organisation nécessaire à la prévention des risques professionnels et à l’amélioration des conditions de travail, les services de santé au travail font appel à la :</a:t>
            </a:r>
          </a:p>
          <a:p>
            <a:pPr marL="1080000" indent="-514350">
              <a:spcBef>
                <a:spcPts val="200"/>
              </a:spcBef>
              <a:buClr>
                <a:srgbClr val="AA0000"/>
              </a:buClr>
              <a:buFont typeface="Wingdings" charset="2"/>
              <a:buChar char="ü"/>
              <a:defRPr/>
            </a:pPr>
            <a:r>
              <a:rPr lang="fr-FR" sz="2400" b="1" dirty="0" smtClean="0">
                <a:latin typeface="Arial"/>
                <a:cs typeface="Arial"/>
              </a:rPr>
              <a:t>compétence des organismes : CRAM, OPPBTP, Réseau de l’ANACT</a:t>
            </a:r>
          </a:p>
          <a:p>
            <a:pPr marL="1080000" indent="-514350">
              <a:spcBef>
                <a:spcPts val="200"/>
              </a:spcBef>
              <a:buClr>
                <a:srgbClr val="AA0000"/>
              </a:buClr>
              <a:buFont typeface="Wingdings" charset="2"/>
              <a:buChar char="ü"/>
              <a:defRPr/>
            </a:pPr>
            <a:r>
              <a:rPr lang="fr-FR" sz="2400" b="1" dirty="0" smtClean="0">
                <a:latin typeface="Arial"/>
                <a:cs typeface="Arial"/>
              </a:rPr>
              <a:t>compétence en intervenant prévention des risques professionnels (IPRP) agréés par les organismes ci-dessus (personnes morales</a:t>
            </a:r>
            <a:r>
              <a:rPr lang="fr-FR" sz="2400" b="1" dirty="0" smtClean="0">
                <a:latin typeface="Arial"/>
                <a:cs typeface="Arial"/>
              </a:rPr>
              <a:t> </a:t>
            </a:r>
            <a:br>
              <a:rPr lang="fr-FR" sz="2400" b="1" dirty="0" smtClean="0">
                <a:latin typeface="Arial"/>
                <a:cs typeface="Arial"/>
              </a:rPr>
            </a:br>
            <a:r>
              <a:rPr lang="fr-FR" sz="2400" b="1" dirty="0" smtClean="0">
                <a:latin typeface="Arial"/>
                <a:cs typeface="Arial"/>
              </a:rPr>
              <a:t>ou </a:t>
            </a:r>
            <a:r>
              <a:rPr lang="fr-FR" sz="2400" b="1" dirty="0" smtClean="0">
                <a:latin typeface="Arial"/>
                <a:cs typeface="Arial"/>
              </a:rPr>
              <a:t>physiques)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ARACT</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209800"/>
            <a:ext cx="8229600" cy="2057400"/>
          </a:xfrm>
          <a:prstGeom prst="rect">
            <a:avLst/>
          </a:prstGeom>
          <a:noFill/>
        </p:spPr>
        <p:txBody>
          <a:bodyPr wrap="square" rtlCol="0" anchor="t">
            <a:noAutofit/>
          </a:bodyPr>
          <a:lstStyle/>
          <a:p>
            <a:pPr marL="514350" indent="-514350">
              <a:buClr>
                <a:srgbClr val="AA0000"/>
              </a:buClr>
              <a:buFont typeface="Wingdings" charset="2"/>
              <a:buChar char="ü"/>
              <a:defRPr/>
            </a:pPr>
            <a:r>
              <a:rPr lang="fr-FR" sz="3000" b="1" dirty="0" smtClean="0">
                <a:latin typeface="Arial"/>
                <a:cs typeface="Arial"/>
              </a:rPr>
              <a:t>Un interlocuteur privilégié dans le diagnostic et les pistes de résolution.</a:t>
            </a:r>
          </a:p>
          <a:p>
            <a:pPr marL="514350" indent="-514350">
              <a:buClr>
                <a:srgbClr val="AA0000"/>
              </a:buClr>
              <a:defRPr/>
            </a:pPr>
            <a:endParaRPr lang="fr-FR" sz="3000" b="1" dirty="0" smtClean="0">
              <a:latin typeface="Arial"/>
              <a:cs typeface="Arial"/>
            </a:endParaRPr>
          </a:p>
          <a:p>
            <a:pPr marL="514350" indent="-514350">
              <a:buClr>
                <a:srgbClr val="AA0000"/>
              </a:buClr>
              <a:buFont typeface="Wingdings" charset="2"/>
              <a:buChar char="ü"/>
              <a:defRPr/>
            </a:pPr>
            <a:r>
              <a:rPr lang="fr-FR" sz="3000" b="1" dirty="0" smtClean="0">
                <a:latin typeface="Arial"/>
                <a:cs typeface="Arial"/>
              </a:rPr>
              <a:t>Diagnostic court sur 5 jours, gratuit mais nécessite accord de l’employeur et des représentants du personnel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36000" y="0"/>
            <a:ext cx="9180000" cy="6885000"/>
          </a:xfrm>
        </p:spPr>
      </p:pic>
      <p:sp>
        <p:nvSpPr>
          <p:cNvPr id="2" name="Title 1"/>
          <p:cNvSpPr>
            <a:spLocks noGrp="1"/>
          </p:cNvSpPr>
          <p:nvPr>
            <p:ph type="title"/>
          </p:nvPr>
        </p:nvSpPr>
        <p:spPr>
          <a:xfrm>
            <a:off x="457200" y="457200"/>
            <a:ext cx="8305800" cy="1143000"/>
          </a:xfrm>
        </p:spPr>
        <p:txBody>
          <a:bodyPr wrap="square">
            <a:normAutofit fontScale="90000"/>
          </a:bodyPr>
          <a:lstStyle/>
          <a:p>
            <a:pPr algn="l"/>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LISTE DES CONSULTANTS EXPERTS CHSCT </a:t>
            </a:r>
            <a:r>
              <a:rPr lang="en-US" b="1"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disponibles</a:t>
            </a:r>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b="1"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sur</a:t>
            </a:r>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les sites </a:t>
            </a:r>
            <a:r>
              <a:rPr lang="en-US" b="1"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officiels</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895600"/>
            <a:ext cx="8229600" cy="2057400"/>
          </a:xfrm>
          <a:prstGeom prst="rect">
            <a:avLst/>
          </a:prstGeom>
          <a:noFill/>
        </p:spPr>
        <p:txBody>
          <a:bodyPr wrap="square" rtlCol="0" anchor="t">
            <a:noAutofit/>
          </a:bodyPr>
          <a:lstStyle/>
          <a:p>
            <a:pPr indent="-514350">
              <a:buClr>
                <a:srgbClr val="AA0000"/>
              </a:buClr>
              <a:defRPr/>
            </a:pPr>
            <a:r>
              <a:rPr lang="fr-FR" sz="3000" b="1" dirty="0" smtClean="0">
                <a:latin typeface="Arial"/>
                <a:cs typeface="Arial"/>
              </a:rPr>
              <a:t>Mais attention aux modalités et qualité des interventions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sz="42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CHEF D’ÉTABLISSEMENT</a:t>
            </a:r>
            <a:endParaRPr lang="en-US" sz="4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981200"/>
            <a:ext cx="8229600" cy="3352800"/>
          </a:xfrm>
          <a:prstGeom prst="rect">
            <a:avLst/>
          </a:prstGeom>
          <a:noFill/>
        </p:spPr>
        <p:txBody>
          <a:bodyPr wrap="square" rtlCol="0">
            <a:noAutofit/>
          </a:bodyPr>
          <a:lstStyle/>
          <a:p>
            <a:pPr marL="457200" indent="-457200">
              <a:lnSpc>
                <a:spcPts val="4000"/>
              </a:lnSpc>
              <a:spcAft>
                <a:spcPts val="600"/>
              </a:spcAft>
              <a:buClr>
                <a:srgbClr val="AA0000"/>
              </a:buClr>
            </a:pPr>
            <a:endParaRPr lang="fr-FR" sz="3000" b="1" dirty="0" smtClean="0">
              <a:latin typeface="Arial"/>
              <a:cs typeface="Arial"/>
            </a:endParaRPr>
          </a:p>
          <a:p>
            <a:pPr marL="457200" indent="-457200">
              <a:lnSpc>
                <a:spcPts val="4000"/>
              </a:lnSpc>
              <a:buClr>
                <a:srgbClr val="AA0000"/>
              </a:buClr>
              <a:buFont typeface="Wingdings" charset="2"/>
              <a:buChar char="ü"/>
            </a:pPr>
            <a:r>
              <a:rPr lang="fr-FR" sz="3000" b="1" dirty="0" smtClean="0">
                <a:latin typeface="Arial"/>
                <a:cs typeface="Arial"/>
              </a:rPr>
              <a:t>Il doit prendre les mesures nécessaires pour assurer la sécurité et protéger la santé physique et mentale des travailleurs (art. L.4121-1 du code du travail).</a:t>
            </a:r>
          </a:p>
          <a:p>
            <a:pPr marL="457200" indent="-457200">
              <a:lnSpc>
                <a:spcPts val="4000"/>
              </a:lnSpc>
              <a:spcAft>
                <a:spcPts val="600"/>
              </a:spcAft>
              <a:buClr>
                <a:srgbClr val="AA0000"/>
              </a:buClr>
            </a:pPr>
            <a:endParaRPr lang="en-US" sz="30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SUR RISQUE PSYCHOSOCIAL</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752600"/>
            <a:ext cx="8229600" cy="4686300"/>
          </a:xfrm>
          <a:prstGeom prst="rect">
            <a:avLst/>
          </a:prstGeom>
          <a:noFill/>
        </p:spPr>
        <p:txBody>
          <a:bodyPr wrap="square" rtlCol="0" anchor="t">
            <a:noAutofit/>
          </a:bodyPr>
          <a:lstStyle/>
          <a:p>
            <a:pPr lvl="1" indent="-457200">
              <a:buClr>
                <a:srgbClr val="AA0000"/>
              </a:buClr>
              <a:buFont typeface="Wingdings" charset="2"/>
              <a:buChar char="ü"/>
              <a:defRPr/>
            </a:pPr>
            <a:r>
              <a:rPr lang="fr-FR" sz="2800" b="1" dirty="0" smtClean="0">
                <a:latin typeface="Arial"/>
                <a:cs typeface="Arial"/>
              </a:rPr>
              <a:t>Plusieurs arrêts de jurisprudence ont validé l’intervention des experts CHSCT sur des questions de souffrance au travail.</a:t>
            </a:r>
          </a:p>
          <a:p>
            <a:pPr lvl="1" indent="-457200">
              <a:buClr>
                <a:srgbClr val="AA0000"/>
              </a:buClr>
              <a:buFont typeface="Wingdings" charset="2"/>
              <a:buChar char="ü"/>
              <a:defRPr/>
            </a:pPr>
            <a:r>
              <a:rPr lang="fr-FR" sz="2800" b="1" dirty="0" smtClean="0">
                <a:latin typeface="Arial"/>
                <a:cs typeface="Arial"/>
              </a:rPr>
              <a:t>5 juillet 1999, cour d’appel d’Aix en Provence</a:t>
            </a:r>
          </a:p>
          <a:p>
            <a:pPr lvl="1" indent="-457200">
              <a:buClr>
                <a:srgbClr val="AA0000"/>
              </a:buClr>
              <a:buFont typeface="Wingdings" charset="2"/>
              <a:buChar char="ü"/>
              <a:defRPr/>
            </a:pPr>
            <a:r>
              <a:rPr lang="fr-FR" sz="2800" b="1" dirty="0" smtClean="0">
                <a:latin typeface="Arial"/>
                <a:cs typeface="Arial"/>
              </a:rPr>
              <a:t>CRAM du sud est – CHSCT : condition de travail, danger pour la santé physique et morale des salariés. </a:t>
            </a:r>
          </a:p>
          <a:p>
            <a:pPr lvl="1" indent="-457200">
              <a:buClr>
                <a:srgbClr val="AA0000"/>
              </a:buClr>
              <a:buFont typeface="Wingdings" charset="2"/>
              <a:buChar char="ü"/>
              <a:defRPr/>
            </a:pPr>
            <a:r>
              <a:rPr lang="fr-FR" sz="2800" b="1" dirty="0" smtClean="0">
                <a:latin typeface="Arial"/>
                <a:cs typeface="Arial"/>
              </a:rPr>
              <a:t>Désignation d’un expert CHSCT externe fondée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EXEMPLE DE DÉRAPAGE</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485900"/>
            <a:ext cx="8229600" cy="4686300"/>
          </a:xfrm>
          <a:prstGeom prst="rect">
            <a:avLst/>
          </a:prstGeom>
          <a:noFill/>
        </p:spPr>
        <p:txBody>
          <a:bodyPr wrap="square" rtlCol="0" anchor="t">
            <a:noAutofit/>
          </a:bodyPr>
          <a:lstStyle/>
          <a:p>
            <a:pPr marL="457200" lvl="2" indent="-457200">
              <a:buClr>
                <a:srgbClr val="AA0000"/>
              </a:buClr>
              <a:buFont typeface="Wingdings" charset="2"/>
              <a:buChar char="ü"/>
              <a:defRPr/>
            </a:pPr>
            <a:r>
              <a:rPr lang="fr-FR" sz="2400" b="1" dirty="0" smtClean="0">
                <a:latin typeface="Arial"/>
                <a:cs typeface="Arial"/>
              </a:rPr>
              <a:t>Diagnostic des risques psychosociaux dans une entreprise, suite à l’intervention de l’inspecteur du travail, fait par un expert.</a:t>
            </a:r>
            <a:br>
              <a:rPr lang="fr-FR" sz="2400" b="1" dirty="0" smtClean="0">
                <a:latin typeface="Arial"/>
                <a:cs typeface="Arial"/>
              </a:rPr>
            </a:br>
            <a:r>
              <a:rPr lang="fr-FR" sz="2400" b="1" dirty="0" smtClean="0">
                <a:latin typeface="Arial"/>
                <a:cs typeface="Arial"/>
              </a:rPr>
              <a:t>Phrases tirée du rapport:</a:t>
            </a:r>
          </a:p>
          <a:p>
            <a:pPr marL="457200" lvl="2" indent="-457200">
              <a:buClr>
                <a:srgbClr val="AA0000"/>
              </a:buClr>
              <a:buFont typeface="Wingdings" charset="2"/>
              <a:buChar char="ü"/>
              <a:defRPr/>
            </a:pPr>
            <a:r>
              <a:rPr lang="fr-FR" sz="2400" b="1" dirty="0" smtClean="0">
                <a:latin typeface="Arial"/>
                <a:cs typeface="Arial"/>
              </a:rPr>
              <a:t>Pour les TMS</a:t>
            </a:r>
            <a:br>
              <a:rPr lang="fr-FR" sz="2400" b="1" dirty="0" smtClean="0">
                <a:latin typeface="Arial"/>
                <a:cs typeface="Arial"/>
              </a:rPr>
            </a:br>
            <a:r>
              <a:rPr lang="fr-FR" sz="2400" dirty="0" smtClean="0">
                <a:latin typeface="Arial"/>
                <a:cs typeface="Arial"/>
              </a:rPr>
              <a:t>« Certains salariés pratiquent des activités physiques (marche, piscine) pour ralentir les effets de ces troubles. D’autres n’y ont jamais pensé car cela ne fait pas partie de leurs habitudes de vie. On note que la majeure partie ne sachant pas nager se prive implicitement de</a:t>
            </a:r>
            <a:br>
              <a:rPr lang="fr-FR" sz="2400" dirty="0" smtClean="0">
                <a:latin typeface="Arial"/>
                <a:cs typeface="Arial"/>
              </a:rPr>
            </a:br>
            <a:r>
              <a:rPr lang="fr-FR" sz="2400" dirty="0" smtClean="0">
                <a:latin typeface="Arial"/>
                <a:cs typeface="Arial"/>
              </a:rPr>
              <a:t>cette détente. La forte féminisation amène</a:t>
            </a:r>
            <a:br>
              <a:rPr lang="fr-FR" sz="2400" dirty="0" smtClean="0">
                <a:latin typeface="Arial"/>
                <a:cs typeface="Arial"/>
              </a:rPr>
            </a:br>
            <a:r>
              <a:rPr lang="fr-FR" sz="2400" dirty="0" smtClean="0">
                <a:latin typeface="Arial"/>
                <a:cs typeface="Arial"/>
              </a:rPr>
              <a:t>l’absence de sports collectifs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EXEMPLE DE DÉRAPAGE</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485900"/>
            <a:ext cx="8229600" cy="4686300"/>
          </a:xfrm>
          <a:prstGeom prst="rect">
            <a:avLst/>
          </a:prstGeom>
          <a:noFill/>
        </p:spPr>
        <p:txBody>
          <a:bodyPr wrap="square" rtlCol="0" anchor="t">
            <a:noAutofit/>
          </a:bodyPr>
          <a:lstStyle/>
          <a:p>
            <a:pPr marL="457200" lvl="2" indent="-457200">
              <a:buClr>
                <a:srgbClr val="AA0000"/>
              </a:buClr>
              <a:defRPr/>
            </a:pPr>
            <a:r>
              <a:rPr lang="fr-FR" sz="3000" b="1" dirty="0" smtClean="0">
                <a:latin typeface="Arial"/>
                <a:cs typeface="Arial"/>
              </a:rPr>
              <a:t>« Féminité et hiérarchie»</a:t>
            </a:r>
          </a:p>
          <a:p>
            <a:pPr marL="720000" lvl="3" indent="-457200">
              <a:buClr>
                <a:srgbClr val="AA0000"/>
              </a:buClr>
              <a:buFont typeface="Wingdings" charset="2"/>
              <a:buChar char="ü"/>
              <a:defRPr/>
            </a:pPr>
            <a:r>
              <a:rPr lang="fr-FR" sz="2400" dirty="0" smtClean="0">
                <a:latin typeface="Arial"/>
                <a:cs typeface="Arial"/>
              </a:rPr>
              <a:t>« L’extrême sensibilité caractérielle de femmes proches des transformations hormonales de la ménopause fait le reste pour mieux cristalliser sur les chefs désignés »</a:t>
            </a:r>
          </a:p>
          <a:p>
            <a:pPr marL="720000" lvl="3" indent="-457200">
              <a:buClr>
                <a:srgbClr val="AA0000"/>
              </a:buClr>
              <a:buFont typeface="Wingdings" charset="2"/>
              <a:buChar char="ü"/>
              <a:defRPr/>
            </a:pPr>
            <a:r>
              <a:rPr lang="fr-FR" sz="2400" dirty="0" smtClean="0">
                <a:latin typeface="Arial"/>
                <a:cs typeface="Arial"/>
              </a:rPr>
              <a:t>« La faible mixité de l’atelier est évidemment de nature à favoriser les tensions hystériques et il est impossible d’introduire à ce jour une hétérogénéité d’équipe limitant rancœurs et jalousies. Aux troubles de la ménopause, s’ajoutent des troubles thyroïdiens, avec des dosages médicamenteux difficiles induisant fatigue, troubles du sommeil, sautes d’humeur et susceptibilité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EXEMPLE DE DÉRAPAGE</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057400"/>
            <a:ext cx="8229600" cy="2209800"/>
          </a:xfrm>
          <a:prstGeom prst="rect">
            <a:avLst/>
          </a:prstGeom>
          <a:noFill/>
        </p:spPr>
        <p:txBody>
          <a:bodyPr wrap="square" rtlCol="0" anchor="t">
            <a:noAutofit/>
          </a:bodyPr>
          <a:lstStyle/>
          <a:p>
            <a:pPr indent="-514350">
              <a:lnSpc>
                <a:spcPts val="3800"/>
              </a:lnSpc>
              <a:buClr>
                <a:srgbClr val="AA0000"/>
              </a:buClr>
              <a:defRPr/>
            </a:pPr>
            <a:r>
              <a:rPr lang="fr-FR" sz="3000" b="1" dirty="0" smtClean="0">
                <a:solidFill>
                  <a:srgbClr val="AA0000"/>
                </a:solidFill>
                <a:latin typeface="Arial"/>
                <a:cs typeface="Arial"/>
              </a:rPr>
              <a:t>Pour arrêts de travail trop nombreux:</a:t>
            </a:r>
          </a:p>
          <a:p>
            <a:pPr indent="-514350">
              <a:buClr>
                <a:srgbClr val="AA0000"/>
              </a:buClr>
              <a:defRPr/>
            </a:pPr>
            <a:endParaRPr lang="fr-FR" sz="1500" b="1" dirty="0" smtClean="0">
              <a:latin typeface="Arial"/>
              <a:cs typeface="Arial"/>
            </a:endParaRPr>
          </a:p>
          <a:p>
            <a:pPr marL="514800" lvl="1">
              <a:buClr>
                <a:srgbClr val="AA0000"/>
              </a:buClr>
              <a:defRPr/>
            </a:pPr>
            <a:r>
              <a:rPr lang="fr-FR" sz="3000" b="1" dirty="0" smtClean="0">
                <a:latin typeface="Arial"/>
                <a:cs typeface="Arial"/>
              </a:rPr>
              <a:t>« L’effondrement de la pratique religieuse n’étant relayée dans les populations à faible niveau culturel par aucune lecture à caractère</a:t>
            </a:r>
          </a:p>
          <a:p>
            <a:pPr marL="514800" lvl="1">
              <a:buClr>
                <a:srgbClr val="AA0000"/>
              </a:buClr>
              <a:defRPr/>
            </a:pPr>
            <a:r>
              <a:rPr lang="fr-FR" sz="3000" b="1" dirty="0" smtClean="0">
                <a:latin typeface="Arial"/>
                <a:cs typeface="Arial"/>
              </a:rPr>
              <a:t>métaphysique, </a:t>
            </a:r>
            <a:r>
              <a:rPr lang="fr-FR" sz="3000" b="1" dirty="0" err="1" smtClean="0">
                <a:latin typeface="Arial"/>
                <a:cs typeface="Arial"/>
              </a:rPr>
              <a:t>etc</a:t>
            </a:r>
            <a:r>
              <a:rPr lang="fr-FR" sz="3000" b="1" dirty="0" smtClean="0">
                <a:latin typeface="Arial"/>
                <a:cs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sz="38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AUTRE EXEMPLE DE DÉRAPAGE</a:t>
            </a:r>
            <a:endParaRPr lang="en-US" sz="38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981200"/>
            <a:ext cx="8229600" cy="4686300"/>
          </a:xfrm>
          <a:prstGeom prst="rect">
            <a:avLst/>
          </a:prstGeom>
          <a:noFill/>
        </p:spPr>
        <p:txBody>
          <a:bodyPr wrap="square" rtlCol="0" anchor="t">
            <a:noAutofit/>
          </a:bodyPr>
          <a:lstStyle/>
          <a:p>
            <a:pPr lvl="1" indent="-457200">
              <a:buClr>
                <a:srgbClr val="AA0000"/>
              </a:buClr>
              <a:buFont typeface="Wingdings" charset="2"/>
              <a:buChar char="ü"/>
              <a:defRPr/>
            </a:pPr>
            <a:r>
              <a:rPr lang="fr-FR" sz="3000" b="1" dirty="0" smtClean="0">
                <a:latin typeface="Arial"/>
                <a:cs typeface="Arial"/>
              </a:rPr>
              <a:t>IPRP envoyé par personne morale, pour évaluation des risques psychosociaux dans une entreprise suite à suspicion de harcèlement moral (entreprise de 8 salariés)</a:t>
            </a:r>
          </a:p>
          <a:p>
            <a:pPr lvl="1" indent="-457200">
              <a:buClr>
                <a:srgbClr val="AA0000"/>
              </a:buClr>
              <a:buFont typeface="Wingdings" charset="2"/>
              <a:buChar char="ü"/>
              <a:defRPr/>
            </a:pPr>
            <a:endParaRPr lang="fr-FR" sz="3000" b="1" dirty="0" smtClean="0">
              <a:latin typeface="Arial"/>
              <a:cs typeface="Arial"/>
            </a:endParaRPr>
          </a:p>
          <a:p>
            <a:pPr lvl="1" indent="-457200">
              <a:buClr>
                <a:srgbClr val="AA0000"/>
              </a:buClr>
              <a:buFont typeface="Wingdings" charset="2"/>
              <a:buChar char="ü"/>
              <a:defRPr/>
            </a:pPr>
            <a:r>
              <a:rPr lang="fr-FR" sz="3000" b="1" dirty="0" smtClean="0">
                <a:latin typeface="Arial"/>
                <a:cs typeface="Arial"/>
              </a:rPr>
              <a:t>Rapport de 2 pages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7" name="TextBox 6"/>
          <p:cNvSpPr txBox="1"/>
          <p:nvPr/>
        </p:nvSpPr>
        <p:spPr>
          <a:xfrm>
            <a:off x="457200" y="723900"/>
            <a:ext cx="8229600" cy="4686300"/>
          </a:xfrm>
          <a:prstGeom prst="rect">
            <a:avLst/>
          </a:prstGeom>
          <a:noFill/>
        </p:spPr>
        <p:txBody>
          <a:bodyPr wrap="square" rtlCol="0" anchor="t">
            <a:noAutofit/>
          </a:bodyPr>
          <a:lstStyle/>
          <a:p>
            <a:pPr lvl="1" indent="-457200">
              <a:buClr>
                <a:srgbClr val="AA0000"/>
              </a:buClr>
              <a:defRPr/>
            </a:pPr>
            <a:r>
              <a:rPr lang="fr-FR" sz="3000" b="1" dirty="0" smtClean="0">
                <a:latin typeface="Arial"/>
                <a:cs typeface="Arial"/>
              </a:rPr>
              <a:t>Conclusion du rapport</a:t>
            </a:r>
          </a:p>
          <a:p>
            <a:pPr lvl="1" indent="-457200">
              <a:buClr>
                <a:srgbClr val="AA0000"/>
              </a:buClr>
              <a:defRPr/>
            </a:pPr>
            <a:endParaRPr lang="fr-FR" sz="2400" b="1" dirty="0" smtClean="0">
              <a:latin typeface="Arial"/>
              <a:cs typeface="Arial"/>
            </a:endParaRPr>
          </a:p>
          <a:p>
            <a:pPr lvl="1" indent="-457200">
              <a:buClr>
                <a:srgbClr val="AA0000"/>
              </a:buClr>
              <a:buFont typeface="Wingdings" charset="2"/>
              <a:buChar char="ü"/>
              <a:defRPr/>
            </a:pPr>
            <a:r>
              <a:rPr lang="fr-FR" sz="2400" b="1" dirty="0" smtClean="0">
                <a:latin typeface="Arial"/>
                <a:cs typeface="Arial"/>
              </a:rPr>
              <a:t>« Je peux affirmer que je n’ai rencontré aucune personne suicidaire, ni aucune personne présentant des risques de harcèlement, ni aucun sentiment de harcèlement »</a:t>
            </a:r>
          </a:p>
          <a:p>
            <a:pPr lvl="1" indent="-457200">
              <a:buClr>
                <a:srgbClr val="AA0000"/>
              </a:buClr>
              <a:defRPr/>
            </a:pPr>
            <a:endParaRPr lang="fr-FR" sz="1000" b="1" dirty="0" smtClean="0">
              <a:latin typeface="Arial"/>
              <a:cs typeface="Arial"/>
            </a:endParaRPr>
          </a:p>
          <a:p>
            <a:pPr lvl="1" indent="-457200">
              <a:buClr>
                <a:srgbClr val="AA0000"/>
              </a:buClr>
              <a:buFont typeface="Wingdings" charset="2"/>
              <a:buChar char="ü"/>
              <a:defRPr/>
            </a:pPr>
            <a:r>
              <a:rPr lang="fr-FR" sz="2400" b="1" dirty="0" smtClean="0">
                <a:latin typeface="Arial"/>
                <a:cs typeface="Arial"/>
              </a:rPr>
              <a:t>« Par contre, l’employé en arrêt maladie est indiscutablement problématique.</a:t>
            </a:r>
            <a:r>
              <a:rPr lang="fr-FR" sz="2400" b="1" dirty="0" smtClean="0">
                <a:latin typeface="Arial"/>
                <a:cs typeface="Arial"/>
              </a:rPr>
              <a:t> A </a:t>
            </a:r>
            <a:r>
              <a:rPr lang="fr-FR" sz="2400" b="1" dirty="0" smtClean="0">
                <a:latin typeface="Arial"/>
                <a:cs typeface="Arial"/>
              </a:rPr>
              <a:t>mon avis sa méfiance relève de problèmes psychiatriques »</a:t>
            </a:r>
          </a:p>
          <a:p>
            <a:pPr lvl="1" indent="-457200">
              <a:buClr>
                <a:srgbClr val="AA0000"/>
              </a:buClr>
              <a:defRPr/>
            </a:pPr>
            <a:endParaRPr lang="fr-FR" sz="1000" b="1" dirty="0" smtClean="0">
              <a:latin typeface="Arial"/>
              <a:cs typeface="Arial"/>
            </a:endParaRPr>
          </a:p>
          <a:p>
            <a:pPr lvl="1" indent="-457200">
              <a:buClr>
                <a:srgbClr val="AA0000"/>
              </a:buClr>
              <a:buFont typeface="Wingdings" charset="2"/>
              <a:buChar char="ü"/>
              <a:defRPr/>
            </a:pPr>
            <a:r>
              <a:rPr lang="fr-FR" sz="2400" b="1" dirty="0" smtClean="0">
                <a:latin typeface="Arial"/>
                <a:cs typeface="Arial"/>
              </a:rPr>
              <a:t>« La direction s’est montrée affectée et étonnée de l’attitude de l’inspectrice du travail, je partage son étonnement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QUESTIONS ACTUELLES</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562100"/>
            <a:ext cx="8229600" cy="4686300"/>
          </a:xfrm>
          <a:prstGeom prst="rect">
            <a:avLst/>
          </a:prstGeom>
          <a:noFill/>
        </p:spPr>
        <p:txBody>
          <a:bodyPr wrap="square" rtlCol="0" anchor="t">
            <a:noAutofit/>
          </a:bodyPr>
          <a:lstStyle/>
          <a:p>
            <a:pPr lvl="1" indent="-457200">
              <a:buClr>
                <a:srgbClr val="AA0000"/>
              </a:buClr>
              <a:defRPr/>
            </a:pPr>
            <a:r>
              <a:rPr lang="fr-FR" sz="3000" b="1" dirty="0" smtClean="0">
                <a:latin typeface="Arial"/>
                <a:cs typeface="Arial"/>
              </a:rPr>
              <a:t>Les tickets psy :</a:t>
            </a:r>
          </a:p>
          <a:p>
            <a:pPr lvl="1" indent="-457200">
              <a:buClr>
                <a:srgbClr val="AA0000"/>
              </a:buClr>
              <a:defRPr/>
            </a:pPr>
            <a:endParaRPr lang="fr-FR" sz="1500" b="1" dirty="0" smtClean="0">
              <a:latin typeface="Arial"/>
              <a:cs typeface="Arial"/>
            </a:endParaRPr>
          </a:p>
          <a:p>
            <a:pPr marL="720000" lvl="2" indent="-457200">
              <a:buClr>
                <a:srgbClr val="AA0000"/>
              </a:buClr>
              <a:buFont typeface="Wingdings" charset="2"/>
              <a:buChar char="ü"/>
              <a:defRPr/>
            </a:pPr>
            <a:r>
              <a:rPr lang="fr-FR" sz="2400" b="1" dirty="0" smtClean="0">
                <a:latin typeface="Arial"/>
                <a:cs typeface="Arial"/>
              </a:rPr>
              <a:t>distribué par le médecin du travail, 10 séances au maximum prises en charge par l’employeur</a:t>
            </a:r>
          </a:p>
          <a:p>
            <a:pPr marL="720000" lvl="2" indent="-457200">
              <a:buClr>
                <a:srgbClr val="AA0000"/>
              </a:buClr>
              <a:defRPr/>
            </a:pPr>
            <a:endParaRPr lang="fr-FR" sz="1000" b="1" dirty="0" smtClean="0">
              <a:latin typeface="Arial"/>
              <a:cs typeface="Arial"/>
            </a:endParaRPr>
          </a:p>
          <a:p>
            <a:pPr marL="720000" lvl="2" indent="-457200">
              <a:buClr>
                <a:srgbClr val="AA0000"/>
              </a:buClr>
              <a:buFont typeface="Wingdings" charset="2"/>
              <a:buChar char="ü"/>
              <a:defRPr/>
            </a:pPr>
            <a:r>
              <a:rPr lang="fr-FR" sz="2400" b="1" dirty="0" smtClean="0">
                <a:latin typeface="Arial"/>
                <a:cs typeface="Arial"/>
              </a:rPr>
              <a:t>CNOM (section éthique et déontologie):</a:t>
            </a:r>
          </a:p>
          <a:p>
            <a:pPr marL="720000" lvl="2" indent="-457200">
              <a:buClr>
                <a:srgbClr val="AA0000"/>
              </a:buClr>
              <a:defRPr/>
            </a:pPr>
            <a:endParaRPr lang="fr-FR" sz="1000" b="1" dirty="0" smtClean="0">
              <a:latin typeface="Arial"/>
              <a:cs typeface="Arial"/>
            </a:endParaRPr>
          </a:p>
          <a:p>
            <a:pPr marL="720000" lvl="2" indent="-457200">
              <a:buClr>
                <a:srgbClr val="AA0000"/>
              </a:buClr>
              <a:buFont typeface="Wingdings" charset="2"/>
              <a:buChar char="ü"/>
              <a:defRPr/>
            </a:pPr>
            <a:r>
              <a:rPr lang="fr-FR" sz="2400" b="1" dirty="0" smtClean="0">
                <a:latin typeface="Arial"/>
                <a:cs typeface="Arial"/>
              </a:rPr>
              <a:t>« la médecine n’est pas un commerce »</a:t>
            </a:r>
          </a:p>
          <a:p>
            <a:pPr marL="720000" lvl="2" indent="-457200">
              <a:buClr>
                <a:srgbClr val="AA0000"/>
              </a:buClr>
              <a:defRPr/>
            </a:pPr>
            <a:r>
              <a:rPr lang="fr-FR" sz="1000" b="1" dirty="0" smtClean="0">
                <a:latin typeface="Arial"/>
                <a:cs typeface="Arial"/>
              </a:rPr>
              <a:t>  </a:t>
            </a:r>
          </a:p>
          <a:p>
            <a:pPr marL="720000" lvl="2" indent="-457200">
              <a:buClr>
                <a:srgbClr val="AA0000"/>
              </a:buClr>
              <a:buFont typeface="Wingdings" charset="2"/>
              <a:buChar char="ü"/>
              <a:defRPr/>
            </a:pPr>
            <a:r>
              <a:rPr lang="fr-FR" sz="2400" b="1" dirty="0" smtClean="0">
                <a:latin typeface="Arial"/>
                <a:cs typeface="Arial"/>
              </a:rPr>
              <a:t>« la médecine n’est pas chargée du bien être de la société mais de traiter des gens qui présentent une pathologie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76200"/>
            <a:ext cx="8305800" cy="1143000"/>
          </a:xfrm>
        </p:spPr>
        <p:txBody>
          <a:bodyPr wrap="square">
            <a:normAutofit/>
          </a:bodyPr>
          <a:lstStyle/>
          <a:p>
            <a:pPr algn="l"/>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QUESTIONS ACTUELLES</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914400"/>
            <a:ext cx="8229600" cy="4686300"/>
          </a:xfrm>
          <a:prstGeom prst="rect">
            <a:avLst/>
          </a:prstGeom>
          <a:noFill/>
        </p:spPr>
        <p:txBody>
          <a:bodyPr wrap="square" rtlCol="0" anchor="t">
            <a:noAutofit/>
          </a:bodyPr>
          <a:lstStyle/>
          <a:p>
            <a:pPr marL="0" lvl="1" indent="-457200">
              <a:lnSpc>
                <a:spcPts val="3400"/>
              </a:lnSpc>
              <a:buClr>
                <a:srgbClr val="AA0000"/>
              </a:buClr>
              <a:defRPr/>
            </a:pPr>
            <a:r>
              <a:rPr lang="fr-FR" sz="3000" b="1" spc="-150" dirty="0" smtClean="0">
                <a:latin typeface="Arial"/>
                <a:cs typeface="Arial"/>
              </a:rPr>
              <a:t>Principe de CNOM sur les dispositifs de prise en charge des risques psychosociaux (24/10/08)</a:t>
            </a:r>
          </a:p>
          <a:p>
            <a:pPr marL="0" lvl="1" indent="-457200">
              <a:buClr>
                <a:srgbClr val="AA0000"/>
              </a:buClr>
              <a:defRPr/>
            </a:pPr>
            <a:endParaRPr lang="fr-FR" sz="1000" b="1" spc="-150" dirty="0" smtClean="0">
              <a:latin typeface="Arial"/>
              <a:cs typeface="Arial"/>
            </a:endParaRPr>
          </a:p>
          <a:p>
            <a:pPr marL="360000" lvl="2" indent="-360000">
              <a:buClr>
                <a:srgbClr val="AA0000"/>
              </a:buClr>
              <a:buFont typeface="Wingdings" charset="2"/>
              <a:buChar char="ü"/>
              <a:defRPr/>
            </a:pPr>
            <a:r>
              <a:rPr lang="fr-FR" sz="2200" dirty="0" smtClean="0">
                <a:latin typeface="Arial"/>
                <a:cs typeface="Arial"/>
              </a:rPr>
              <a:t>L’écoute d’un salarié en détresse est un acte médical qui entre totalement dans le champ de compétence du médecin du travail</a:t>
            </a:r>
          </a:p>
          <a:p>
            <a:pPr marL="360000" lvl="2" indent="-360000">
              <a:buClr>
                <a:srgbClr val="AA0000"/>
              </a:buClr>
              <a:buFont typeface="Wingdings" charset="2"/>
              <a:buChar char="ü"/>
              <a:defRPr/>
            </a:pPr>
            <a:r>
              <a:rPr lang="fr-FR" sz="2200" dirty="0" smtClean="0">
                <a:latin typeface="Arial"/>
                <a:cs typeface="Arial"/>
              </a:rPr>
              <a:t>Le médecin écoutant est le primo interlocuteur</a:t>
            </a:r>
          </a:p>
          <a:p>
            <a:pPr marL="360000" lvl="2" indent="-360000">
              <a:buClr>
                <a:srgbClr val="AA0000"/>
              </a:buClr>
              <a:buFont typeface="Wingdings" charset="2"/>
              <a:buChar char="ü"/>
              <a:defRPr/>
            </a:pPr>
            <a:r>
              <a:rPr lang="fr-FR" sz="2200" dirty="0" smtClean="0">
                <a:latin typeface="Arial"/>
                <a:cs typeface="Arial"/>
              </a:rPr>
              <a:t>L’orientation se fait avec l’accord du salarié</a:t>
            </a:r>
          </a:p>
          <a:p>
            <a:pPr marL="360000" lvl="2" indent="-360000">
              <a:buClr>
                <a:srgbClr val="AA0000"/>
              </a:buClr>
              <a:buFont typeface="Wingdings" charset="2"/>
              <a:buChar char="ü"/>
              <a:defRPr/>
            </a:pPr>
            <a:r>
              <a:rPr lang="fr-FR" sz="2200" dirty="0" smtClean="0">
                <a:latin typeface="Arial"/>
                <a:cs typeface="Arial"/>
              </a:rPr>
              <a:t>La décision du salarié est libre et </a:t>
            </a:r>
            <a:r>
              <a:rPr lang="fr-FR" sz="2200" dirty="0" err="1" smtClean="0">
                <a:latin typeface="Arial"/>
                <a:cs typeface="Arial"/>
              </a:rPr>
              <a:t>anonymisée</a:t>
            </a:r>
            <a:r>
              <a:rPr lang="fr-FR" sz="2200" dirty="0" smtClean="0">
                <a:latin typeface="Arial"/>
                <a:cs typeface="Arial"/>
              </a:rPr>
              <a:t> vis-à-vis de l’employeur, l’entreprise ne pouvant en tirer une quelconque conclusion ou sanction du refus par le salarié de consulter le médecin écoutant</a:t>
            </a:r>
          </a:p>
          <a:p>
            <a:pPr marL="360000" lvl="2" indent="-360000">
              <a:buClr>
                <a:srgbClr val="AA0000"/>
              </a:buClr>
              <a:buFont typeface="Wingdings" charset="2"/>
              <a:buChar char="ü"/>
              <a:defRPr/>
            </a:pPr>
            <a:r>
              <a:rPr lang="fr-FR" sz="2200" dirty="0" smtClean="0">
                <a:latin typeface="Arial"/>
                <a:cs typeface="Arial"/>
              </a:rPr>
              <a:t>Tout ce qui relève de l’entretien du salarié avec le médecin du travail</a:t>
            </a:r>
            <a:r>
              <a:rPr lang="fr-FR" sz="2200" dirty="0" smtClean="0">
                <a:latin typeface="Arial"/>
                <a:cs typeface="Arial"/>
              </a:rPr>
              <a:t> ou </a:t>
            </a:r>
            <a:r>
              <a:rPr lang="fr-FR" sz="2200" dirty="0" smtClean="0">
                <a:latin typeface="Arial"/>
                <a:cs typeface="Arial"/>
              </a:rPr>
              <a:t>le médecin écoutant est couvert par le secret médical et fait l’objet de mention dans le dossier médical</a:t>
            </a:r>
            <a:br>
              <a:rPr lang="fr-FR" sz="2200" dirty="0" smtClean="0">
                <a:latin typeface="Arial"/>
                <a:cs typeface="Arial"/>
              </a:rPr>
            </a:br>
            <a:r>
              <a:rPr lang="fr-FR" sz="2200" dirty="0" smtClean="0">
                <a:latin typeface="Arial"/>
                <a:cs typeface="Arial"/>
              </a:rPr>
              <a:t>(du médecin du travail et du médecin écoutant)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end page.png_effected.png"/>
          <p:cNvPicPr>
            <a:picLocks noGrp="1" noChangeAspect="1"/>
          </p:cNvPicPr>
          <p:nvPr>
            <p:ph idx="1"/>
          </p:nvPr>
        </p:nvPicPr>
        <p:blipFill>
          <a:blip r:embed="rId3"/>
          <a:stretch>
            <a:fillRect/>
          </a:stretch>
        </p:blipFill>
        <p:spPr>
          <a:xfrm>
            <a:off x="0" y="0"/>
            <a:ext cx="9180000" cy="6885000"/>
          </a:xfrm>
        </p:spPr>
      </p:pic>
      <p:sp>
        <p:nvSpPr>
          <p:cNvPr id="7" name="TextBox 6"/>
          <p:cNvSpPr txBox="1"/>
          <p:nvPr/>
        </p:nvSpPr>
        <p:spPr>
          <a:xfrm>
            <a:off x="457200" y="2819400"/>
            <a:ext cx="8305800" cy="1684564"/>
          </a:xfrm>
          <a:prstGeom prst="rect">
            <a:avLst/>
          </a:prstGeom>
          <a:noFill/>
        </p:spPr>
        <p:txBody>
          <a:bodyPr wrap="square" rtlCol="0">
            <a:noAutofit/>
          </a:bodyPr>
          <a:lstStyle/>
          <a:p>
            <a:pPr algn="ctr">
              <a:lnSpc>
                <a:spcPct val="90000"/>
              </a:lnSpc>
              <a:buClr>
                <a:srgbClr val="AA0000"/>
              </a:buClr>
            </a:pPr>
            <a:r>
              <a:rPr lang="fr-FR" sz="3000" b="1" dirty="0" smtClean="0">
                <a:latin typeface="Arial"/>
                <a:cs typeface="Arial"/>
              </a:rPr>
              <a:t>Retrouvez l’intégralité du contenu</a:t>
            </a:r>
          </a:p>
          <a:p>
            <a:pPr algn="ctr">
              <a:lnSpc>
                <a:spcPct val="90000"/>
              </a:lnSpc>
              <a:buClr>
                <a:srgbClr val="AA0000"/>
              </a:buClr>
            </a:pPr>
            <a:r>
              <a:rPr lang="fr-FR" sz="3000" b="1" dirty="0" smtClean="0">
                <a:latin typeface="Arial"/>
                <a:cs typeface="Arial"/>
              </a:rPr>
              <a:t>Souffrance &amp; Travail sur</a:t>
            </a:r>
            <a:endParaRPr lang="fr-FR" sz="1500" b="1" dirty="0" smtClean="0">
              <a:latin typeface="Arial"/>
              <a:cs typeface="Arial"/>
            </a:endParaRPr>
          </a:p>
          <a:p>
            <a:pPr algn="ctr">
              <a:lnSpc>
                <a:spcPct val="90000"/>
              </a:lnSpc>
              <a:buClr>
                <a:srgbClr val="AA0000"/>
              </a:buClr>
            </a:pPr>
            <a:endParaRPr lang="fr-FR" sz="1500" b="1" dirty="0" smtClean="0">
              <a:latin typeface="Arial"/>
              <a:cs typeface="Arial"/>
            </a:endParaRPr>
          </a:p>
          <a:p>
            <a:pPr algn="ctr">
              <a:lnSpc>
                <a:spcPct val="90000"/>
              </a:lnSpc>
              <a:buClr>
                <a:srgbClr val="AA0000"/>
              </a:buClr>
            </a:pPr>
            <a:r>
              <a:rPr lang="fr-FR" sz="3000" b="1" dirty="0" err="1" smtClean="0">
                <a:latin typeface="Arial"/>
                <a:cs typeface="Arial"/>
              </a:rPr>
              <a:t>www</a:t>
            </a:r>
            <a:r>
              <a:rPr lang="fr-FR" sz="3000" b="1" dirty="0" err="1" smtClean="0">
                <a:solidFill>
                  <a:srgbClr val="AA0000"/>
                </a:solidFill>
                <a:latin typeface="Arial"/>
                <a:cs typeface="Arial"/>
              </a:rPr>
              <a:t>.souffrance-</a:t>
            </a:r>
            <a:r>
              <a:rPr lang="fr-FR" sz="3000" b="1" dirty="0" err="1" smtClean="0">
                <a:latin typeface="Arial"/>
                <a:cs typeface="Arial"/>
              </a:rPr>
              <a:t>et</a:t>
            </a:r>
            <a:r>
              <a:rPr lang="fr-FR" sz="3000" b="1" dirty="0" err="1" smtClean="0">
                <a:solidFill>
                  <a:srgbClr val="AA0000"/>
                </a:solidFill>
                <a:latin typeface="Arial"/>
                <a:cs typeface="Arial"/>
              </a:rPr>
              <a:t>-travail.</a:t>
            </a:r>
            <a:r>
              <a:rPr lang="fr-FR" sz="3000" b="1" dirty="0" err="1" smtClean="0">
                <a:latin typeface="Arial"/>
                <a:cs typeface="Arial"/>
              </a:rPr>
              <a:t>com</a:t>
            </a:r>
            <a:endParaRPr lang="fr-FR" sz="3000" b="1" dirty="0">
              <a:latin typeface="Arial"/>
              <a:cs typeface="Arial"/>
            </a:endParaRPr>
          </a:p>
        </p:txBody>
      </p:sp>
      <p:sp>
        <p:nvSpPr>
          <p:cNvPr id="10" name="TextBox 9"/>
          <p:cNvSpPr txBox="1"/>
          <p:nvPr/>
        </p:nvSpPr>
        <p:spPr>
          <a:xfrm>
            <a:off x="3429000" y="6336268"/>
            <a:ext cx="5334000" cy="369332"/>
          </a:xfrm>
          <a:prstGeom prst="rect">
            <a:avLst/>
          </a:prstGeom>
          <a:noFill/>
        </p:spPr>
        <p:txBody>
          <a:bodyPr wrap="square" rtlCol="0">
            <a:noAutofit/>
          </a:bodyPr>
          <a:lstStyle/>
          <a:p>
            <a:r>
              <a:rPr lang="en-US" sz="1600" b="1" i="1" spc="300" dirty="0" err="1">
                <a:effectLst>
                  <a:outerShdw blurRad="50800" dist="38100" dir="2700000">
                    <a:srgbClr val="000000">
                      <a:alpha val="43000"/>
                    </a:srgbClr>
                  </a:outerShdw>
                </a:effectLst>
                <a:latin typeface="Arial"/>
                <a:cs typeface="Arial"/>
              </a:rPr>
              <a:t>f</a:t>
            </a:r>
            <a:r>
              <a:rPr lang="en-US" sz="1600" b="1" i="1" spc="300" dirty="0" err="1" smtClean="0">
                <a:effectLst>
                  <a:outerShdw blurRad="50800" dist="38100" dir="2700000">
                    <a:srgbClr val="000000">
                      <a:alpha val="43000"/>
                    </a:srgbClr>
                  </a:outerShdw>
                </a:effectLst>
                <a:latin typeface="Arial"/>
                <a:cs typeface="Arial"/>
              </a:rPr>
              <a:t>acebook.com/Souffrance</a:t>
            </a:r>
            <a:r>
              <a:rPr lang="en-US" sz="1600" b="1" i="1" spc="300" dirty="0" err="1" smtClean="0">
                <a:solidFill>
                  <a:srgbClr val="AA0000"/>
                </a:solidFill>
                <a:effectLst>
                  <a:outerShdw blurRad="50800" dist="38100" dir="2700000">
                    <a:srgbClr val="000000">
                      <a:alpha val="43000"/>
                    </a:srgbClr>
                  </a:outerShdw>
                </a:effectLst>
                <a:latin typeface="Arial"/>
                <a:cs typeface="Arial"/>
              </a:rPr>
              <a:t>Et</a:t>
            </a:r>
            <a:r>
              <a:rPr lang="en-US" sz="1600" b="1" i="1" spc="300" dirty="0" err="1" smtClean="0">
                <a:effectLst>
                  <a:outerShdw blurRad="50800" dist="38100" dir="2700000">
                    <a:srgbClr val="000000">
                      <a:alpha val="43000"/>
                    </a:srgbClr>
                  </a:outerShdw>
                </a:effectLst>
                <a:latin typeface="Arial"/>
                <a:cs typeface="Arial"/>
              </a:rPr>
              <a:t>Travail</a:t>
            </a:r>
            <a:endParaRPr lang="en-US" sz="1600" b="1" i="1" spc="300" dirty="0">
              <a:effectLst>
                <a:outerShdw blurRad="50800" dist="38100" dir="2700000">
                  <a:srgbClr val="000000">
                    <a:alpha val="43000"/>
                  </a:srgbClr>
                </a:outerShdw>
              </a:effectLst>
              <a:latin typeface="Arial"/>
              <a:cs typeface="Arial"/>
            </a:endParaRPr>
          </a:p>
        </p:txBody>
      </p:sp>
      <p:pic>
        <p:nvPicPr>
          <p:cNvPr id="11" name="Picture 10" descr="facebook_logo.png"/>
          <p:cNvPicPr>
            <a:picLocks noChangeAspect="1"/>
          </p:cNvPicPr>
          <p:nvPr/>
        </p:nvPicPr>
        <p:blipFill>
          <a:blip r:embed="rId4"/>
          <a:stretch>
            <a:fillRect/>
          </a:stretch>
        </p:blipFill>
        <p:spPr>
          <a:xfrm>
            <a:off x="8163840" y="6043136"/>
            <a:ext cx="599160" cy="5979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3000"/>
                            </p:stCondLst>
                            <p:childTnLst>
                              <p:par>
                                <p:cTn id="15" presetID="18" presetClass="entr" presetSubtype="1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1000"/>
                                        <p:tgtEl>
                                          <p:spTgt spid="10"/>
                                        </p:tgtEl>
                                      </p:cBhvr>
                                    </p:animEffect>
                                  </p:childTnLst>
                                </p:cTn>
                              </p:par>
                            </p:childTnLst>
                          </p:cTn>
                        </p:par>
                        <p:par>
                          <p:cTn id="18" fill="hold">
                            <p:stCondLst>
                              <p:cond delay="4000"/>
                            </p:stCondLst>
                            <p:childTnLst>
                              <p:par>
                                <p:cTn id="19" presetID="53"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sz="42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CHEF D’ÉTABLISSEMENT</a:t>
            </a:r>
            <a:endParaRPr lang="en-US" sz="4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981200"/>
            <a:ext cx="8229600" cy="3352800"/>
          </a:xfrm>
          <a:prstGeom prst="rect">
            <a:avLst/>
          </a:prstGeom>
          <a:noFill/>
        </p:spPr>
        <p:txBody>
          <a:bodyPr wrap="square" rtlCol="0">
            <a:noAutofit/>
          </a:bodyPr>
          <a:lstStyle/>
          <a:p>
            <a:pPr marL="457200" indent="-457200">
              <a:buClr>
                <a:srgbClr val="AA0000"/>
              </a:buClr>
            </a:pPr>
            <a:r>
              <a:rPr lang="fr-FR" sz="3000" b="1" dirty="0" smtClean="0">
                <a:latin typeface="Arial"/>
                <a:cs typeface="Arial"/>
              </a:rPr>
              <a:t>Ces mesures comprennent :</a:t>
            </a:r>
          </a:p>
          <a:p>
            <a:pPr marL="457200" indent="-457200">
              <a:buClr>
                <a:srgbClr val="AA0000"/>
              </a:buClr>
            </a:pPr>
            <a:endParaRPr lang="fr-FR" sz="3000" b="1" dirty="0" smtClean="0">
              <a:latin typeface="Arial"/>
              <a:cs typeface="Arial"/>
            </a:endParaRPr>
          </a:p>
          <a:p>
            <a:pPr marL="514350" indent="-514350">
              <a:lnSpc>
                <a:spcPts val="4000"/>
              </a:lnSpc>
              <a:buClr>
                <a:srgbClr val="AA0000"/>
              </a:buClr>
              <a:buFont typeface="+mj-lt"/>
              <a:buAutoNum type="arabicPeriod"/>
            </a:pPr>
            <a:r>
              <a:rPr lang="fr-FR" sz="3000" b="1" dirty="0" smtClean="0">
                <a:latin typeface="Arial"/>
                <a:cs typeface="Arial"/>
              </a:rPr>
              <a:t>Des actions de prévention des risques professionnels</a:t>
            </a:r>
          </a:p>
          <a:p>
            <a:pPr marL="514350" indent="-514350">
              <a:lnSpc>
                <a:spcPts val="4000"/>
              </a:lnSpc>
              <a:buClr>
                <a:srgbClr val="AA0000"/>
              </a:buClr>
              <a:buFont typeface="+mj-lt"/>
              <a:buAutoNum type="arabicPeriod"/>
            </a:pPr>
            <a:r>
              <a:rPr lang="fr-FR" sz="3000" b="1" dirty="0" smtClean="0">
                <a:latin typeface="Arial"/>
                <a:cs typeface="Arial"/>
              </a:rPr>
              <a:t>Des actions d’information et de formation</a:t>
            </a:r>
          </a:p>
          <a:p>
            <a:pPr marL="514350" indent="-514350">
              <a:lnSpc>
                <a:spcPts val="4000"/>
              </a:lnSpc>
              <a:buClr>
                <a:srgbClr val="AA0000"/>
              </a:buClr>
              <a:buFont typeface="+mj-lt"/>
              <a:buAutoNum type="arabicPeriod"/>
            </a:pPr>
            <a:r>
              <a:rPr lang="fr-FR" sz="3000" b="1" dirty="0" smtClean="0">
                <a:latin typeface="Arial"/>
                <a:cs typeface="Arial"/>
              </a:rPr>
              <a:t>La mise en place d’une organisation et de moyens adaptés</a:t>
            </a:r>
          </a:p>
          <a:p>
            <a:pPr marL="457200" indent="-457200">
              <a:spcAft>
                <a:spcPts val="600"/>
              </a:spcAft>
              <a:buClr>
                <a:srgbClr val="AA0000"/>
              </a:buClr>
            </a:pPr>
            <a:endParaRPr lang="en-US" sz="30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sz="42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CHEF D’ÉTABLISSEMENT</a:t>
            </a:r>
            <a:endParaRPr lang="en-US" sz="4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981200"/>
            <a:ext cx="8229600" cy="3352800"/>
          </a:xfrm>
          <a:prstGeom prst="rect">
            <a:avLst/>
          </a:prstGeom>
          <a:noFill/>
        </p:spPr>
        <p:txBody>
          <a:bodyPr wrap="square" rtlCol="0" anchor="t">
            <a:noAutofit/>
          </a:bodyPr>
          <a:lstStyle/>
          <a:p>
            <a:pPr marL="457200" indent="-457200">
              <a:buClr>
                <a:srgbClr val="AA0000"/>
              </a:buClr>
            </a:pPr>
            <a:r>
              <a:rPr lang="fr-FR" sz="3000" b="1" dirty="0" smtClean="0">
                <a:latin typeface="Arial"/>
                <a:cs typeface="Arial"/>
              </a:rPr>
              <a:t>Article L. 4121-2 du code du travail</a:t>
            </a:r>
          </a:p>
          <a:p>
            <a:pPr indent="-457200">
              <a:buClr>
                <a:srgbClr val="AA0000"/>
              </a:buClr>
            </a:pPr>
            <a:r>
              <a:rPr lang="fr-FR" sz="3000" dirty="0" smtClean="0">
                <a:latin typeface="Arial"/>
                <a:cs typeface="Arial"/>
              </a:rPr>
              <a:t>L’employeur met en œuvre les mesures prévues à l’article L.4121-1 du code du travail sur le fondement des principes généraux :</a:t>
            </a:r>
            <a:br>
              <a:rPr lang="fr-FR" sz="3000" dirty="0" smtClean="0">
                <a:latin typeface="Arial"/>
                <a:cs typeface="Arial"/>
              </a:rPr>
            </a:br>
            <a:endParaRPr lang="fr-FR" sz="1000" dirty="0" smtClean="0">
              <a:latin typeface="Arial"/>
              <a:cs typeface="Arial"/>
            </a:endParaRPr>
          </a:p>
          <a:p>
            <a:pPr marL="514350" indent="-514350">
              <a:buClr>
                <a:srgbClr val="AA0000"/>
              </a:buClr>
              <a:buFont typeface="+mj-lt"/>
              <a:buAutoNum type="arabicPeriod"/>
            </a:pPr>
            <a:r>
              <a:rPr lang="fr-FR" sz="3000" b="1" dirty="0" smtClean="0">
                <a:latin typeface="Arial"/>
                <a:cs typeface="Arial"/>
              </a:rPr>
              <a:t>Eviter les risques</a:t>
            </a:r>
          </a:p>
          <a:p>
            <a:pPr marL="514350" indent="-514350">
              <a:buClr>
                <a:srgbClr val="AA0000"/>
              </a:buClr>
              <a:buFont typeface="+mj-lt"/>
              <a:buAutoNum type="arabicPeriod"/>
            </a:pPr>
            <a:r>
              <a:rPr lang="fr-FR" sz="3000" b="1" dirty="0" smtClean="0">
                <a:latin typeface="Arial"/>
                <a:cs typeface="Arial"/>
              </a:rPr>
              <a:t>Evaluer les risques qui ne peuvent être évités</a:t>
            </a:r>
          </a:p>
          <a:p>
            <a:pPr marL="514350" indent="-514350">
              <a:buClr>
                <a:srgbClr val="AA0000"/>
              </a:buClr>
              <a:buFont typeface="+mj-lt"/>
              <a:buAutoNum type="arabicPeriod"/>
            </a:pPr>
            <a:r>
              <a:rPr lang="fr-FR" sz="3000" b="1" dirty="0" smtClean="0">
                <a:latin typeface="Arial"/>
                <a:cs typeface="Arial"/>
              </a:rPr>
              <a:t>Adapter le travail à l’homme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sz="42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CHEF D’ÉTABLISSEMENT</a:t>
            </a:r>
            <a:endParaRPr lang="en-US" sz="4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981200"/>
            <a:ext cx="8229600" cy="3352800"/>
          </a:xfrm>
          <a:prstGeom prst="rect">
            <a:avLst/>
          </a:prstGeom>
          <a:noFill/>
        </p:spPr>
        <p:txBody>
          <a:bodyPr wrap="square" rtlCol="0" anchor="t">
            <a:noAutofit/>
          </a:bodyPr>
          <a:lstStyle/>
          <a:p>
            <a:pPr marL="57150" indent="-514350">
              <a:buClr>
                <a:srgbClr val="AA0000"/>
              </a:buClr>
              <a:buFont typeface="+mj-lt"/>
              <a:buAutoNum type="arabicPeriod" startAt="4"/>
            </a:pPr>
            <a:r>
              <a:rPr lang="fr-FR" sz="3000" b="1" dirty="0" smtClean="0">
                <a:latin typeface="Arial"/>
                <a:cs typeface="Arial"/>
              </a:rPr>
              <a:t>Planifier la prévention en y intégrant dans un ensemble cohérent, la technique, l’organisation du travail, les conditions de travail, les relations sociales et l’influence des facteurs ambiants notamment les risques liés au harcèlement moral, tels qu’ils sont définis à l’article L.1152-1 du code du travail.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sz="42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CHEF D’ÉTABLISSEMENT</a:t>
            </a:r>
            <a:endParaRPr lang="en-US" sz="4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981200"/>
            <a:ext cx="8229600" cy="3352800"/>
          </a:xfrm>
          <a:prstGeom prst="rect">
            <a:avLst/>
          </a:prstGeom>
          <a:noFill/>
        </p:spPr>
        <p:txBody>
          <a:bodyPr wrap="square" rtlCol="0" anchor="t">
            <a:noAutofit/>
          </a:bodyPr>
          <a:lstStyle/>
          <a:p>
            <a:pPr>
              <a:defRPr/>
            </a:pPr>
            <a:r>
              <a:rPr lang="fr-FR" sz="3200" b="1" dirty="0" smtClean="0">
                <a:latin typeface="Arial"/>
                <a:cs typeface="Arial"/>
              </a:rPr>
              <a:t>Art. R.4121-1 du code du travail</a:t>
            </a:r>
          </a:p>
          <a:p>
            <a:pPr>
              <a:defRPr/>
            </a:pPr>
            <a:endParaRPr lang="fr-FR" sz="2000" b="1" dirty="0" smtClean="0">
              <a:latin typeface="Arial"/>
              <a:cs typeface="Arial"/>
            </a:endParaRPr>
          </a:p>
          <a:p>
            <a:pPr>
              <a:defRPr/>
            </a:pPr>
            <a:r>
              <a:rPr lang="fr-FR" sz="3200" dirty="0" smtClean="0">
                <a:latin typeface="Arial"/>
                <a:cs typeface="Arial"/>
              </a:rPr>
              <a:t>L’employeur transcrit et met à jour dans un document unique les résultats de l’évaluation des risques pour la santé et la sécurité des travailleurs à laquelle il procède, en application de l’article L.4121-3 du code du travail.</a:t>
            </a:r>
            <a:endParaRPr lang="fr-FR" sz="32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sz="42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CHEF D’ÉTABLISSEMENT</a:t>
            </a:r>
            <a:endParaRPr lang="en-US" sz="4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600200"/>
            <a:ext cx="8229600" cy="3733800"/>
          </a:xfrm>
          <a:prstGeom prst="rect">
            <a:avLst/>
          </a:prstGeom>
          <a:noFill/>
        </p:spPr>
        <p:txBody>
          <a:bodyPr wrap="square" rtlCol="0" anchor="t">
            <a:noAutofit/>
          </a:bodyPr>
          <a:lstStyle/>
          <a:p>
            <a:pPr>
              <a:defRPr/>
            </a:pPr>
            <a:r>
              <a:rPr lang="fr-FR" sz="3000" b="1" dirty="0" smtClean="0">
                <a:latin typeface="Arial"/>
                <a:cs typeface="Arial"/>
              </a:rPr>
              <a:t>Article R.4121-2 du code du travail</a:t>
            </a:r>
          </a:p>
          <a:p>
            <a:pPr>
              <a:defRPr/>
            </a:pPr>
            <a:endParaRPr lang="fr-FR" sz="1000" dirty="0" smtClean="0">
              <a:latin typeface="Arial"/>
              <a:cs typeface="Arial"/>
            </a:endParaRPr>
          </a:p>
          <a:p>
            <a:pPr>
              <a:defRPr/>
            </a:pPr>
            <a:r>
              <a:rPr lang="fr-FR" sz="3000" dirty="0" smtClean="0">
                <a:latin typeface="Arial"/>
                <a:cs typeface="Arial"/>
              </a:rPr>
              <a:t>La mise à jour du document unique d’évaluation des risques est réalisée :</a:t>
            </a:r>
          </a:p>
          <a:p>
            <a:pPr marL="514350" indent="-514350">
              <a:buClr>
                <a:srgbClr val="AA0000"/>
              </a:buClr>
              <a:buFont typeface="+mj-lt"/>
              <a:buAutoNum type="arabicPeriod"/>
              <a:defRPr/>
            </a:pPr>
            <a:r>
              <a:rPr lang="fr-FR" sz="3000" b="1" dirty="0" smtClean="0">
                <a:latin typeface="Arial"/>
                <a:cs typeface="Arial"/>
              </a:rPr>
              <a:t>Au moins chaque année</a:t>
            </a:r>
          </a:p>
          <a:p>
            <a:pPr marL="514350" indent="-514350">
              <a:buClr>
                <a:srgbClr val="AA0000"/>
              </a:buClr>
              <a:buFont typeface="+mj-lt"/>
              <a:buAutoNum type="arabicPeriod"/>
              <a:defRPr/>
            </a:pPr>
            <a:r>
              <a:rPr lang="fr-FR" sz="3000" b="1" dirty="0" smtClean="0">
                <a:latin typeface="Arial"/>
                <a:cs typeface="Arial"/>
              </a:rPr>
              <a:t>Lors </a:t>
            </a:r>
            <a:r>
              <a:rPr lang="fr-FR" sz="3000" b="1" dirty="0" smtClean="0">
                <a:latin typeface="Arial"/>
                <a:cs typeface="Arial"/>
              </a:rPr>
              <a:t>d’un </a:t>
            </a:r>
            <a:r>
              <a:rPr lang="fr-FR" sz="3000" b="1" dirty="0" smtClean="0">
                <a:latin typeface="Arial"/>
                <a:cs typeface="Arial"/>
              </a:rPr>
              <a:t>aménagement modifiant les conditions de santé ou de sécurité</a:t>
            </a:r>
          </a:p>
          <a:p>
            <a:pPr marL="514350" indent="-514350">
              <a:buClr>
                <a:srgbClr val="AA0000"/>
              </a:buClr>
              <a:buFont typeface="+mj-lt"/>
              <a:buAutoNum type="arabicPeriod"/>
              <a:defRPr/>
            </a:pPr>
            <a:r>
              <a:rPr lang="fr-FR" sz="3000" b="1" dirty="0" smtClean="0">
                <a:latin typeface="Arial"/>
                <a:cs typeface="Arial"/>
              </a:rPr>
              <a:t>Lorsqu’une information supplémentaire intéressant l’évaluation d’un risque dans une unité de travail est recueillie.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Autofit/>
          </a:bodyPr>
          <a:lstStyle/>
          <a:p>
            <a:pPr algn="l"/>
            <a:r>
              <a:rPr lang="en-US" sz="26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EVALUATION DES RISQUES</a:t>
            </a:r>
            <a:br>
              <a:rPr lang="en-US" sz="26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6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FACTEURS DE RISQUE POUVANT CONDUIRE A LA SOUFFRANCE PSYCHOLOGIQUE AU TRAVAIL :</a:t>
            </a:r>
            <a:br>
              <a:rPr lang="en-US" sz="26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endParaRPr lang="en-US" sz="26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981200"/>
            <a:ext cx="8229600" cy="3733800"/>
          </a:xfrm>
          <a:prstGeom prst="rect">
            <a:avLst/>
          </a:prstGeom>
          <a:noFill/>
        </p:spPr>
        <p:txBody>
          <a:bodyPr wrap="square" rtlCol="0" anchor="t">
            <a:noAutofit/>
          </a:bodyPr>
          <a:lstStyle/>
          <a:p>
            <a:pPr marL="457200" indent="-457200">
              <a:buClr>
                <a:srgbClr val="AA0000"/>
              </a:buClr>
              <a:buFont typeface="Wingdings" charset="2"/>
              <a:buChar char="ü"/>
              <a:defRPr/>
            </a:pPr>
            <a:r>
              <a:rPr lang="fr-FR" sz="2000" b="1" dirty="0" smtClean="0">
                <a:latin typeface="Arial"/>
                <a:cs typeface="Arial"/>
              </a:rPr>
              <a:t>une culture organisationnelle qui passe sous silence ce type de comportement ou ne le reconnaît pas comme un problème </a:t>
            </a:r>
          </a:p>
          <a:p>
            <a:pPr marL="457200" indent="-457200">
              <a:buClr>
                <a:srgbClr val="AA0000"/>
              </a:buClr>
              <a:buFont typeface="Wingdings" charset="2"/>
              <a:buChar char="ü"/>
              <a:defRPr/>
            </a:pPr>
            <a:r>
              <a:rPr lang="fr-FR" sz="2000" b="1" dirty="0" smtClean="0">
                <a:latin typeface="Arial"/>
                <a:cs typeface="Arial"/>
              </a:rPr>
              <a:t>un changement soudain </a:t>
            </a:r>
            <a:r>
              <a:rPr lang="fr-FR" sz="2000" b="1" dirty="0" smtClean="0">
                <a:latin typeface="Arial"/>
                <a:cs typeface="Arial"/>
              </a:rPr>
              <a:t>d’organisation </a:t>
            </a:r>
            <a:r>
              <a:rPr lang="fr-FR" sz="2000" b="1" dirty="0" smtClean="0">
                <a:latin typeface="Arial"/>
                <a:cs typeface="Arial"/>
              </a:rPr>
              <a:t>du travail </a:t>
            </a:r>
          </a:p>
          <a:p>
            <a:pPr marL="457200" indent="-457200">
              <a:buClr>
                <a:srgbClr val="AA0000"/>
              </a:buClr>
              <a:buFont typeface="Wingdings" charset="2"/>
              <a:buChar char="ü"/>
              <a:defRPr/>
            </a:pPr>
            <a:r>
              <a:rPr lang="fr-FR" sz="2000" b="1" dirty="0" smtClean="0">
                <a:latin typeface="Arial"/>
                <a:cs typeface="Arial"/>
              </a:rPr>
              <a:t>un emploi précaire </a:t>
            </a:r>
          </a:p>
          <a:p>
            <a:pPr marL="457200" indent="-457200">
              <a:buClr>
                <a:srgbClr val="AA0000"/>
              </a:buClr>
              <a:buFont typeface="Wingdings" charset="2"/>
              <a:buChar char="ü"/>
              <a:defRPr/>
            </a:pPr>
            <a:r>
              <a:rPr lang="fr-FR" sz="2000" b="1" dirty="0" smtClean="0">
                <a:latin typeface="Arial"/>
                <a:cs typeface="Arial"/>
              </a:rPr>
              <a:t>des mauvais rapports entre le personnel et la hiérarchie, un faible niveau de satisfaction de la direction </a:t>
            </a:r>
          </a:p>
          <a:p>
            <a:pPr marL="457200" indent="-457200">
              <a:buClr>
                <a:srgbClr val="AA0000"/>
              </a:buClr>
              <a:buFont typeface="Wingdings" charset="2"/>
              <a:buChar char="ü"/>
              <a:defRPr/>
            </a:pPr>
            <a:r>
              <a:rPr lang="fr-FR" sz="2000" b="1" dirty="0" smtClean="0">
                <a:latin typeface="Arial"/>
                <a:cs typeface="Arial"/>
              </a:rPr>
              <a:t>de mauvais rapports entre collègues </a:t>
            </a:r>
          </a:p>
          <a:p>
            <a:pPr marL="457200" indent="-457200">
              <a:buClr>
                <a:srgbClr val="AA0000"/>
              </a:buClr>
              <a:buFont typeface="Wingdings" charset="2"/>
              <a:buChar char="ü"/>
              <a:defRPr/>
            </a:pPr>
            <a:r>
              <a:rPr lang="fr-FR" sz="2000" b="1" dirty="0" smtClean="0">
                <a:latin typeface="Arial"/>
                <a:cs typeface="Arial"/>
              </a:rPr>
              <a:t>un niveau d’exigence de travail excessif  </a:t>
            </a:r>
          </a:p>
          <a:p>
            <a:pPr marL="457200" indent="-457200">
              <a:buClr>
                <a:srgbClr val="AA0000"/>
              </a:buClr>
              <a:buFont typeface="Wingdings" charset="2"/>
              <a:buChar char="ü"/>
              <a:defRPr/>
            </a:pPr>
            <a:r>
              <a:rPr lang="fr-FR" sz="2000" b="1" dirty="0" smtClean="0">
                <a:latin typeface="Arial"/>
                <a:cs typeface="Arial"/>
              </a:rPr>
              <a:t>des défaillances au niveau de la politique de gestion du personnel et un manque de valeurs communes </a:t>
            </a:r>
          </a:p>
          <a:p>
            <a:pPr marL="457200" indent="-457200">
              <a:buClr>
                <a:srgbClr val="AA0000"/>
              </a:buClr>
              <a:buFont typeface="Wingdings" charset="2"/>
              <a:buChar char="ü"/>
              <a:defRPr/>
            </a:pPr>
            <a:r>
              <a:rPr lang="fr-FR" sz="2000" b="1" dirty="0" smtClean="0">
                <a:latin typeface="Arial"/>
                <a:cs typeface="Arial"/>
              </a:rPr>
              <a:t>une augmentation générale du niveau de stress au travail </a:t>
            </a:r>
          </a:p>
          <a:p>
            <a:pPr marL="457200" indent="-457200">
              <a:buClr>
                <a:srgbClr val="AA0000"/>
              </a:buClr>
              <a:buFont typeface="Wingdings" charset="2"/>
              <a:buChar char="ü"/>
              <a:defRPr/>
            </a:pPr>
            <a:r>
              <a:rPr lang="fr-FR" sz="2000" b="1" dirty="0" smtClean="0">
                <a:latin typeface="Arial"/>
                <a:cs typeface="Arial"/>
              </a:rPr>
              <a:t>de la confusion et des conflits dans les responsabilités hiérarchiques</a:t>
            </a:r>
          </a:p>
          <a:p>
            <a:pPr marL="457200" indent="-457200">
              <a:buClr>
                <a:srgbClr val="AA0000"/>
              </a:buClr>
              <a:buFont typeface="Wingdings" charset="2"/>
              <a:buChar char="ü"/>
              <a:defRPr/>
            </a:pPr>
            <a:endParaRPr lang="fr-FR" sz="2000" b="1" dirty="0" smtClean="0">
              <a:latin typeface="Arial"/>
              <a:cs typeface="Arial"/>
            </a:endParaRPr>
          </a:p>
          <a:p>
            <a:pPr marL="457200" indent="-457200">
              <a:buClr>
                <a:srgbClr val="AA0000"/>
              </a:buClr>
              <a:buFont typeface="Wingdings" charset="2"/>
              <a:buChar char="ü"/>
              <a:defRPr/>
            </a:pPr>
            <a:endParaRPr lang="fr-FR" sz="20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background 1.png_effected.png"/>
          <p:cNvPicPr>
            <a:picLocks noGrp="1" noChangeAspect="1"/>
          </p:cNvPicPr>
          <p:nvPr>
            <p:ph idx="1"/>
          </p:nvPr>
        </p:nvPicPr>
        <p:blipFill>
          <a:blip r:embed="rId2"/>
          <a:stretch>
            <a:fillRect/>
          </a:stretch>
        </p:blipFill>
        <p:spPr>
          <a:xfrm>
            <a:off x="0" y="0"/>
            <a:ext cx="9180000" cy="6885000"/>
          </a:xfrm>
        </p:spPr>
      </p:pic>
      <p:sp>
        <p:nvSpPr>
          <p:cNvPr id="2" name="Title 1"/>
          <p:cNvSpPr>
            <a:spLocks noGrp="1"/>
          </p:cNvSpPr>
          <p:nvPr>
            <p:ph type="title"/>
          </p:nvPr>
        </p:nvSpPr>
        <p:spPr>
          <a:xfrm>
            <a:off x="457200" y="457200"/>
            <a:ext cx="8305800" cy="1143000"/>
          </a:xfrm>
        </p:spPr>
        <p:txBody>
          <a:bodyPr wrap="square">
            <a:normAutofit/>
          </a:bodyPr>
          <a:lstStyle/>
          <a:p>
            <a:pPr algn="l"/>
            <a:r>
              <a:rPr lang="en-US" sz="42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CHEF D’ÉTABLISSEMENT</a:t>
            </a:r>
            <a:endParaRPr lang="en-US" sz="4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514600"/>
            <a:ext cx="8229600" cy="2057400"/>
          </a:xfrm>
          <a:prstGeom prst="rect">
            <a:avLst/>
          </a:prstGeom>
          <a:noFill/>
        </p:spPr>
        <p:txBody>
          <a:bodyPr wrap="square" rtlCol="0" anchor="t">
            <a:noAutofit/>
          </a:bodyPr>
          <a:lstStyle/>
          <a:p>
            <a:pPr marL="514350" indent="-514350">
              <a:buClr>
                <a:srgbClr val="AA0000"/>
              </a:buClr>
              <a:buFont typeface="Wingdings" charset="2"/>
              <a:buChar char="ü"/>
              <a:defRPr/>
            </a:pPr>
            <a:r>
              <a:rPr lang="fr-FR" sz="4000" b="1" dirty="0" smtClean="0">
                <a:latin typeface="Arial"/>
                <a:cs typeface="Arial"/>
              </a:rPr>
              <a:t>Règlement intérieur</a:t>
            </a:r>
          </a:p>
          <a:p>
            <a:pPr marL="514350" indent="-514350">
              <a:buClr>
                <a:srgbClr val="AA0000"/>
              </a:buClr>
              <a:buFont typeface="Wingdings" charset="2"/>
              <a:buChar char="ü"/>
              <a:defRPr/>
            </a:pPr>
            <a:endParaRPr lang="fr-FR" sz="4000" b="1" dirty="0" smtClean="0">
              <a:latin typeface="Arial"/>
              <a:cs typeface="Arial"/>
            </a:endParaRPr>
          </a:p>
          <a:p>
            <a:pPr marL="514350" indent="-514350">
              <a:buClr>
                <a:srgbClr val="AA0000"/>
              </a:buClr>
              <a:buFont typeface="Wingdings" charset="2"/>
              <a:buChar char="ü"/>
              <a:defRPr/>
            </a:pPr>
            <a:r>
              <a:rPr lang="fr-FR" sz="4000" b="1" dirty="0" smtClean="0">
                <a:latin typeface="Arial"/>
                <a:cs typeface="Arial"/>
              </a:rPr>
              <a:t>Mesures disciplinaires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TotalTime>
  <Words>1647</Words>
  <Application>Microsoft Macintosh PowerPoint</Application>
  <PresentationFormat>On-screen Show (4:3)</PresentationFormat>
  <Paragraphs>148</Paragraphs>
  <Slides>28</Slides>
  <Notes>2</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Office Theme</vt:lpstr>
      <vt:lpstr> LES ACTEURS DE LA PRISE EN CHARGE Qui fait quoi ? Nicolas SANDRET  MIT- IDF</vt:lpstr>
      <vt:lpstr>LE CHEF D’ÉTABLISSEMENT</vt:lpstr>
      <vt:lpstr>LE CHEF D’ÉTABLISSEMENT</vt:lpstr>
      <vt:lpstr>LE CHEF D’ÉTABLISSEMENT</vt:lpstr>
      <vt:lpstr>LE CHEF D’ÉTABLISSEMENT</vt:lpstr>
      <vt:lpstr>LE CHEF D’ÉTABLISSEMENT</vt:lpstr>
      <vt:lpstr>LE CHEF D’ÉTABLISSEMENT</vt:lpstr>
      <vt:lpstr>EVALUATION DES RISQUES FACTEURS DE RISQUE POUVANT CONDUIRE A LA SOUFFRANCE PSYCHOLOGIQUE AU TRAVAIL : </vt:lpstr>
      <vt:lpstr>LE CHEF D’ÉTABLISSEMENT</vt:lpstr>
      <vt:lpstr>LE CHEF D’ÉTABLISSEMENT</vt:lpstr>
      <vt:lpstr>LE CHEF D’ÉTABLISSEMENT</vt:lpstr>
      <vt:lpstr>SALARIÉ</vt:lpstr>
      <vt:lpstr>SALARIÉ</vt:lpstr>
      <vt:lpstr>PROCÉDURE DE MÉDIATION</vt:lpstr>
      <vt:lpstr>LES CONSULTANTS</vt:lpstr>
      <vt:lpstr>LES CONSULTANTS</vt:lpstr>
      <vt:lpstr>LES CONSULTANTS</vt:lpstr>
      <vt:lpstr>ARACT</vt:lpstr>
      <vt:lpstr>LISTE DES CONSULTANTS EXPERTS CHSCT disponibles sur les sites officiels</vt:lpstr>
      <vt:lpstr>SUR RISQUE PSYCHOSOCIAL</vt:lpstr>
      <vt:lpstr>EXEMPLE DE DÉRAPAGE</vt:lpstr>
      <vt:lpstr>EXEMPLE DE DÉRAPAGE</vt:lpstr>
      <vt:lpstr>EXEMPLE DE DÉRAPAGE</vt:lpstr>
      <vt:lpstr>AUTRE EXEMPLE DE DÉRAPAGE</vt:lpstr>
      <vt:lpstr>Slide 25</vt:lpstr>
      <vt:lpstr>QUESTIONS ACTUELLES</vt:lpstr>
      <vt:lpstr>QUESTIONS ACTUELLES</vt:lpstr>
      <vt:lpstr>Slide 28</vt:lpstr>
    </vt:vector>
  </TitlesOfParts>
  <Company>Les citadelles de la Propagande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Billy</dc:creator>
  <cp:lastModifiedBy>Marie-Charlotte Pezé</cp:lastModifiedBy>
  <cp:revision>93</cp:revision>
  <dcterms:created xsi:type="dcterms:W3CDTF">2013-04-08T08:29:06Z</dcterms:created>
  <dcterms:modified xsi:type="dcterms:W3CDTF">2013-04-08T08:38:25Z</dcterms:modified>
</cp:coreProperties>
</file>